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illeux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2B39-3DDB-4A35-BDBF-305598046A0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DA56F8BD-E9CE-4794-9E92-677711B17D19@cern.ch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msonline.cern.ch/cms-elog/108073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992" y="46259"/>
            <a:ext cx="9144000" cy="539246"/>
          </a:xfrm>
        </p:spPr>
        <p:txBody>
          <a:bodyPr>
            <a:noAutofit/>
          </a:bodyPr>
          <a:lstStyle/>
          <a:p>
            <a:r>
              <a:rPr lang="en-US" sz="4000" dirty="0" smtClean="0"/>
              <a:t>Long fiber test March 2018</a:t>
            </a:r>
            <a:endParaRPr lang="en-US" sz="400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02107"/>
              </p:ext>
            </p:extLst>
          </p:nvPr>
        </p:nvGraphicFramePr>
        <p:xfrm>
          <a:off x="460419" y="2947814"/>
          <a:ext cx="565112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401">
                  <a:extLst>
                    <a:ext uri="{9D8B030D-6E8A-4147-A177-3AD203B41FA5}">
                      <a16:colId xmlns:a16="http://schemas.microsoft.com/office/drawing/2014/main" val="2147069679"/>
                    </a:ext>
                  </a:extLst>
                </a:gridCol>
                <a:gridCol w="1630616">
                  <a:extLst>
                    <a:ext uri="{9D8B030D-6E8A-4147-A177-3AD203B41FA5}">
                      <a16:colId xmlns:a16="http://schemas.microsoft.com/office/drawing/2014/main" val="62837307"/>
                    </a:ext>
                  </a:extLst>
                </a:gridCol>
                <a:gridCol w="1528756">
                  <a:extLst>
                    <a:ext uri="{9D8B030D-6E8A-4147-A177-3AD203B41FA5}">
                      <a16:colId xmlns:a16="http://schemas.microsoft.com/office/drawing/2014/main" val="4212738621"/>
                    </a:ext>
                  </a:extLst>
                </a:gridCol>
                <a:gridCol w="1416351">
                  <a:extLst>
                    <a:ext uri="{9D8B030D-6E8A-4147-A177-3AD203B41FA5}">
                      <a16:colId xmlns:a16="http://schemas.microsoft.com/office/drawing/2014/main" val="1828189593"/>
                    </a:ext>
                  </a:extLst>
                </a:gridCol>
              </a:tblGrid>
              <a:tr h="2566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DP2-1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NRJ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100" baseline="0" dirty="0" smtClean="0"/>
                        <a:t>(not calibrated)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FWHM </a:t>
                      </a:r>
                      <a:r>
                        <a:rPr lang="en-US" sz="1200" dirty="0" smtClean="0"/>
                        <a:t>(ns)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Pulsecenter</a:t>
                      </a:r>
                      <a:r>
                        <a:rPr lang="en-US" sz="1200" dirty="0" smtClean="0"/>
                        <a:t>(ns)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64137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86487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25673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+100m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36255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+200m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737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09577" y="740665"/>
            <a:ext cx="5905927" cy="2062103"/>
            <a:chOff x="331910" y="967491"/>
            <a:chExt cx="5905927" cy="2062103"/>
          </a:xfrm>
        </p:grpSpPr>
        <p:sp>
          <p:nvSpPr>
            <p:cNvPr id="59" name="TextBox 58"/>
            <p:cNvSpPr txBox="1"/>
            <p:nvPr/>
          </p:nvSpPr>
          <p:spPr>
            <a:xfrm>
              <a:off x="344030" y="967491"/>
              <a:ext cx="58938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Spare bundle ~105m: add FC connectors on each ribbon. </a:t>
              </a:r>
            </a:p>
            <a:p>
              <a:endParaRPr lang="en-US" sz="1600" dirty="0"/>
            </a:p>
            <a:p>
              <a:r>
                <a:rPr lang="en-US" sz="1600" dirty="0" smtClean="0"/>
                <a:t>1) </a:t>
              </a:r>
            </a:p>
            <a:p>
              <a:r>
                <a:rPr lang="en-US" sz="1600" dirty="0" smtClean="0"/>
                <a:t>1)Test the attenuation of each fibers with new </a:t>
              </a:r>
              <a:r>
                <a:rPr lang="en-US" sz="1600" dirty="0" err="1" smtClean="0"/>
                <a:t>new</a:t>
              </a:r>
              <a:r>
                <a:rPr lang="en-US" sz="1600" dirty="0" smtClean="0"/>
                <a:t> connectors: </a:t>
              </a:r>
            </a:p>
            <a:p>
              <a:r>
                <a:rPr lang="en-US" sz="1600" dirty="0" smtClean="0"/>
                <a:t>200m after DP2-1 output (2 fibers of 100m connected  together):   lost= ~6 dB </a:t>
              </a:r>
            </a:p>
            <a:p>
              <a:r>
                <a:rPr lang="en-US" sz="1600" dirty="0" smtClean="0"/>
                <a:t>2) Compare pulse with no fiber, with 100m and with 200m, using the slow monitoring  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1910" y="1391059"/>
              <a:ext cx="301685" cy="369332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00111" y="4736640"/>
            <a:ext cx="301685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1796" y="4666221"/>
            <a:ext cx="89867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Connect 200m after the 1x5 optical switch in order to tune the overall timing with the </a:t>
            </a:r>
            <a:r>
              <a:rPr lang="en-US" dirty="0" err="1" smtClean="0"/>
              <a:t>Matacq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After the 1x100 switch it is not possible to see and adjust the timing </a:t>
            </a:r>
            <a:r>
              <a:rPr lang="en-US" dirty="0" smtClean="0"/>
              <a:t> with </a:t>
            </a:r>
            <a:r>
              <a:rPr lang="en-US" dirty="0" err="1" smtClean="0"/>
              <a:t>Matacq</a:t>
            </a:r>
            <a:r>
              <a:rPr lang="en-US" dirty="0" smtClean="0"/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Adjust Blue laser timing from laser side. Delay A= 12.56us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new Delay A(200m)= 11.46us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Adjust Green timing with </a:t>
            </a:r>
            <a:r>
              <a:rPr lang="en-US" dirty="0" err="1" smtClean="0">
                <a:sym typeface="Wingdings" panose="05000000000000000000" pitchFamily="2" charset="2"/>
              </a:rPr>
              <a:t>nim</a:t>
            </a:r>
            <a:r>
              <a:rPr lang="en-US" dirty="0" err="1">
                <a:sym typeface="Wingdings" panose="05000000000000000000" pitchFamily="2" charset="2"/>
              </a:rPr>
              <a:t>d</a:t>
            </a:r>
            <a:r>
              <a:rPr lang="en-US" dirty="0" err="1" smtClean="0">
                <a:sym typeface="Wingdings" panose="05000000000000000000" pitchFamily="2" charset="2"/>
              </a:rPr>
              <a:t>elay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nimdelay</a:t>
            </a:r>
            <a:r>
              <a:rPr lang="en-US" dirty="0" smtClean="0">
                <a:sym typeface="Wingdings" panose="05000000000000000000" pitchFamily="2" charset="2"/>
              </a:rPr>
              <a:t>= 7887 to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nimdelay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= 7800 </a:t>
            </a:r>
            <a:r>
              <a:rPr lang="en-US" dirty="0" smtClean="0">
                <a:sym typeface="Wingdings" panose="05000000000000000000" pitchFamily="2" charset="2"/>
              </a:rPr>
              <a:t> =</a:t>
            </a:r>
            <a:r>
              <a:rPr lang="en-GB" dirty="0" smtClean="0"/>
              <a:t>-</a:t>
            </a:r>
            <a:r>
              <a:rPr lang="en-GB" dirty="0"/>
              <a:t>1087.5 </a:t>
            </a:r>
            <a:r>
              <a:rPr lang="en-GB" dirty="0" smtClean="0"/>
              <a:t>ns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8757" y="6211669"/>
            <a:ext cx="1059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Pulse power can not be tuned with </a:t>
            </a:r>
            <a:r>
              <a:rPr lang="en-US" dirty="0" err="1" smtClean="0"/>
              <a:t>Matacq</a:t>
            </a:r>
            <a:r>
              <a:rPr lang="en-US" dirty="0" smtClean="0"/>
              <a:t> at this stage (only DQM) -&gt; linear attenuator is AFTER the pin diode. </a:t>
            </a:r>
          </a:p>
          <a:p>
            <a:r>
              <a:rPr lang="en-US" dirty="0" smtClean="0"/>
              <a:t>Only for the weekend : tune the remote attenuator from 9% to 25% by looking the DQM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491742" y="948717"/>
            <a:ext cx="5142368" cy="3341838"/>
            <a:chOff x="6491742" y="948717"/>
            <a:chExt cx="5142368" cy="3341838"/>
          </a:xfrm>
        </p:grpSpPr>
        <p:grpSp>
          <p:nvGrpSpPr>
            <p:cNvPr id="66" name="Group 65"/>
            <p:cNvGrpSpPr/>
            <p:nvPr/>
          </p:nvGrpSpPr>
          <p:grpSpPr>
            <a:xfrm>
              <a:off x="6491742" y="948717"/>
              <a:ext cx="5142368" cy="3341838"/>
              <a:chOff x="6409853" y="1629879"/>
              <a:chExt cx="5142368" cy="3341838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09853" y="1629879"/>
                <a:ext cx="5142368" cy="334183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7586803" y="1726452"/>
                <a:ext cx="301685" cy="3693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016843" y="1696186"/>
                <a:ext cx="301685" cy="3693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2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863747" y="1033211"/>
              <a:ext cx="301685" cy="369332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 rot="20370737">
            <a:off x="4893761" y="4030894"/>
            <a:ext cx="19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Overall ∆T=1098ns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4" y="2938100"/>
            <a:ext cx="11201399" cy="28486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0285" y="152569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Long fiber test March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75" y="1191210"/>
            <a:ext cx="6120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start run with  full Barrel in global.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362" y="1529764"/>
            <a:ext cx="11195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50</a:t>
            </a:r>
            <a:r>
              <a:rPr lang="en-GB" sz="1600" dirty="0"/>
              <a:t>% internal attenuation, </a:t>
            </a:r>
            <a:r>
              <a:rPr lang="en-GB" sz="1600" dirty="0" err="1"/>
              <a:t>Blue_phot_power</a:t>
            </a:r>
            <a:r>
              <a:rPr lang="en-GB" sz="1600" dirty="0"/>
              <a:t>=30. Green power P=255 (max. was 240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 smtClean="0"/>
              <a:t>Amplitude not reflected on </a:t>
            </a:r>
            <a:r>
              <a:rPr lang="en-GB" sz="1600" dirty="0" err="1" smtClean="0"/>
              <a:t>Matacq</a:t>
            </a:r>
            <a:r>
              <a:rPr lang="en-GB" sz="1600" dirty="0" smtClean="0"/>
              <a:t>, attenuator after the </a:t>
            </a:r>
            <a:r>
              <a:rPr lang="en-GB" sz="1600" dirty="0" err="1" smtClean="0"/>
              <a:t>matacq</a:t>
            </a:r>
            <a:r>
              <a:rPr lang="en-GB" sz="1600" dirty="0" smtClean="0"/>
              <a:t>. Amplitude a bit lower on DQM than before but OK from Bruno.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97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8" y="585505"/>
            <a:ext cx="3742787" cy="2502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458" y="719911"/>
            <a:ext cx="7075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Remote attenuator is placed after the pin diode of the </a:t>
            </a:r>
            <a:r>
              <a:rPr lang="en-US" dirty="0" err="1" smtClean="0"/>
              <a:t>Matacq</a:t>
            </a:r>
            <a:r>
              <a:rPr lang="en-US" dirty="0" smtClean="0"/>
              <a:t>.</a:t>
            </a:r>
          </a:p>
          <a:p>
            <a:r>
              <a:rPr lang="en-US" dirty="0" smtClean="0"/>
              <a:t>(no effect on </a:t>
            </a:r>
            <a:r>
              <a:rPr lang="en-US" dirty="0" err="1" smtClean="0"/>
              <a:t>LightChecker</a:t>
            </a:r>
            <a:r>
              <a:rPr lang="en-US" dirty="0" smtClean="0"/>
              <a:t> when moving from EB to EE with #attenuator)</a:t>
            </a:r>
          </a:p>
          <a:p>
            <a:r>
              <a:rPr lang="en-US" dirty="0" smtClean="0"/>
              <a:t>Tuning the attenuator of the laser itself is not enough (99% not sufficient)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245" y="1920240"/>
            <a:ext cx="301685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829" y="1920240"/>
            <a:ext cx="8552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 200m on 3 Light Monitoring region LM as defined with </a:t>
            </a:r>
            <a:r>
              <a:rPr lang="en-US" dirty="0" err="1" smtClean="0"/>
              <a:t>Saclay</a:t>
            </a:r>
            <a:r>
              <a:rPr lang="en-US" dirty="0" smtClean="0"/>
              <a:t>. LM 69-72-73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458" y="2289572"/>
            <a:ext cx="7099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only 3 LM : need to adjust the delay and attenuation individually.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Table on </a:t>
            </a:r>
            <a:r>
              <a:rPr lang="en-US" dirty="0" err="1" smtClean="0">
                <a:sym typeface="Wingdings" panose="05000000000000000000" pitchFamily="2" charset="2"/>
              </a:rPr>
              <a:t>dBGUI</a:t>
            </a:r>
            <a:r>
              <a:rPr lang="en-US" dirty="0" smtClean="0">
                <a:sym typeface="Wingdings" panose="05000000000000000000" pitchFamily="2" charset="2"/>
              </a:rPr>
              <a:t> laser correction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1) </a:t>
            </a:r>
            <a:r>
              <a:rPr lang="en-US" u="sng" dirty="0" smtClean="0">
                <a:sym typeface="Wingdings" panose="05000000000000000000" pitchFamily="2" charset="2"/>
              </a:rPr>
              <a:t>The delay correction is low</a:t>
            </a:r>
            <a:r>
              <a:rPr lang="en-US" dirty="0" smtClean="0">
                <a:sym typeface="Wingdings" panose="05000000000000000000" pitchFamily="2" charset="2"/>
              </a:rPr>
              <a:t>, can not remove 1087.5ns  else negative value  !! so we keep new delay A(200m) on blue laser and add 348 to all LM delay excepted the one with 200m.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348 because 348x(25/8)=1087.5ns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 not possible to see the pulse… need to go step by step ? 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Max value that can be add on LM  ? 348 ok ?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2) attenuation:  LM attenuation = new/old= 1 for all EB, = 8 for EE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New LM attenuation = 3 for EB(200m) channel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(attenuator from 9% to 27)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EE not possible</a:t>
            </a:r>
            <a:r>
              <a:rPr lang="en-US" dirty="0" smtClean="0">
                <a:sym typeface="Wingdings" panose="05000000000000000000" pitchFamily="2" charset="2"/>
              </a:rPr>
              <a:t>: 8x3=24, factor 24 of 9% = 216%.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 DON’T need to test EE !!!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3) For the Green: </a:t>
            </a:r>
            <a:r>
              <a:rPr lang="en-US" dirty="0" err="1" smtClean="0">
                <a:sym typeface="Wingdings" panose="05000000000000000000" pitchFamily="2" charset="2"/>
              </a:rPr>
              <a:t>nimdelay</a:t>
            </a:r>
            <a:r>
              <a:rPr lang="en-US" dirty="0" smtClean="0">
                <a:sym typeface="Wingdings" panose="05000000000000000000" pitchFamily="2" charset="2"/>
              </a:rPr>
              <a:t>= 7800 only for the 200m LM region.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LM to be tested : LM 69, 72, ?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Propose 69-70 (FULL SM EB+17) + LM 71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8608" y="3175203"/>
            <a:ext cx="4526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>
                <a:latin typeface="Courier New" panose="02070309020205020404" pitchFamily="49" charset="0"/>
              </a:rPr>
              <a:t># </a:t>
            </a:r>
            <a:r>
              <a:rPr lang="fr-CH" sz="900" dirty="0" err="1">
                <a:latin typeface="Courier New" panose="02070309020205020404" pitchFamily="49" charset="0"/>
              </a:rPr>
              <a:t>Revisions</a:t>
            </a:r>
            <a:r>
              <a:rPr lang="fr-CH" sz="900" dirty="0">
                <a:latin typeface="Courier New" panose="02070309020205020404" pitchFamily="49" charset="0"/>
              </a:rPr>
              <a:t>: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July 31, 09: change </a:t>
            </a:r>
            <a:r>
              <a:rPr lang="en-GB" sz="900" dirty="0" err="1">
                <a:latin typeface="Courier New" panose="02070309020205020404" pitchFamily="49" charset="0"/>
              </a:rPr>
              <a:t>fiber</a:t>
            </a:r>
            <a:r>
              <a:rPr lang="en-GB" sz="900" dirty="0">
                <a:latin typeface="Courier New" panose="02070309020205020404" pitchFamily="49" charset="0"/>
              </a:rPr>
              <a:t> length delay correction.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LMs 76,77,78,79,84,85,86,87 needed to be 1bx ahead: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delay of 1bx added to every other LM.</a:t>
            </a:r>
          </a:p>
          <a:p>
            <a:r>
              <a:rPr lang="en-GB" sz="900" dirty="0" smtClean="0">
                <a:latin typeface="Courier New" panose="02070309020205020404" pitchFamily="49" charset="0"/>
              </a:rPr>
              <a:t>#</a:t>
            </a:r>
            <a:r>
              <a:rPr lang="en-GB" sz="900" dirty="0" err="1">
                <a:latin typeface="Courier New" panose="02070309020205020404" pitchFamily="49" charset="0"/>
              </a:rPr>
              <a:t>Fiber</a:t>
            </a:r>
            <a:r>
              <a:rPr lang="en-GB" sz="900" dirty="0">
                <a:latin typeface="Courier New" panose="02070309020205020404" pitchFamily="49" charset="0"/>
              </a:rPr>
              <a:t> length delay corrections (</a:t>
            </a:r>
            <a:r>
              <a:rPr lang="en-GB" sz="900" b="1" dirty="0">
                <a:latin typeface="Courier New" panose="02070309020205020404" pitchFamily="49" charset="0"/>
              </a:rPr>
              <a:t>in 1/8th </a:t>
            </a:r>
            <a:r>
              <a:rPr lang="en-GB" sz="900" b="1" dirty="0" err="1">
                <a:latin typeface="Courier New" panose="02070309020205020404" pitchFamily="49" charset="0"/>
              </a:rPr>
              <a:t>bx</a:t>
            </a:r>
            <a:r>
              <a:rPr lang="en-GB" sz="900" b="1" dirty="0">
                <a:latin typeface="Courier New" panose="02070309020205020404" pitchFamily="49" charset="0"/>
              </a:rPr>
              <a:t> unit</a:t>
            </a:r>
            <a:r>
              <a:rPr lang="en-GB" sz="900" dirty="0">
                <a:latin typeface="Courier New" panose="02070309020205020404" pitchFamily="49" charset="0"/>
              </a:rPr>
              <a:t>):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EB-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LM1  LM2  LM3  LM4  LM5  LM6  LM7  LM8  LM9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68   68   68   68   68   68   68   68   72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#LM10 LM11 LM12 LM13 LM14 LM15 LM16 LM17 LM18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71   72   72   71   71   72   72   70   69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#LM19 LM20 LM21 LM22 LM23 LM24 LM25 LM26 LM27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70   70   72   72   72   72   68   68   68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#LM28 LM29 LM30 LM31 LM32 LM33 LM34 LM35 LM36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#</a:t>
            </a:r>
            <a:r>
              <a:rPr lang="fr-CH" sz="900" dirty="0">
                <a:latin typeface="Courier New" panose="02070309020205020404" pitchFamily="49" charset="0"/>
              </a:rPr>
              <a:t>EE+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#LM73 LM74 LM75 LM76 LM77 LM78 LM79 LM80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21   21   20    15    15    15    15   20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#EE-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#LM81 LM82 LM83 LM84 LM85 LM86 LM87 LM88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19   19   18    11    12    12    11   19</a:t>
            </a:r>
          </a:p>
          <a:p>
            <a:endParaRPr lang="fr-CH" sz="900" dirty="0">
              <a:latin typeface="Courier New" panose="02070309020205020404" pitchFamily="49" charset="0"/>
            </a:endParaRPr>
          </a:p>
          <a:p>
            <a:r>
              <a:rPr lang="fr-CH" sz="900" dirty="0">
                <a:latin typeface="Courier New" panose="02070309020205020404" pitchFamily="49" charset="0"/>
              </a:rPr>
              <a:t># Laser power correction per monitoring </a:t>
            </a:r>
            <a:r>
              <a:rPr lang="fr-CH" sz="900" dirty="0" err="1">
                <a:latin typeface="Courier New" panose="02070309020205020404" pitchFamily="49" charset="0"/>
              </a:rPr>
              <a:t>region</a:t>
            </a:r>
            <a:r>
              <a:rPr lang="fr-CH" sz="900" dirty="0">
                <a:latin typeface="Courier New" panose="02070309020205020404" pitchFamily="49" charset="0"/>
              </a:rPr>
              <a:t> (LM):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EB-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41992" y="46259"/>
            <a:ext cx="9144000" cy="53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Long fiber test March 2018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34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1992" y="46259"/>
            <a:ext cx="9144000" cy="53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Long fiber test March 2018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2" y="1454491"/>
            <a:ext cx="3864916" cy="184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8" y="1454492"/>
            <a:ext cx="3844154" cy="1842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543" y="585505"/>
            <a:ext cx="8026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run 312003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l'ajout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fibre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supplémentaire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L'amplitude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autour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1600/1800 pour EB+8/9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run 312059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midi.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L'amplitude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autour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500/600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EB+8/9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propose de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l'atténuation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d'un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facteur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pour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obtient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2671C3E0-2C14-4395-B335-811892E55A50" descr="cid:DA56F8BD-E9CE-4794-9E92-677711B17D19@cern.ch"/>
          <p:cNvPicPr>
            <a:picLocks noChangeAspect="1" noChangeArrowheads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4" r="19068" b="-1"/>
          <a:stretch/>
        </p:blipFill>
        <p:spPr bwMode="auto">
          <a:xfrm>
            <a:off x="6205370" y="3648075"/>
            <a:ext cx="572364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170" y="4061614"/>
            <a:ext cx="616447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 All,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fact, the light on EB+17 (LM69)  and EB+18 (LM72) where 200m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connected is pretty much abnormal.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exists a quite oddly post pulse in about 50% of cases. I attached timing from DQM for runs 312302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(the same as for David’s plots) and the old  run 295463 without 200m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Cheers,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Serguei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44407"/>
            <a:ext cx="10515600" cy="6123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Annexes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02" y="4065043"/>
            <a:ext cx="3568961" cy="267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73" y="4065043"/>
            <a:ext cx="3561330" cy="2670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58" y="960013"/>
            <a:ext cx="994541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delay of the calibration is done by: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algn="ctr">
              <a:spcBef>
                <a:spcPts val="205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= WTE_2_GREEN_LASER * 25ns + GREEN_LASER_PHASE * 3.125ns + delay Reg.28 * 12.5ns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WTE,ect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stored on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DBGui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WTE=21 and green laser phase: 4 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one setting called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nimdelay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delay Reg.28 ,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ecalpro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/.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lasercfg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358" y="3045849"/>
            <a:ext cx="9241221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“28”  for green timing is resetting after each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run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1ED( (7897)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value : write 28 4 0x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1EDC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(7885)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827" y="5980386"/>
            <a:ext cx="242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Making new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4205" y="147805"/>
            <a:ext cx="9144000" cy="72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Long fiber test March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234" y="807692"/>
            <a:ext cx="113937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- Delays of individual LM regions can be set in 256 steps of 3.125 ns (1/8 of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bx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), i.e. up to 800 ns.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induce1098 ns delay so we cannot run at the same time regions with and without 200m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sz="11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Propose 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to run reference region (LM45) + 6 regions (LM46-51) with 100m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, then 3 regions (LM46-48) with 200m </a:t>
            </a:r>
            <a:r>
              <a:rPr lang="en-GB" sz="11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n-GB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EMTC 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wte_2_*laser delay is currently set to 21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bx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(525 ns) and cannot be &lt; 0. Need to change configuration of "delay A and NIM </a:t>
            </a:r>
            <a:r>
              <a:rPr lang="en-GB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delay“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en-GB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Proposal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1) Run before any change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2) Confirm delay measured previously (1098 ns / 200m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). Subtract 1098 ns from delay A and NIM delay. Pulses should be delayed by -1100 ns in MATACQ and not visible in APDs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3) Add 550 ns to wte_2_* delay and add 550 ns delay of LM45 (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config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file sent to Giacomo Cucciati), used for reference later.  Read LM45-51. In MATACQ, pulses should be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centered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for LM45 and delayed by -550 ns for LM46-51. Pulses in APDs should be visible again for LM45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4) Use 100m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on LM46-51. Pulses should be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centered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in APDs</a:t>
            </a:r>
          </a:p>
          <a:p>
            <a:pPr>
              <a:spcAft>
                <a:spcPts val="0"/>
              </a:spcAft>
            </a:pP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5) Use 200m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fibers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on LM46-48. Back to original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config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of EMTC global and individual delays. Pulses should be delayed by -1098 ns in MATACQ and </a:t>
            </a:r>
            <a:r>
              <a:rPr lang="en-GB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centered</a:t>
            </a:r>
            <a:r>
              <a:rPr lang="en-GB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in APDs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234" y="3522223"/>
            <a:ext cx="10937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Delay A</a:t>
            </a:r>
            <a:r>
              <a:rPr lang="en-US" dirty="0" smtClean="0"/>
              <a:t>:  	A=12,56 us normal value. A=11,46us for 200m : -1100ns</a:t>
            </a:r>
          </a:p>
          <a:p>
            <a:r>
              <a:rPr lang="en-US" b="1" dirty="0" smtClean="0"/>
              <a:t>WTE</a:t>
            </a:r>
            <a:r>
              <a:rPr lang="en-US" dirty="0" smtClean="0"/>
              <a:t>: 	21 for the blue normal value. Or 21x25ns= 525ns.  Adding 550ns we have 1075ns or WTE=43. </a:t>
            </a:r>
          </a:p>
          <a:p>
            <a:r>
              <a:rPr lang="en-US" dirty="0"/>
              <a:t>	</a:t>
            </a:r>
            <a:r>
              <a:rPr lang="en-US" dirty="0" smtClean="0"/>
              <a:t>					  Adding 1100ns (we have 1625ns) or WTE=65</a:t>
            </a:r>
            <a:endParaRPr lang="en-US" dirty="0"/>
          </a:p>
          <a:p>
            <a:r>
              <a:rPr lang="en-US" b="1" dirty="0" smtClean="0"/>
              <a:t>LM region(file):  </a:t>
            </a:r>
            <a:r>
              <a:rPr lang="en-US" dirty="0" smtClean="0"/>
              <a:t>71 for LM(45) original value. Adding 550ns: 71+550/25x8 = 247. </a:t>
            </a:r>
          </a:p>
          <a:p>
            <a:endParaRPr lang="en-US" dirty="0"/>
          </a:p>
          <a:p>
            <a:r>
              <a:rPr lang="en-US" b="1" dirty="0" err="1" smtClean="0"/>
              <a:t>Nim</a:t>
            </a:r>
            <a:r>
              <a:rPr lang="en-US" b="1" dirty="0" smtClean="0"/>
              <a:t> Delay (only for green): </a:t>
            </a:r>
            <a:r>
              <a:rPr lang="en-US" dirty="0" smtClean="0"/>
              <a:t>original 7901. </a:t>
            </a:r>
            <a:r>
              <a:rPr lang="en-US" dirty="0" err="1" smtClean="0"/>
              <a:t>en</a:t>
            </a:r>
            <a:r>
              <a:rPr lang="en-US" dirty="0" smtClean="0"/>
              <a:t> base de 12.5ns </a:t>
            </a:r>
            <a:r>
              <a:rPr lang="en-US" dirty="0" err="1" smtClean="0"/>
              <a:t>donc</a:t>
            </a:r>
            <a:r>
              <a:rPr lang="en-US" dirty="0" smtClean="0"/>
              <a:t> 7901= 7901x12.5ns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we want to remove 1100ns:  7901 – (1100/12.5) = 7813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234" y="3037406"/>
            <a:ext cx="879619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Summary: </a:t>
            </a:r>
            <a:r>
              <a:rPr lang="en-US" dirty="0" smtClean="0"/>
              <a:t>first, test the delay with no fiber:  Delay A -1100ns and WTE + 550ns,  LM + 550ns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794448" y="4688442"/>
            <a:ext cx="2397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dBGui</a:t>
            </a:r>
            <a:r>
              <a:rPr lang="en-GB" sz="1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wte_2_blue_laser </a:t>
            </a: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wte_2_ir_laser                  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wte_2_blue2_laser           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wte_2_green_laser           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wte_2_blue_quant_laser  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wte_2_phot1_laser           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wte_2_phot2_laser           43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223" y="5550216"/>
            <a:ext cx="48972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# EB+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#LM37 LM38 LM39 LM40 LM41 LM42 LM43 LM44 LM45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71   71   72   72   68   68   68   68  247 \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#LM46 LM47 LM48 LM49 LM50 LM51 LM52 LM53 LM54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71   71   71   68   68   68   68   72   72 \</a:t>
            </a:r>
            <a:endParaRPr lang="en-GB" sz="1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4205" y="9580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Long fiber test March 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74018"/>
              </p:ext>
            </p:extLst>
          </p:nvPr>
        </p:nvGraphicFramePr>
        <p:xfrm>
          <a:off x="192684" y="730242"/>
          <a:ext cx="11279846" cy="580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819">
                  <a:extLst>
                    <a:ext uri="{9D8B030D-6E8A-4147-A177-3AD203B41FA5}">
                      <a16:colId xmlns:a16="http://schemas.microsoft.com/office/drawing/2014/main" val="2147069679"/>
                    </a:ext>
                  </a:extLst>
                </a:gridCol>
                <a:gridCol w="1097595">
                  <a:extLst>
                    <a:ext uri="{9D8B030D-6E8A-4147-A177-3AD203B41FA5}">
                      <a16:colId xmlns:a16="http://schemas.microsoft.com/office/drawing/2014/main" val="1568748826"/>
                    </a:ext>
                  </a:extLst>
                </a:gridCol>
                <a:gridCol w="1269001">
                  <a:extLst>
                    <a:ext uri="{9D8B030D-6E8A-4147-A177-3AD203B41FA5}">
                      <a16:colId xmlns:a16="http://schemas.microsoft.com/office/drawing/2014/main" val="62837307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4212738621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1828189593"/>
                    </a:ext>
                  </a:extLst>
                </a:gridCol>
                <a:gridCol w="4355293">
                  <a:extLst>
                    <a:ext uri="{9D8B030D-6E8A-4147-A177-3AD203B41FA5}">
                      <a16:colId xmlns:a16="http://schemas.microsoft.com/office/drawing/2014/main" val="2969689181"/>
                    </a:ext>
                  </a:extLst>
                </a:gridCol>
              </a:tblGrid>
              <a:tr h="642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DP2-1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Date </a:t>
                      </a:r>
                    </a:p>
                    <a:p>
                      <a:pPr algn="ctr"/>
                      <a:r>
                        <a:rPr lang="en-US" sz="1600" b="1" dirty="0" smtClean="0"/>
                        <a:t> run</a:t>
                      </a:r>
                      <a:r>
                        <a:rPr lang="en-US" sz="1600" b="1" baseline="0" dirty="0" smtClean="0"/>
                        <a:t> #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Delay</a:t>
                      </a:r>
                      <a:r>
                        <a:rPr lang="en-US" sz="1600" baseline="0" dirty="0" smtClean="0"/>
                        <a:t> A (us)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WTE </a:t>
                      </a:r>
                    </a:p>
                    <a:p>
                      <a:pPr algn="ctr"/>
                      <a:r>
                        <a:rPr lang="en-US" sz="1600" dirty="0" smtClean="0"/>
                        <a:t>(based x25ns)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</a:t>
                      </a:r>
                      <a:r>
                        <a:rPr lang="en-US" sz="1600" baseline="0" dirty="0" smtClean="0"/>
                        <a:t>(45)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result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64137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6"/>
                          </a:solidFill>
                        </a:rPr>
                        <a:t>Original value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 March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328437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12.56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71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Pulse at 1490 on </a:t>
                      </a:r>
                      <a:r>
                        <a:rPr lang="en-US" sz="1400" dirty="0" err="1" smtClean="0"/>
                        <a:t>Matacq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25673"/>
                  </a:ext>
                </a:extLst>
              </a:tr>
              <a:tr h="46693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328439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pulse.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On fast monitoring pulse at 98020 (-1100n)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36255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14h18</a:t>
                      </a:r>
                      <a:r>
                        <a:rPr lang="en-US" sz="1200" baseline="0" dirty="0" smtClean="0"/>
                        <a:t> 18/03 328444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Matacq</a:t>
                      </a:r>
                      <a:r>
                        <a:rPr lang="en-US" sz="1400" baseline="0" dirty="0" smtClean="0"/>
                        <a:t>: no pulse on time. But on DQM OK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WTE not affecting the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Matacq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737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328447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71+ 1BX(8)</a:t>
                      </a:r>
                      <a:r>
                        <a:rPr lang="en-US" sz="1400" baseline="0" dirty="0" smtClean="0"/>
                        <a:t> = 79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1Bx=8. We</a:t>
                      </a:r>
                      <a:r>
                        <a:rPr lang="en-US" sz="1400" baseline="0" dirty="0" smtClean="0"/>
                        <a:t> see the pulse for LM(45) shifted by 1 Bx. OK !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50234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328452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Try again. No pulse on DQM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33972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effectLst/>
                        </a:rPr>
                        <a:t>328454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Moving</a:t>
                      </a:r>
                      <a:r>
                        <a:rPr lang="en-US" sz="1400" baseline="0" dirty="0" smtClean="0"/>
                        <a:t> WTE now: </a:t>
                      </a:r>
                      <a:r>
                        <a:rPr lang="en-US" sz="1400" dirty="0" smtClean="0"/>
                        <a:t>Pulse OK</a:t>
                      </a:r>
                      <a:r>
                        <a:rPr lang="en-US" sz="1400" baseline="0" dirty="0" smtClean="0"/>
                        <a:t> on DQM, on time , not shifted. WTE compensated LM(45) OK 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24521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65-8=57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71+8x8=135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Try</a:t>
                      </a:r>
                      <a:r>
                        <a:rPr lang="en-US" sz="1400" baseline="0" dirty="0" smtClean="0"/>
                        <a:t> LM&gt;128 : no pulse !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Maximum value for LM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is 128 !!!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294988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 March,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effectLst/>
                        </a:rPr>
                        <a:t>328483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fibre</a:t>
                      </a:r>
                      <a:r>
                        <a:rPr lang="en-US" sz="1400" baseline="0" dirty="0" smtClean="0"/>
                        <a:t>. Reference run.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-1100ns from A and + 1100ns from WTE.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76257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+100m on LM</a:t>
                      </a:r>
                      <a:r>
                        <a:rPr lang="en-US" sz="1400" baseline="0" dirty="0" smtClean="0"/>
                        <a:t> 45-46-47-48-49-50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328485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EB+5,6,7,8 (half of 7 and 8 no extra </a:t>
                      </a:r>
                      <a:r>
                        <a:rPr lang="en-US" sz="1400" dirty="0" err="1" smtClean="0"/>
                        <a:t>fibre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algn="ctr"/>
                      <a:r>
                        <a:rPr lang="en-US" sz="1400" dirty="0" err="1" smtClean="0"/>
                        <a:t>Fibre</a:t>
                      </a:r>
                      <a:r>
                        <a:rPr lang="en-US" sz="1400" dirty="0" smtClean="0"/>
                        <a:t> on the front</a:t>
                      </a:r>
                      <a:r>
                        <a:rPr lang="en-US" sz="1400" baseline="0" dirty="0" smtClean="0"/>
                        <a:t> panel </a:t>
                      </a:r>
                      <a:r>
                        <a:rPr lang="en-US" sz="1400" baseline="0" dirty="0" err="1" smtClean="0"/>
                        <a:t>spybox</a:t>
                      </a:r>
                      <a:r>
                        <a:rPr lang="en-US" sz="1400" baseline="0" dirty="0" smtClean="0"/>
                        <a:t>. Directly to the detector </a:t>
                      </a:r>
                      <a:r>
                        <a:rPr lang="en-US" sz="1400" baseline="0" dirty="0" err="1" smtClean="0"/>
                        <a:t>fibre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50809"/>
                  </a:ext>
                </a:extLst>
              </a:tr>
              <a:tr h="371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+200m </a:t>
                      </a:r>
                      <a:r>
                        <a:rPr lang="en-US" sz="1400" dirty="0" err="1" smtClean="0"/>
                        <a:t>fibre</a:t>
                      </a:r>
                      <a:r>
                        <a:rPr lang="en-US" sz="1400" dirty="0" smtClean="0"/>
                        <a:t> on</a:t>
                      </a:r>
                      <a:r>
                        <a:rPr lang="en-US" sz="1400" baseline="0" dirty="0" smtClean="0"/>
                        <a:t> LM45-46-47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328493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EB+05 and half</a:t>
                      </a:r>
                      <a:r>
                        <a:rPr lang="en-US" sz="1400" baseline="0" dirty="0" smtClean="0"/>
                        <a:t> EB+06 with 200m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3064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400460">
            <a:off x="10795896" y="5489330"/>
            <a:ext cx="1271308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Marc change the scale for </a:t>
            </a:r>
            <a:r>
              <a:rPr lang="en-US" sz="1400" dirty="0" err="1" smtClean="0"/>
              <a:t>Matacq</a:t>
            </a:r>
            <a:r>
              <a:rPr lang="en-US" sz="1400" dirty="0" smtClean="0"/>
              <a:t> timing plot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92684" y="396209"/>
            <a:ext cx="3436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hlinkClick r:id="rId2"/>
              </a:rPr>
              <a:t>http://cmsonline.cern.ch/cms-elog/1080731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9905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0285" y="152569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Long fiber test March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65" r="36157"/>
          <a:stretch/>
        </p:blipFill>
        <p:spPr>
          <a:xfrm>
            <a:off x="682943" y="3974895"/>
            <a:ext cx="6667091" cy="266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6" y="1077807"/>
            <a:ext cx="1058227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56" y="923919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Run 328442</a:t>
            </a:r>
            <a:r>
              <a:rPr lang="en-US" sz="1400" dirty="0" smtClean="0"/>
              <a:t>: only LM 45 and LM46.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6384" y="4640566"/>
            <a:ext cx="91390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Why no light on the other side ? Need DQM…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48739" y="5047031"/>
            <a:ext cx="3356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Seems issue with LMF when the pulse on the </a:t>
            </a:r>
            <a:r>
              <a:rPr lang="en-US" sz="1400" b="1" dirty="0" err="1" smtClean="0"/>
              <a:t>matacq</a:t>
            </a:r>
            <a:r>
              <a:rPr lang="en-US" sz="1400" b="1" dirty="0" smtClean="0"/>
              <a:t> is out if range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504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454451"/>
            <a:ext cx="6600825" cy="349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80" y="846975"/>
            <a:ext cx="9590819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Marc change the scale for </a:t>
            </a:r>
            <a:r>
              <a:rPr lang="en-US" sz="1400" dirty="0" err="1" smtClean="0"/>
              <a:t>Matacq</a:t>
            </a:r>
            <a:r>
              <a:rPr lang="en-US" sz="1400" dirty="0" smtClean="0"/>
              <a:t> timing plot </a:t>
            </a:r>
            <a:r>
              <a:rPr lang="en-US" sz="1400" dirty="0" smtClean="0">
                <a:sym typeface="Wingdings" panose="05000000000000000000" pitchFamily="2" charset="2"/>
              </a:rPr>
              <a:t> pulse visible , center around 390  LMF OK ! (Raw date OK) 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0285" y="152569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Long fiber test March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462682"/>
            <a:ext cx="11249881" cy="2774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382124">
            <a:off x="390688" y="4949645"/>
            <a:ext cx="197919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Amplitude to be adjusted ?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908330" y="1329179"/>
            <a:ext cx="942680" cy="1555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865" y="4544886"/>
            <a:ext cx="3488866" cy="2247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4830" y="483295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Original amplitude=1800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4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0285" y="152569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Long fiber test March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34" y="1021403"/>
            <a:ext cx="110730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/>
              <a:t>20 March</a:t>
            </a:r>
            <a:r>
              <a:rPr lang="en-GB" sz="1600" b="1" dirty="0" smtClean="0"/>
              <a:t>: </a:t>
            </a:r>
            <a:r>
              <a:rPr lang="en-GB" sz="1600" dirty="0" smtClean="0"/>
              <a:t>Change fibre position. Put 200m fibre at the 1x5 switch to get the effect reflected on the </a:t>
            </a:r>
            <a:r>
              <a:rPr lang="en-GB" sz="1600" dirty="0" err="1" smtClean="0"/>
              <a:t>Matacq</a:t>
            </a:r>
            <a:r>
              <a:rPr lang="en-GB" sz="1600" dirty="0" smtClean="0"/>
              <a:t> and spy box.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put back original scale on </a:t>
            </a:r>
            <a:r>
              <a:rPr lang="en-GB" sz="1600" dirty="0" err="1" smtClean="0"/>
              <a:t>matacq</a:t>
            </a:r>
            <a:r>
              <a:rPr lang="en-GB" sz="1600" dirty="0" smtClean="0"/>
              <a:t> light checker, pulse </a:t>
            </a:r>
            <a:r>
              <a:rPr lang="en-GB" sz="1600" dirty="0" err="1" smtClean="0"/>
              <a:t>center</a:t>
            </a:r>
            <a:r>
              <a:rPr lang="en-GB" sz="1600" dirty="0" smtClean="0"/>
              <a:t> back to 1490. 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Adjust the pulse amplitude as well : </a:t>
            </a:r>
            <a:r>
              <a:rPr lang="en-GB" sz="1600" dirty="0" err="1" smtClean="0"/>
              <a:t>Blue_phot_power</a:t>
            </a:r>
            <a:r>
              <a:rPr lang="en-GB" sz="1600" dirty="0" smtClean="0"/>
              <a:t> on </a:t>
            </a:r>
            <a:r>
              <a:rPr lang="en-GB" sz="1600" dirty="0" err="1" smtClean="0"/>
              <a:t>dBGUI</a:t>
            </a:r>
            <a:r>
              <a:rPr lang="en-GB" sz="1600" dirty="0" smtClean="0"/>
              <a:t> move from 9 to 30. 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			     internal attenuation blue DP2: move from 35 to 99 : too much: 3000 ADC on DQM.  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						move from 99 to 50%.  To be around 1800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	clean / smart polish of fibre input monitoring box.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426" y="2937805"/>
            <a:ext cx="1119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/>
              <a:t>Run 328562:  </a:t>
            </a:r>
            <a:r>
              <a:rPr lang="en-GB" sz="1600" dirty="0" smtClean="0"/>
              <a:t>50</a:t>
            </a:r>
            <a:r>
              <a:rPr lang="en-GB" sz="1600" dirty="0"/>
              <a:t>% internal attenuation, </a:t>
            </a:r>
            <a:r>
              <a:rPr lang="en-GB" sz="1600" dirty="0" err="1"/>
              <a:t>Blue_phot_power</a:t>
            </a:r>
            <a:r>
              <a:rPr lang="en-GB" sz="1600" dirty="0"/>
              <a:t>=30. Green power P=255 (max. was 240)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" y="3420220"/>
            <a:ext cx="4587259" cy="2620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49" y="3394890"/>
            <a:ext cx="4570594" cy="262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32" y="3376879"/>
            <a:ext cx="4023360" cy="2838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8834" y="6215696"/>
            <a:ext cx="6120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All OK so start run with  full Barrel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543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1399</Words>
  <Application>Microsoft Office PowerPoint</Application>
  <PresentationFormat>Widescreen</PresentationFormat>
  <Paragraphs>226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Long fiber test March 2018</vt:lpstr>
      <vt:lpstr>PowerPoint Presentation</vt:lpstr>
      <vt:lpstr>PowerPoint Presentation</vt:lpstr>
      <vt:lpstr>Annexes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fiber test</dc:title>
  <dc:creator>David Bailleux</dc:creator>
  <cp:lastModifiedBy>David Bailleux</cp:lastModifiedBy>
  <cp:revision>64</cp:revision>
  <dcterms:created xsi:type="dcterms:W3CDTF">2018-03-21T07:29:48Z</dcterms:created>
  <dcterms:modified xsi:type="dcterms:W3CDTF">2019-03-21T10:07:03Z</dcterms:modified>
</cp:coreProperties>
</file>