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7"/>
  </p:notesMasterIdLst>
  <p:sldIdLst>
    <p:sldId id="256" r:id="rId2"/>
    <p:sldId id="258" r:id="rId3"/>
    <p:sldId id="257" r:id="rId4"/>
    <p:sldId id="259" r:id="rId5"/>
    <p:sldId id="262" r:id="rId6"/>
    <p:sldId id="264" r:id="rId7"/>
    <p:sldId id="265" r:id="rId8"/>
    <p:sldId id="260" r:id="rId9"/>
    <p:sldId id="261" r:id="rId10"/>
    <p:sldId id="266" r:id="rId11"/>
    <p:sldId id="267" r:id="rId12"/>
    <p:sldId id="263" r:id="rId13"/>
    <p:sldId id="268" r:id="rId14"/>
    <p:sldId id="270" r:id="rId15"/>
    <p:sldId id="26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Bailleux" initials="DB" lastIdx="2" clrIdx="0">
    <p:extLst>
      <p:ext uri="{19B8F6BF-5375-455C-9EA6-DF929625EA0E}">
        <p15:presenceInfo xmlns:p15="http://schemas.microsoft.com/office/powerpoint/2012/main" userId="S-1-5-21-1526224874-1540688658-1361462980-611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4" autoAdjust="0"/>
    <p:restoredTop sz="94660"/>
  </p:normalViewPr>
  <p:slideViewPr>
    <p:cSldViewPr snapToGrid="0">
      <p:cViewPr varScale="1">
        <p:scale>
          <a:sx n="89" d="100"/>
          <a:sy n="89" d="100"/>
        </p:scale>
        <p:origin x="90" y="6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33812A-027C-4652-8976-AD948DF5C322}" type="datetimeFigureOut">
              <a:rPr lang="en-US" smtClean="0"/>
              <a:t>10/18/2018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4DC9E4-F5A7-4501-8C79-54FE45944B29}" type="slidenum">
              <a:rPr lang="en-US" smtClean="0"/>
              <a:t>‹#›</a:t>
            </a:fld>
            <a:endParaRPr lang="en-US"/>
          </a:p>
        </p:txBody>
      </p:sp>
    </p:spTree>
    <p:extLst>
      <p:ext uri="{BB962C8B-B14F-4D97-AF65-F5344CB8AC3E}">
        <p14:creationId xmlns:p14="http://schemas.microsoft.com/office/powerpoint/2010/main" val="88772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095515-96FC-4D1C-BF71-8F70DC0D8A42}" type="datetime1">
              <a:rPr lang="en-US" smtClean="0"/>
              <a:t>10/18/2018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7F84DB-5591-4986-A704-2E6BDCA06222}" type="slidenum">
              <a:rPr lang="en-US" smtClean="0"/>
              <a:t>‹#›</a:t>
            </a:fld>
            <a:endParaRPr lang="en-US"/>
          </a:p>
        </p:txBody>
      </p:sp>
    </p:spTree>
    <p:extLst>
      <p:ext uri="{BB962C8B-B14F-4D97-AF65-F5344CB8AC3E}">
        <p14:creationId xmlns:p14="http://schemas.microsoft.com/office/powerpoint/2010/main" val="1322072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754C27-CA06-4CE1-90A2-12DE6810B0BB}" type="datetime1">
              <a:rPr lang="en-US" smtClean="0"/>
              <a:t>10/18/2018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7F84DB-5591-4986-A704-2E6BDCA06222}" type="slidenum">
              <a:rPr lang="en-US" smtClean="0"/>
              <a:t>‹#›</a:t>
            </a:fld>
            <a:endParaRPr lang="en-US"/>
          </a:p>
        </p:txBody>
      </p:sp>
    </p:spTree>
    <p:extLst>
      <p:ext uri="{BB962C8B-B14F-4D97-AF65-F5344CB8AC3E}">
        <p14:creationId xmlns:p14="http://schemas.microsoft.com/office/powerpoint/2010/main" val="2848972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0B9630-916B-4103-AAC2-FC6F690F88C5}" type="datetime1">
              <a:rPr lang="en-US" smtClean="0"/>
              <a:t>10/18/2018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7F84DB-5591-4986-A704-2E6BDCA06222}" type="slidenum">
              <a:rPr lang="en-US" smtClean="0"/>
              <a:t>‹#›</a:t>
            </a:fld>
            <a:endParaRPr lang="en-US"/>
          </a:p>
        </p:txBody>
      </p:sp>
    </p:spTree>
    <p:extLst>
      <p:ext uri="{BB962C8B-B14F-4D97-AF65-F5344CB8AC3E}">
        <p14:creationId xmlns:p14="http://schemas.microsoft.com/office/powerpoint/2010/main" val="1447517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B2742E-09ED-4BEF-A0CD-BB50E60E8EA8}" type="datetime1">
              <a:rPr lang="en-US" smtClean="0"/>
              <a:t>10/18/2018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7F84DB-5591-4986-A704-2E6BDCA06222}" type="slidenum">
              <a:rPr lang="en-US" smtClean="0"/>
              <a:t>‹#›</a:t>
            </a:fld>
            <a:endParaRPr lang="en-US"/>
          </a:p>
        </p:txBody>
      </p:sp>
    </p:spTree>
    <p:extLst>
      <p:ext uri="{BB962C8B-B14F-4D97-AF65-F5344CB8AC3E}">
        <p14:creationId xmlns:p14="http://schemas.microsoft.com/office/powerpoint/2010/main" val="4117995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1A2B566-80F5-4A9E-BB68-47367F7DB575}" type="datetime1">
              <a:rPr lang="en-US" smtClean="0"/>
              <a:t>10/18/2018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7F84DB-5591-4986-A704-2E6BDCA06222}" type="slidenum">
              <a:rPr lang="en-US" smtClean="0"/>
              <a:t>‹#›</a:t>
            </a:fld>
            <a:endParaRPr lang="en-US"/>
          </a:p>
        </p:txBody>
      </p:sp>
    </p:spTree>
    <p:extLst>
      <p:ext uri="{BB962C8B-B14F-4D97-AF65-F5344CB8AC3E}">
        <p14:creationId xmlns:p14="http://schemas.microsoft.com/office/powerpoint/2010/main" val="3450062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E3A5006-E2F2-4106-BECF-85B74B980170}" type="datetime1">
              <a:rPr lang="en-US" smtClean="0"/>
              <a:t>10/18/2018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7F84DB-5591-4986-A704-2E6BDCA06222}" type="slidenum">
              <a:rPr lang="en-US" smtClean="0"/>
              <a:t>‹#›</a:t>
            </a:fld>
            <a:endParaRPr lang="en-US"/>
          </a:p>
        </p:txBody>
      </p:sp>
    </p:spTree>
    <p:extLst>
      <p:ext uri="{BB962C8B-B14F-4D97-AF65-F5344CB8AC3E}">
        <p14:creationId xmlns:p14="http://schemas.microsoft.com/office/powerpoint/2010/main" val="3864267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157360E-D506-431E-A772-29B01297035B}" type="datetime1">
              <a:rPr lang="en-US" smtClean="0"/>
              <a:t>10/18/2018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7F84DB-5591-4986-A704-2E6BDCA06222}" type="slidenum">
              <a:rPr lang="en-US" smtClean="0"/>
              <a:t>‹#›</a:t>
            </a:fld>
            <a:endParaRPr lang="en-US"/>
          </a:p>
        </p:txBody>
      </p:sp>
    </p:spTree>
    <p:extLst>
      <p:ext uri="{BB962C8B-B14F-4D97-AF65-F5344CB8AC3E}">
        <p14:creationId xmlns:p14="http://schemas.microsoft.com/office/powerpoint/2010/main" val="2319293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FE98A1-FCA3-48EE-BE51-77CCD4F7A4EF}" type="datetime1">
              <a:rPr lang="en-US" smtClean="0"/>
              <a:t>10/18/2018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7F84DB-5591-4986-A704-2E6BDCA06222}" type="slidenum">
              <a:rPr lang="en-US" smtClean="0"/>
              <a:t>‹#›</a:t>
            </a:fld>
            <a:endParaRPr lang="en-US"/>
          </a:p>
        </p:txBody>
      </p:sp>
    </p:spTree>
    <p:extLst>
      <p:ext uri="{BB962C8B-B14F-4D97-AF65-F5344CB8AC3E}">
        <p14:creationId xmlns:p14="http://schemas.microsoft.com/office/powerpoint/2010/main" val="2087946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1F6CC1-E166-4873-8C6A-872CFFABEE16}" type="datetime1">
              <a:rPr lang="en-US" smtClean="0"/>
              <a:t>10/18/2018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7F84DB-5591-4986-A704-2E6BDCA06222}" type="slidenum">
              <a:rPr lang="en-US" smtClean="0"/>
              <a:t>‹#›</a:t>
            </a:fld>
            <a:endParaRPr lang="en-US"/>
          </a:p>
        </p:txBody>
      </p:sp>
    </p:spTree>
    <p:extLst>
      <p:ext uri="{BB962C8B-B14F-4D97-AF65-F5344CB8AC3E}">
        <p14:creationId xmlns:p14="http://schemas.microsoft.com/office/powerpoint/2010/main" val="2495348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CC81F8C-6FE2-4758-8CC3-9E2DFA4F332D}" type="datetime1">
              <a:rPr lang="en-US" smtClean="0"/>
              <a:t>10/18/2018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7F84DB-5591-4986-A704-2E6BDCA06222}" type="slidenum">
              <a:rPr lang="en-US" smtClean="0"/>
              <a:t>‹#›</a:t>
            </a:fld>
            <a:endParaRPr lang="en-US"/>
          </a:p>
        </p:txBody>
      </p:sp>
    </p:spTree>
    <p:extLst>
      <p:ext uri="{BB962C8B-B14F-4D97-AF65-F5344CB8AC3E}">
        <p14:creationId xmlns:p14="http://schemas.microsoft.com/office/powerpoint/2010/main" val="2124142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87F5313-DCD6-4B2C-9DB5-2DB2D573BA84}" type="datetime1">
              <a:rPr lang="en-US" smtClean="0"/>
              <a:t>10/18/2018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7F84DB-5591-4986-A704-2E6BDCA06222}" type="slidenum">
              <a:rPr lang="en-US" smtClean="0"/>
              <a:t>‹#›</a:t>
            </a:fld>
            <a:endParaRPr lang="en-US"/>
          </a:p>
        </p:txBody>
      </p:sp>
    </p:spTree>
    <p:extLst>
      <p:ext uri="{BB962C8B-B14F-4D97-AF65-F5344CB8AC3E}">
        <p14:creationId xmlns:p14="http://schemas.microsoft.com/office/powerpoint/2010/main" val="1818664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C572DE-E75B-4250-9372-C883A7DF2C3F}" type="datetime1">
              <a:rPr lang="en-US" smtClean="0"/>
              <a:t>10/18/2018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7F84DB-5591-4986-A704-2E6BDCA06222}" type="slidenum">
              <a:rPr lang="en-US" smtClean="0"/>
              <a:t>‹#›</a:t>
            </a:fld>
            <a:endParaRPr lang="en-US"/>
          </a:p>
        </p:txBody>
      </p:sp>
    </p:spTree>
    <p:extLst>
      <p:ext uri="{BB962C8B-B14F-4D97-AF65-F5344CB8AC3E}">
        <p14:creationId xmlns:p14="http://schemas.microsoft.com/office/powerpoint/2010/main" val="19227738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indico.cern.ch/event/753448/"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diconfiberoptics.com/products/GP700/scd0081/8r.pdf" TargetMode="Externa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laser-caltech.web.cern.ch/laser-caltech/" TargetMode="Externa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hyperlink" Target="https://indico.cern.ch/event/687346/"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indico.cern.ch/event/155389/"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indico.cern.ch/event/14444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346342"/>
            <a:ext cx="9144000" cy="1684632"/>
          </a:xfrm>
        </p:spPr>
        <p:txBody>
          <a:bodyPr>
            <a:normAutofit fontScale="90000"/>
          </a:bodyPr>
          <a:lstStyle/>
          <a:p>
            <a:r>
              <a:rPr lang="en-US" b="1" dirty="0" smtClean="0"/>
              <a:t>ECAL LASER</a:t>
            </a:r>
            <a:br>
              <a:rPr lang="en-US" b="1" dirty="0" smtClean="0"/>
            </a:br>
            <a:r>
              <a:rPr lang="en-US" dirty="0" smtClean="0"/>
              <a:t>for </a:t>
            </a:r>
            <a:r>
              <a:rPr lang="en-GB" dirty="0"/>
              <a:t>New HCAL Laser Review</a:t>
            </a:r>
            <a:endParaRPr lang="en-US" dirty="0"/>
          </a:p>
        </p:txBody>
      </p:sp>
      <p:sp>
        <p:nvSpPr>
          <p:cNvPr id="3" name="Rectangle 2"/>
          <p:cNvSpPr/>
          <p:nvPr/>
        </p:nvSpPr>
        <p:spPr>
          <a:xfrm>
            <a:off x="2612739" y="3579614"/>
            <a:ext cx="6966522" cy="461665"/>
          </a:xfrm>
          <a:prstGeom prst="rect">
            <a:avLst/>
          </a:prstGeom>
        </p:spPr>
        <p:txBody>
          <a:bodyPr wrap="none">
            <a:spAutoFit/>
          </a:bodyPr>
          <a:lstStyle/>
          <a:p>
            <a:r>
              <a:rPr lang="en-GB" sz="2400" dirty="0" smtClean="0"/>
              <a:t>30 August 2018, </a:t>
            </a:r>
            <a:r>
              <a:rPr lang="en-GB" sz="2400" dirty="0" smtClean="0">
                <a:hlinkClick r:id="rId2"/>
              </a:rPr>
              <a:t>https</a:t>
            </a:r>
            <a:r>
              <a:rPr lang="en-GB" sz="2400" dirty="0">
                <a:hlinkClick r:id="rId2"/>
              </a:rPr>
              <a:t>://indico.cern.ch/event/753448/</a:t>
            </a:r>
            <a:endParaRPr lang="en-GB" sz="2400" dirty="0"/>
          </a:p>
        </p:txBody>
      </p:sp>
      <p:sp>
        <p:nvSpPr>
          <p:cNvPr id="4" name="TextBox 3"/>
          <p:cNvSpPr txBox="1"/>
          <p:nvPr/>
        </p:nvSpPr>
        <p:spPr>
          <a:xfrm>
            <a:off x="5292254" y="5486400"/>
            <a:ext cx="1607491" cy="369332"/>
          </a:xfrm>
          <a:prstGeom prst="rect">
            <a:avLst/>
          </a:prstGeom>
          <a:noFill/>
        </p:spPr>
        <p:txBody>
          <a:bodyPr wrap="none" rtlCol="0">
            <a:spAutoFit/>
          </a:bodyPr>
          <a:lstStyle/>
          <a:p>
            <a:r>
              <a:rPr lang="en-GB" dirty="0" smtClean="0"/>
              <a:t>David Bailleux </a:t>
            </a:r>
            <a:endParaRPr lang="en-GB" dirty="0"/>
          </a:p>
        </p:txBody>
      </p:sp>
    </p:spTree>
    <p:extLst>
      <p:ext uri="{BB962C8B-B14F-4D97-AF65-F5344CB8AC3E}">
        <p14:creationId xmlns:p14="http://schemas.microsoft.com/office/powerpoint/2010/main" val="36954554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297172"/>
            <a:ext cx="6028992" cy="4301420"/>
          </a:xfrm>
          <a:prstGeom prst="rect">
            <a:avLst/>
          </a:prstGeom>
        </p:spPr>
      </p:pic>
      <p:pic>
        <p:nvPicPr>
          <p:cNvPr id="6" name="Picture 5"/>
          <p:cNvPicPr>
            <a:picLocks noChangeAspect="1"/>
          </p:cNvPicPr>
          <p:nvPr/>
        </p:nvPicPr>
        <p:blipFill>
          <a:blip r:embed="rId3"/>
          <a:stretch>
            <a:fillRect/>
          </a:stretch>
        </p:blipFill>
        <p:spPr>
          <a:xfrm>
            <a:off x="6028992" y="1435395"/>
            <a:ext cx="6181769" cy="4518837"/>
          </a:xfrm>
          <a:prstGeom prst="rect">
            <a:avLst/>
          </a:prstGeom>
        </p:spPr>
      </p:pic>
      <p:sp>
        <p:nvSpPr>
          <p:cNvPr id="4" name="Title 1"/>
          <p:cNvSpPr>
            <a:spLocks noGrp="1"/>
          </p:cNvSpPr>
          <p:nvPr>
            <p:ph type="title"/>
          </p:nvPr>
        </p:nvSpPr>
        <p:spPr>
          <a:xfrm>
            <a:off x="771192" y="0"/>
            <a:ext cx="10515600" cy="637953"/>
          </a:xfrm>
        </p:spPr>
        <p:txBody>
          <a:bodyPr>
            <a:normAutofit/>
          </a:bodyPr>
          <a:lstStyle/>
          <a:p>
            <a:pPr algn="ctr"/>
            <a:r>
              <a:rPr lang="en-US" sz="3200" b="1" dirty="0"/>
              <a:t>DP2 447nm performance</a:t>
            </a:r>
          </a:p>
        </p:txBody>
      </p:sp>
      <p:sp>
        <p:nvSpPr>
          <p:cNvPr id="2" name="Slide Number Placeholder 1"/>
          <p:cNvSpPr>
            <a:spLocks noGrp="1"/>
          </p:cNvSpPr>
          <p:nvPr>
            <p:ph type="sldNum" sz="quarter" idx="12"/>
          </p:nvPr>
        </p:nvSpPr>
        <p:spPr/>
        <p:txBody>
          <a:bodyPr/>
          <a:lstStyle/>
          <a:p>
            <a:fld id="{867F84DB-5591-4986-A704-2E6BDCA06222}" type="slidenum">
              <a:rPr lang="en-US" smtClean="0"/>
              <a:t>10</a:t>
            </a:fld>
            <a:endParaRPr lang="en-US"/>
          </a:p>
        </p:txBody>
      </p:sp>
    </p:spTree>
    <p:extLst>
      <p:ext uri="{BB962C8B-B14F-4D97-AF65-F5344CB8AC3E}">
        <p14:creationId xmlns:p14="http://schemas.microsoft.com/office/powerpoint/2010/main" val="34847119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3284" y="558146"/>
            <a:ext cx="5645888" cy="3944989"/>
          </a:xfrm>
          <a:prstGeom prst="rect">
            <a:avLst/>
          </a:prstGeom>
        </p:spPr>
      </p:pic>
      <p:pic>
        <p:nvPicPr>
          <p:cNvPr id="5" name="Picture 4"/>
          <p:cNvPicPr>
            <a:picLocks noChangeAspect="1"/>
          </p:cNvPicPr>
          <p:nvPr/>
        </p:nvPicPr>
        <p:blipFill>
          <a:blip r:embed="rId3"/>
          <a:stretch>
            <a:fillRect/>
          </a:stretch>
        </p:blipFill>
        <p:spPr>
          <a:xfrm>
            <a:off x="6182278" y="584478"/>
            <a:ext cx="5782051" cy="4114800"/>
          </a:xfrm>
          <a:prstGeom prst="rect">
            <a:avLst/>
          </a:prstGeom>
        </p:spPr>
      </p:pic>
      <p:pic>
        <p:nvPicPr>
          <p:cNvPr id="6" name="Picture 5"/>
          <p:cNvPicPr>
            <a:picLocks noChangeAspect="1"/>
          </p:cNvPicPr>
          <p:nvPr/>
        </p:nvPicPr>
        <p:blipFill>
          <a:blip r:embed="rId4"/>
          <a:stretch>
            <a:fillRect/>
          </a:stretch>
        </p:blipFill>
        <p:spPr>
          <a:xfrm>
            <a:off x="645348" y="4389120"/>
            <a:ext cx="4665521" cy="2365514"/>
          </a:xfrm>
          <a:prstGeom prst="rect">
            <a:avLst/>
          </a:prstGeom>
        </p:spPr>
      </p:pic>
      <p:sp>
        <p:nvSpPr>
          <p:cNvPr id="7" name="Rectangle 6"/>
          <p:cNvSpPr/>
          <p:nvPr/>
        </p:nvSpPr>
        <p:spPr>
          <a:xfrm>
            <a:off x="5538442" y="4963849"/>
            <a:ext cx="6096000" cy="1600438"/>
          </a:xfrm>
          <a:prstGeom prst="rect">
            <a:avLst/>
          </a:prstGeom>
        </p:spPr>
        <p:txBody>
          <a:bodyPr>
            <a:spAutoFit/>
          </a:bodyPr>
          <a:lstStyle/>
          <a:p>
            <a:pPr algn="just"/>
            <a:r>
              <a:rPr lang="en-US" sz="1400" dirty="0" smtClean="0"/>
              <a:t>The DP2-447 laser system was installed in the CMS underground cavern on March 21, 2012. Its power was  found to be consistent with that measured at Caltech, indicating no  effect from the residual B field at a level of 30 Gauss. </a:t>
            </a:r>
          </a:p>
          <a:p>
            <a:pPr algn="just"/>
            <a:endParaRPr lang="en-US" sz="1400" dirty="0" smtClean="0"/>
          </a:p>
          <a:p>
            <a:pPr algn="just"/>
            <a:r>
              <a:rPr lang="en-GB" sz="1400" dirty="0"/>
              <a:t>Fig.11 shows a typical history plot for the DP2-447 pulse energy, </a:t>
            </a:r>
            <a:r>
              <a:rPr lang="en-GB" sz="1400" dirty="0" smtClean="0"/>
              <a:t> width </a:t>
            </a:r>
            <a:r>
              <a:rPr lang="en-GB" sz="1400" dirty="0"/>
              <a:t>and </a:t>
            </a:r>
            <a:r>
              <a:rPr lang="en-GB" sz="1400" dirty="0" err="1"/>
              <a:t>center</a:t>
            </a:r>
            <a:r>
              <a:rPr lang="en-GB" sz="1400" dirty="0"/>
              <a:t> timing in situ at CMS over 400 hrs and their </a:t>
            </a:r>
            <a:r>
              <a:rPr lang="en-GB" sz="1400" dirty="0" smtClean="0"/>
              <a:t> stabilities </a:t>
            </a:r>
            <a:r>
              <a:rPr lang="en-GB" sz="1400" dirty="0"/>
              <a:t>of 1%, 2% and 1 ns respectively, exceeding the 3%, 5% </a:t>
            </a:r>
            <a:r>
              <a:rPr lang="en-GB" sz="1400" dirty="0" smtClean="0"/>
              <a:t>and </a:t>
            </a:r>
            <a:r>
              <a:rPr lang="en-GB" sz="1400" dirty="0"/>
              <a:t>3 ns specifications. </a:t>
            </a:r>
            <a:endParaRPr lang="en-US" sz="1400" dirty="0"/>
          </a:p>
        </p:txBody>
      </p:sp>
      <p:sp>
        <p:nvSpPr>
          <p:cNvPr id="8" name="Title 1"/>
          <p:cNvSpPr>
            <a:spLocks noGrp="1"/>
          </p:cNvSpPr>
          <p:nvPr>
            <p:ph type="title"/>
          </p:nvPr>
        </p:nvSpPr>
        <p:spPr>
          <a:xfrm>
            <a:off x="816935" y="0"/>
            <a:ext cx="10515600" cy="637953"/>
          </a:xfrm>
        </p:spPr>
        <p:txBody>
          <a:bodyPr>
            <a:normAutofit/>
          </a:bodyPr>
          <a:lstStyle/>
          <a:p>
            <a:pPr algn="ctr"/>
            <a:r>
              <a:rPr lang="en-US" sz="3200" b="1" dirty="0" smtClean="0"/>
              <a:t>DP2 447nm performance</a:t>
            </a:r>
            <a:endParaRPr lang="en-US" sz="3200" b="1" dirty="0"/>
          </a:p>
        </p:txBody>
      </p:sp>
      <p:sp>
        <p:nvSpPr>
          <p:cNvPr id="2" name="Slide Number Placeholder 1"/>
          <p:cNvSpPr>
            <a:spLocks noGrp="1"/>
          </p:cNvSpPr>
          <p:nvPr>
            <p:ph type="sldNum" sz="quarter" idx="12"/>
          </p:nvPr>
        </p:nvSpPr>
        <p:spPr/>
        <p:txBody>
          <a:bodyPr/>
          <a:lstStyle/>
          <a:p>
            <a:fld id="{867F84DB-5591-4986-A704-2E6BDCA06222}" type="slidenum">
              <a:rPr lang="en-US" smtClean="0"/>
              <a:t>11</a:t>
            </a:fld>
            <a:endParaRPr lang="en-US"/>
          </a:p>
        </p:txBody>
      </p:sp>
    </p:spTree>
    <p:extLst>
      <p:ext uri="{BB962C8B-B14F-4D97-AF65-F5344CB8AC3E}">
        <p14:creationId xmlns:p14="http://schemas.microsoft.com/office/powerpoint/2010/main" val="29106421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610385"/>
          </a:xfrm>
        </p:spPr>
        <p:txBody>
          <a:bodyPr>
            <a:normAutofit/>
          </a:bodyPr>
          <a:lstStyle/>
          <a:p>
            <a:pPr algn="ctr"/>
            <a:r>
              <a:rPr lang="en-US" sz="3200" b="1" dirty="0" smtClean="0"/>
              <a:t>DP2 at CMS</a:t>
            </a:r>
            <a:endParaRPr lang="en-US" sz="3200" b="1" dirty="0"/>
          </a:p>
        </p:txBody>
      </p:sp>
      <p:sp>
        <p:nvSpPr>
          <p:cNvPr id="5" name="TextBox 4"/>
          <p:cNvSpPr txBox="1"/>
          <p:nvPr/>
        </p:nvSpPr>
        <p:spPr>
          <a:xfrm>
            <a:off x="234271" y="871871"/>
            <a:ext cx="6686421" cy="3693319"/>
          </a:xfrm>
          <a:prstGeom prst="rect">
            <a:avLst/>
          </a:prstGeom>
          <a:noFill/>
        </p:spPr>
        <p:txBody>
          <a:bodyPr wrap="square" rtlCol="0">
            <a:spAutoFit/>
          </a:bodyPr>
          <a:lstStyle/>
          <a:p>
            <a:r>
              <a:rPr lang="en-US" u="sng" dirty="0" smtClean="0"/>
              <a:t>March 2012</a:t>
            </a:r>
            <a:r>
              <a:rPr lang="en-US" dirty="0" smtClean="0"/>
              <a:t>:	1</a:t>
            </a:r>
            <a:r>
              <a:rPr lang="en-US" baseline="30000" dirty="0" smtClean="0"/>
              <a:t>st</a:t>
            </a:r>
            <a:r>
              <a:rPr lang="en-US" dirty="0" smtClean="0"/>
              <a:t> laser at CERN DP2-1. </a:t>
            </a:r>
          </a:p>
          <a:p>
            <a:endParaRPr lang="en-US" dirty="0" smtClean="0"/>
          </a:p>
          <a:p>
            <a:r>
              <a:rPr lang="en-US" u="sng" dirty="0" smtClean="0"/>
              <a:t>August 2013:</a:t>
            </a:r>
            <a:r>
              <a:rPr lang="en-US" dirty="0" smtClean="0"/>
              <a:t>	2</a:t>
            </a:r>
            <a:r>
              <a:rPr lang="en-US" baseline="30000" dirty="0" smtClean="0"/>
              <a:t>nd</a:t>
            </a:r>
            <a:r>
              <a:rPr lang="en-US" dirty="0" smtClean="0"/>
              <a:t> laser in production. Training in Photonics.</a:t>
            </a:r>
            <a:endParaRPr lang="en-US" dirty="0"/>
          </a:p>
          <a:p>
            <a:endParaRPr lang="en-US" dirty="0"/>
          </a:p>
          <a:p>
            <a:r>
              <a:rPr lang="en-US" u="sng" dirty="0" smtClean="0"/>
              <a:t>Sept 2013</a:t>
            </a:r>
            <a:r>
              <a:rPr lang="en-US" dirty="0" smtClean="0"/>
              <a:t>:	laser reparation back to US. ~ $51 000</a:t>
            </a:r>
          </a:p>
          <a:p>
            <a:r>
              <a:rPr lang="en-US" dirty="0"/>
              <a:t>	</a:t>
            </a:r>
            <a:r>
              <a:rPr lang="en-US" dirty="0" smtClean="0"/>
              <a:t>	Add humidity sensor inside laser itself</a:t>
            </a:r>
          </a:p>
          <a:p>
            <a:r>
              <a:rPr lang="en-US" dirty="0"/>
              <a:t>		</a:t>
            </a:r>
            <a:r>
              <a:rPr lang="en-US" dirty="0" smtClean="0"/>
              <a:t>the second laser at Photonics not 				consistent with the 1</a:t>
            </a:r>
            <a:r>
              <a:rPr lang="en-US" baseline="30000" dirty="0" smtClean="0"/>
              <a:t>st</a:t>
            </a:r>
            <a:r>
              <a:rPr lang="en-US" dirty="0" smtClean="0"/>
              <a:t> one</a:t>
            </a:r>
            <a:r>
              <a:rPr lang="en-US" dirty="0"/>
              <a:t> </a:t>
            </a:r>
            <a:r>
              <a:rPr lang="en-US" dirty="0" smtClean="0"/>
              <a:t>-&gt; update</a:t>
            </a:r>
          </a:p>
          <a:p>
            <a:endParaRPr lang="en-US" dirty="0"/>
          </a:p>
          <a:p>
            <a:r>
              <a:rPr lang="en-US" u="sng" dirty="0" smtClean="0"/>
              <a:t>Oct 2013:	</a:t>
            </a:r>
            <a:r>
              <a:rPr lang="en-US" dirty="0" smtClean="0"/>
              <a:t>	2</a:t>
            </a:r>
            <a:r>
              <a:rPr lang="en-US" baseline="30000" dirty="0" smtClean="0"/>
              <a:t>nd</a:t>
            </a:r>
            <a:r>
              <a:rPr lang="en-US" dirty="0" smtClean="0"/>
              <a:t> laser at Caltech for deeper commissioning </a:t>
            </a:r>
          </a:p>
          <a:p>
            <a:endParaRPr lang="en-US" dirty="0" smtClean="0"/>
          </a:p>
          <a:p>
            <a:r>
              <a:rPr lang="en-US" u="sng" dirty="0" smtClean="0"/>
              <a:t>Dec 2013: </a:t>
            </a:r>
            <a:r>
              <a:rPr lang="en-US" dirty="0" smtClean="0"/>
              <a:t>	2</a:t>
            </a:r>
            <a:r>
              <a:rPr lang="en-US" baseline="30000" dirty="0" smtClean="0"/>
              <a:t>nd</a:t>
            </a:r>
            <a:r>
              <a:rPr lang="en-US" dirty="0" smtClean="0"/>
              <a:t> laser @ PT5</a:t>
            </a:r>
            <a:endParaRPr lang="en-US" dirty="0"/>
          </a:p>
          <a:p>
            <a:endParaRPr lang="en-US" dirty="0"/>
          </a:p>
        </p:txBody>
      </p:sp>
      <p:pic>
        <p:nvPicPr>
          <p:cNvPr id="6" name="Picture 5"/>
          <p:cNvPicPr>
            <a:picLocks noChangeAspect="1"/>
          </p:cNvPicPr>
          <p:nvPr/>
        </p:nvPicPr>
        <p:blipFill rotWithShape="1">
          <a:blip r:embed="rId2"/>
          <a:srcRect l="849" t="-1" b="1007"/>
          <a:stretch/>
        </p:blipFill>
        <p:spPr>
          <a:xfrm>
            <a:off x="6736881" y="610386"/>
            <a:ext cx="5040094" cy="3729781"/>
          </a:xfrm>
          <a:prstGeom prst="rect">
            <a:avLst/>
          </a:prstGeom>
        </p:spPr>
      </p:pic>
      <p:sp>
        <p:nvSpPr>
          <p:cNvPr id="7" name="TextBox 6"/>
          <p:cNvSpPr txBox="1"/>
          <p:nvPr/>
        </p:nvSpPr>
        <p:spPr>
          <a:xfrm>
            <a:off x="372140" y="4826675"/>
            <a:ext cx="11585589" cy="2031325"/>
          </a:xfrm>
          <a:prstGeom prst="rect">
            <a:avLst/>
          </a:prstGeom>
          <a:solidFill>
            <a:srgbClr val="FFFFCC"/>
          </a:solidFill>
        </p:spPr>
        <p:txBody>
          <a:bodyPr wrap="square" rtlCol="0">
            <a:spAutoFit/>
          </a:bodyPr>
          <a:lstStyle/>
          <a:p>
            <a:pPr marL="285750" indent="-285750">
              <a:buFontTx/>
              <a:buChar char="-"/>
            </a:pPr>
            <a:r>
              <a:rPr lang="en-US" dirty="0" smtClean="0"/>
              <a:t>After the main problem the first year, lasers are working fine. 2 models of chiller were not fine (one with no cooling capacity and one to weak) before having  more robust version.</a:t>
            </a:r>
          </a:p>
          <a:p>
            <a:pPr marL="285750" indent="-285750">
              <a:buFontTx/>
              <a:buChar char="-"/>
            </a:pPr>
            <a:r>
              <a:rPr lang="en-US" dirty="0" smtClean="0"/>
              <a:t>Low pressure issue time to time only on 1</a:t>
            </a:r>
            <a:r>
              <a:rPr lang="en-US" baseline="30000" dirty="0" smtClean="0"/>
              <a:t>st</a:t>
            </a:r>
            <a:r>
              <a:rPr lang="en-US" dirty="0" smtClean="0"/>
              <a:t> laser (dust on water from laser side )</a:t>
            </a:r>
          </a:p>
          <a:p>
            <a:pPr marL="285750" indent="-285750">
              <a:buFontTx/>
              <a:buChar char="-"/>
            </a:pPr>
            <a:r>
              <a:rPr lang="en-US" dirty="0" smtClean="0"/>
              <a:t>Diode never yet changed (from 2013) using the 2 lasers half/half of time</a:t>
            </a:r>
            <a:r>
              <a:rPr lang="en-US" dirty="0"/>
              <a:t> </a:t>
            </a:r>
            <a:endParaRPr lang="en-US" dirty="0" smtClean="0"/>
          </a:p>
          <a:p>
            <a:pPr algn="ctr"/>
            <a:r>
              <a:rPr lang="en-US" b="1" dirty="0">
                <a:sym typeface="Wingdings" panose="05000000000000000000" pitchFamily="2" charset="2"/>
              </a:rPr>
              <a:t> Lasers run at 35A while the maximum is 50A. </a:t>
            </a:r>
            <a:endParaRPr lang="en-US" b="1" dirty="0"/>
          </a:p>
          <a:p>
            <a:pPr marL="285750" indent="-285750">
              <a:buFontTx/>
              <a:buChar char="-"/>
            </a:pPr>
            <a:r>
              <a:rPr lang="en-US" dirty="0" smtClean="0"/>
              <a:t>Laser head can not be opened in case of issue – even if we have all major spare parts here. Only controller side and electronics side can be replaced after the training at Photonics.</a:t>
            </a:r>
          </a:p>
        </p:txBody>
      </p:sp>
      <p:sp>
        <p:nvSpPr>
          <p:cNvPr id="3" name="Slide Number Placeholder 2"/>
          <p:cNvSpPr>
            <a:spLocks noGrp="1"/>
          </p:cNvSpPr>
          <p:nvPr>
            <p:ph type="sldNum" sz="quarter" idx="12"/>
          </p:nvPr>
        </p:nvSpPr>
        <p:spPr/>
        <p:txBody>
          <a:bodyPr/>
          <a:lstStyle/>
          <a:p>
            <a:fld id="{867F84DB-5591-4986-A704-2E6BDCA06222}" type="slidenum">
              <a:rPr lang="en-US" smtClean="0"/>
              <a:t>12</a:t>
            </a:fld>
            <a:endParaRPr lang="en-US"/>
          </a:p>
        </p:txBody>
      </p:sp>
    </p:spTree>
    <p:extLst>
      <p:ext uri="{BB962C8B-B14F-4D97-AF65-F5344CB8AC3E}">
        <p14:creationId xmlns:p14="http://schemas.microsoft.com/office/powerpoint/2010/main" val="18111233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314"/>
            <a:ext cx="10515600" cy="533372"/>
          </a:xfrm>
        </p:spPr>
        <p:txBody>
          <a:bodyPr>
            <a:noAutofit/>
          </a:bodyPr>
          <a:lstStyle/>
          <a:p>
            <a:pPr algn="ctr"/>
            <a:r>
              <a:rPr lang="en-US" sz="3200" b="1" dirty="0" smtClean="0"/>
              <a:t>Other Laser parts</a:t>
            </a:r>
            <a:endParaRPr lang="en-US" sz="3200" b="1" dirty="0"/>
          </a:p>
        </p:txBody>
      </p:sp>
      <p:sp>
        <p:nvSpPr>
          <p:cNvPr id="5" name="TextBox 4"/>
          <p:cNvSpPr txBox="1"/>
          <p:nvPr/>
        </p:nvSpPr>
        <p:spPr>
          <a:xfrm>
            <a:off x="358607" y="778055"/>
            <a:ext cx="8298666" cy="1477328"/>
          </a:xfrm>
          <a:prstGeom prst="rect">
            <a:avLst/>
          </a:prstGeom>
          <a:noFill/>
        </p:spPr>
        <p:txBody>
          <a:bodyPr wrap="square" rtlCol="0">
            <a:spAutoFit/>
          </a:bodyPr>
          <a:lstStyle/>
          <a:p>
            <a:r>
              <a:rPr lang="en-US" u="sng" dirty="0" smtClean="0"/>
              <a:t>Shutter + controller</a:t>
            </a:r>
            <a:r>
              <a:rPr lang="en-US" dirty="0" smtClean="0"/>
              <a:t>: SRS, </a:t>
            </a:r>
            <a:r>
              <a:rPr lang="en-US" dirty="0" err="1" smtClean="0"/>
              <a:t>Standford</a:t>
            </a:r>
            <a:r>
              <a:rPr lang="en-US" dirty="0" smtClean="0"/>
              <a:t> Research Systems, $4500</a:t>
            </a:r>
            <a:endParaRPr lang="en-US" dirty="0"/>
          </a:p>
          <a:p>
            <a:r>
              <a:rPr lang="en-US" u="sng" dirty="0" smtClean="0"/>
              <a:t>Optical switch:</a:t>
            </a:r>
            <a:r>
              <a:rPr lang="en-US" dirty="0" smtClean="0"/>
              <a:t> 	  </a:t>
            </a:r>
            <a:r>
              <a:rPr lang="en-US" dirty="0" err="1" smtClean="0"/>
              <a:t>DiCon</a:t>
            </a:r>
            <a:r>
              <a:rPr lang="en-US" dirty="0"/>
              <a:t>, </a:t>
            </a:r>
            <a:r>
              <a:rPr lang="en-US" dirty="0" smtClean="0"/>
              <a:t>GP700-4-1/1X100-8-365-FC-B-Z10553,$62000 </a:t>
            </a:r>
          </a:p>
          <a:p>
            <a:r>
              <a:rPr lang="en-US" dirty="0" smtClean="0"/>
              <a:t>		</a:t>
            </a:r>
            <a:r>
              <a:rPr lang="en-US" sz="1400" u="sng" dirty="0" smtClean="0">
                <a:hlinkClick r:id="rId2"/>
              </a:rPr>
              <a:t>http</a:t>
            </a:r>
            <a:r>
              <a:rPr lang="en-US" sz="1400" u="sng" dirty="0">
                <a:hlinkClick r:id="rId2"/>
              </a:rPr>
              <a:t>://</a:t>
            </a:r>
            <a:r>
              <a:rPr lang="en-US" sz="1400" u="sng" dirty="0" smtClean="0">
                <a:hlinkClick r:id="rId2"/>
              </a:rPr>
              <a:t>www.diconfiberoptics.com/products/GP700/scd0081/8r.pdf</a:t>
            </a:r>
            <a:endParaRPr lang="en-US" u="sng" dirty="0" smtClean="0"/>
          </a:p>
          <a:p>
            <a:endParaRPr lang="en-US" u="sng" dirty="0"/>
          </a:p>
          <a:p>
            <a:r>
              <a:rPr lang="en-US" u="sng" dirty="0" smtClean="0"/>
              <a:t>Ancillaries optics:</a:t>
            </a:r>
            <a:r>
              <a:rPr lang="en-US" dirty="0" smtClean="0"/>
              <a:t> 	   linear attenuation with polarizer and ¼ </a:t>
            </a:r>
            <a:r>
              <a:rPr lang="en-US" dirty="0" err="1" smtClean="0"/>
              <a:t>waveplate</a:t>
            </a:r>
            <a:r>
              <a:rPr lang="en-US" dirty="0" smtClean="0"/>
              <a:t>. </a:t>
            </a:r>
            <a:endParaRPr lang="en-US" dirty="0"/>
          </a:p>
        </p:txBody>
      </p:sp>
      <p:pic>
        <p:nvPicPr>
          <p:cNvPr id="6" name="Picture 5"/>
          <p:cNvPicPr>
            <a:picLocks noChangeAspect="1"/>
          </p:cNvPicPr>
          <p:nvPr/>
        </p:nvPicPr>
        <p:blipFill>
          <a:blip r:embed="rId3"/>
          <a:stretch>
            <a:fillRect/>
          </a:stretch>
        </p:blipFill>
        <p:spPr>
          <a:xfrm>
            <a:off x="9175896" y="540686"/>
            <a:ext cx="2478773" cy="1546539"/>
          </a:xfrm>
          <a:prstGeom prst="rect">
            <a:avLst/>
          </a:prstGeom>
        </p:spPr>
      </p:pic>
      <p:pic>
        <p:nvPicPr>
          <p:cNvPr id="7" name="Picture 6"/>
          <p:cNvPicPr>
            <a:picLocks noChangeAspect="1"/>
          </p:cNvPicPr>
          <p:nvPr/>
        </p:nvPicPr>
        <p:blipFill>
          <a:blip r:embed="rId4"/>
          <a:stretch>
            <a:fillRect/>
          </a:stretch>
        </p:blipFill>
        <p:spPr>
          <a:xfrm>
            <a:off x="352858" y="3042152"/>
            <a:ext cx="4958538" cy="3555875"/>
          </a:xfrm>
          <a:prstGeom prst="rect">
            <a:avLst/>
          </a:prstGeom>
        </p:spPr>
      </p:pic>
      <p:pic>
        <p:nvPicPr>
          <p:cNvPr id="8" name="Picture 7"/>
          <p:cNvPicPr>
            <a:picLocks noChangeAspect="1"/>
          </p:cNvPicPr>
          <p:nvPr/>
        </p:nvPicPr>
        <p:blipFill>
          <a:blip r:embed="rId5"/>
          <a:stretch>
            <a:fillRect/>
          </a:stretch>
        </p:blipFill>
        <p:spPr>
          <a:xfrm>
            <a:off x="5407089" y="3148812"/>
            <a:ext cx="6500369" cy="3425166"/>
          </a:xfrm>
          <a:prstGeom prst="rect">
            <a:avLst/>
          </a:prstGeom>
        </p:spPr>
      </p:pic>
      <p:sp>
        <p:nvSpPr>
          <p:cNvPr id="3" name="Slide Number Placeholder 2"/>
          <p:cNvSpPr>
            <a:spLocks noGrp="1"/>
          </p:cNvSpPr>
          <p:nvPr>
            <p:ph type="sldNum" sz="quarter" idx="12"/>
          </p:nvPr>
        </p:nvSpPr>
        <p:spPr/>
        <p:txBody>
          <a:bodyPr/>
          <a:lstStyle/>
          <a:p>
            <a:fld id="{867F84DB-5591-4986-A704-2E6BDCA06222}" type="slidenum">
              <a:rPr lang="en-US" smtClean="0"/>
              <a:t>13</a:t>
            </a:fld>
            <a:endParaRPr lang="en-US"/>
          </a:p>
        </p:txBody>
      </p:sp>
    </p:spTree>
    <p:extLst>
      <p:ext uri="{BB962C8B-B14F-4D97-AF65-F5344CB8AC3E}">
        <p14:creationId xmlns:p14="http://schemas.microsoft.com/office/powerpoint/2010/main" val="10760968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52293" y="5418303"/>
            <a:ext cx="6029343" cy="1200329"/>
          </a:xfrm>
          <a:prstGeom prst="rect">
            <a:avLst/>
          </a:prstGeom>
        </p:spPr>
        <p:txBody>
          <a:bodyPr wrap="none">
            <a:spAutoFit/>
          </a:bodyPr>
          <a:lstStyle/>
          <a:p>
            <a:pPr algn="ctr"/>
            <a:r>
              <a:rPr lang="en-US" sz="2400" b="1" u="sng" dirty="0" smtClean="0"/>
              <a:t>ECAL LASER system web side</a:t>
            </a:r>
            <a:r>
              <a:rPr lang="en-US" sz="2400" b="1" dirty="0" smtClean="0"/>
              <a:t>: </a:t>
            </a:r>
            <a:endParaRPr lang="en-US" sz="2400" b="1" dirty="0" smtClean="0">
              <a:hlinkClick r:id="rId2"/>
            </a:endParaRPr>
          </a:p>
          <a:p>
            <a:endParaRPr lang="en-US" sz="2400" dirty="0">
              <a:hlinkClick r:id="rId2"/>
            </a:endParaRPr>
          </a:p>
          <a:p>
            <a:pPr algn="ctr"/>
            <a:r>
              <a:rPr lang="en-US" sz="2400" dirty="0" smtClean="0">
                <a:hlinkClick r:id="rId2"/>
              </a:rPr>
              <a:t>http</a:t>
            </a:r>
            <a:r>
              <a:rPr lang="en-US" sz="2400" dirty="0">
                <a:hlinkClick r:id="rId2"/>
              </a:rPr>
              <a:t>://laser-caltech.web.cern.ch/laser-caltech/</a:t>
            </a:r>
            <a:endParaRPr lang="en-US" sz="2400" dirty="0"/>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609" y="541482"/>
            <a:ext cx="7958324" cy="2770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242" y="4125281"/>
            <a:ext cx="3034613" cy="2275960"/>
          </a:xfrm>
          <a:prstGeom prst="rect">
            <a:avLst/>
          </a:prstGeom>
        </p:spPr>
      </p:pic>
      <p:sp>
        <p:nvSpPr>
          <p:cNvPr id="7" name="TextBox 6"/>
          <p:cNvSpPr txBox="1"/>
          <p:nvPr/>
        </p:nvSpPr>
        <p:spPr>
          <a:xfrm>
            <a:off x="212651" y="218951"/>
            <a:ext cx="2274469" cy="369332"/>
          </a:xfrm>
          <a:prstGeom prst="rect">
            <a:avLst/>
          </a:prstGeom>
          <a:noFill/>
        </p:spPr>
        <p:txBody>
          <a:bodyPr wrap="none" rtlCol="0">
            <a:spAutoFit/>
          </a:bodyPr>
          <a:lstStyle/>
          <a:p>
            <a:r>
              <a:rPr lang="en-US" dirty="0" smtClean="0"/>
              <a:t>Laser software control</a:t>
            </a:r>
            <a:endParaRPr lang="en-US" dirty="0"/>
          </a:p>
        </p:txBody>
      </p:sp>
      <p:sp>
        <p:nvSpPr>
          <p:cNvPr id="8" name="TextBox 7"/>
          <p:cNvSpPr txBox="1"/>
          <p:nvPr/>
        </p:nvSpPr>
        <p:spPr>
          <a:xfrm>
            <a:off x="266966" y="3734683"/>
            <a:ext cx="2272866" cy="369332"/>
          </a:xfrm>
          <a:prstGeom prst="rect">
            <a:avLst/>
          </a:prstGeom>
          <a:noFill/>
        </p:spPr>
        <p:txBody>
          <a:bodyPr wrap="none" rtlCol="0">
            <a:spAutoFit/>
          </a:bodyPr>
          <a:lstStyle/>
          <a:p>
            <a:r>
              <a:rPr lang="en-US" dirty="0" smtClean="0"/>
              <a:t>Laser head electronics</a:t>
            </a:r>
            <a:endParaRPr lang="en-US"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3549" y="541482"/>
            <a:ext cx="5524497" cy="4530248"/>
          </a:xfrm>
          <a:prstGeom prst="rect">
            <a:avLst/>
          </a:prstGeom>
        </p:spPr>
      </p:pic>
      <p:sp>
        <p:nvSpPr>
          <p:cNvPr id="10" name="TextBox 9"/>
          <p:cNvSpPr txBox="1"/>
          <p:nvPr/>
        </p:nvSpPr>
        <p:spPr>
          <a:xfrm>
            <a:off x="8126818" y="194909"/>
            <a:ext cx="1837683" cy="369332"/>
          </a:xfrm>
          <a:prstGeom prst="rect">
            <a:avLst/>
          </a:prstGeom>
          <a:noFill/>
        </p:spPr>
        <p:txBody>
          <a:bodyPr wrap="none" rtlCol="0">
            <a:spAutoFit/>
          </a:bodyPr>
          <a:lstStyle/>
          <a:p>
            <a:r>
              <a:rPr lang="en-US" dirty="0" smtClean="0"/>
              <a:t>Laser rack control</a:t>
            </a:r>
            <a:endParaRPr lang="en-US" dirty="0"/>
          </a:p>
        </p:txBody>
      </p:sp>
      <p:sp>
        <p:nvSpPr>
          <p:cNvPr id="11" name="Slide Number Placeholder 10"/>
          <p:cNvSpPr>
            <a:spLocks noGrp="1"/>
          </p:cNvSpPr>
          <p:nvPr>
            <p:ph type="sldNum" sz="quarter" idx="12"/>
          </p:nvPr>
        </p:nvSpPr>
        <p:spPr/>
        <p:txBody>
          <a:bodyPr/>
          <a:lstStyle/>
          <a:p>
            <a:fld id="{867F84DB-5591-4986-A704-2E6BDCA06222}" type="slidenum">
              <a:rPr lang="en-US" smtClean="0"/>
              <a:t>14</a:t>
            </a:fld>
            <a:endParaRPr lang="en-US"/>
          </a:p>
        </p:txBody>
      </p:sp>
    </p:spTree>
    <p:extLst>
      <p:ext uri="{BB962C8B-B14F-4D97-AF65-F5344CB8AC3E}">
        <p14:creationId xmlns:p14="http://schemas.microsoft.com/office/powerpoint/2010/main" val="1320402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75909" y="577541"/>
            <a:ext cx="8988388" cy="5961371"/>
          </a:xfrm>
          <a:prstGeom prst="rect">
            <a:avLst/>
          </a:prstGeom>
        </p:spPr>
      </p:pic>
      <p:sp>
        <p:nvSpPr>
          <p:cNvPr id="5" name="Slide Number Placeholder 4"/>
          <p:cNvSpPr>
            <a:spLocks noGrp="1"/>
          </p:cNvSpPr>
          <p:nvPr>
            <p:ph type="sldNum" sz="quarter" idx="12"/>
          </p:nvPr>
        </p:nvSpPr>
        <p:spPr/>
        <p:txBody>
          <a:bodyPr/>
          <a:lstStyle/>
          <a:p>
            <a:fld id="{867F84DB-5591-4986-A704-2E6BDCA06222}" type="slidenum">
              <a:rPr lang="en-US" smtClean="0"/>
              <a:t>15</a:t>
            </a:fld>
            <a:endParaRPr lang="en-US"/>
          </a:p>
        </p:txBody>
      </p:sp>
      <p:sp>
        <p:nvSpPr>
          <p:cNvPr id="6" name="TextBox 5"/>
          <p:cNvSpPr txBox="1"/>
          <p:nvPr/>
        </p:nvSpPr>
        <p:spPr>
          <a:xfrm rot="20237059">
            <a:off x="284795" y="1999809"/>
            <a:ext cx="4547283" cy="707886"/>
          </a:xfrm>
          <a:prstGeom prst="rect">
            <a:avLst/>
          </a:prstGeom>
          <a:solidFill>
            <a:schemeClr val="bg1">
              <a:lumMod val="95000"/>
            </a:schemeClr>
          </a:solidFill>
        </p:spPr>
        <p:txBody>
          <a:bodyPr wrap="square" rtlCol="0">
            <a:spAutoFit/>
          </a:bodyPr>
          <a:lstStyle/>
          <a:p>
            <a:pPr algn="ctr"/>
            <a:r>
              <a:rPr lang="en-US" sz="2000" b="1" i="1" dirty="0" smtClean="0">
                <a:solidFill>
                  <a:schemeClr val="bg2">
                    <a:lumMod val="50000"/>
                  </a:schemeClr>
                </a:solidFill>
              </a:rPr>
              <a:t>Integration forum 15 Jan. 2018</a:t>
            </a:r>
          </a:p>
          <a:p>
            <a:pPr algn="ctr"/>
            <a:r>
              <a:rPr lang="en-US" sz="2000" b="1" i="1" dirty="0">
                <a:hlinkClick r:id="rId3"/>
              </a:rPr>
              <a:t>https://indico.cern.ch/event/687346/</a:t>
            </a:r>
            <a:endParaRPr lang="en-US" sz="2000" b="1" i="1" dirty="0"/>
          </a:p>
        </p:txBody>
      </p:sp>
      <p:sp>
        <p:nvSpPr>
          <p:cNvPr id="2" name="TextBox 1"/>
          <p:cNvSpPr txBox="1"/>
          <p:nvPr/>
        </p:nvSpPr>
        <p:spPr>
          <a:xfrm rot="20291264">
            <a:off x="6508377" y="4260028"/>
            <a:ext cx="1610184" cy="369332"/>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dirty="0" smtClean="0"/>
              <a:t>37 m2 for ECAL</a:t>
            </a:r>
            <a:endParaRPr lang="en-US" dirty="0"/>
          </a:p>
        </p:txBody>
      </p:sp>
    </p:spTree>
    <p:extLst>
      <p:ext uri="{BB962C8B-B14F-4D97-AF65-F5344CB8AC3E}">
        <p14:creationId xmlns:p14="http://schemas.microsoft.com/office/powerpoint/2010/main" val="629032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30664" y="586722"/>
            <a:ext cx="5648325" cy="6248400"/>
          </a:xfrm>
          <a:prstGeom prst="rect">
            <a:avLst/>
          </a:prstGeom>
        </p:spPr>
      </p:pic>
      <p:sp>
        <p:nvSpPr>
          <p:cNvPr id="10" name="Rectangle 9"/>
          <p:cNvSpPr/>
          <p:nvPr/>
        </p:nvSpPr>
        <p:spPr>
          <a:xfrm>
            <a:off x="6074735" y="3129582"/>
            <a:ext cx="6036690" cy="2246769"/>
          </a:xfrm>
          <a:prstGeom prst="rect">
            <a:avLst/>
          </a:prstGeom>
        </p:spPr>
        <p:txBody>
          <a:bodyPr wrap="square">
            <a:spAutoFit/>
          </a:bodyPr>
          <a:lstStyle/>
          <a:p>
            <a:r>
              <a:rPr lang="en-US" sz="1400" u="sng" dirty="0" smtClean="0"/>
              <a:t>Technical Problems:</a:t>
            </a:r>
          </a:p>
          <a:p>
            <a:r>
              <a:rPr lang="en-US" sz="1400" dirty="0" smtClean="0"/>
              <a:t>Blue </a:t>
            </a:r>
            <a:r>
              <a:rPr lang="en-US" sz="1400" dirty="0" err="1" smtClean="0"/>
              <a:t>Ti:S</a:t>
            </a:r>
            <a:r>
              <a:rPr lang="en-US" sz="1400" dirty="0" smtClean="0"/>
              <a:t> lasers are pumped by a laser pumped by a Kr-lamp</a:t>
            </a:r>
          </a:p>
          <a:p>
            <a:r>
              <a:rPr lang="en-US" sz="1400" dirty="0" smtClean="0"/>
              <a:t>Kr-lamp is a very sensitive consumable – causes large maintenance effort </a:t>
            </a:r>
          </a:p>
          <a:p>
            <a:r>
              <a:rPr lang="en-US" sz="1400" dirty="0" smtClean="0"/>
              <a:t>Pump laser is not available any more – spares are running out soon</a:t>
            </a:r>
          </a:p>
          <a:p>
            <a:r>
              <a:rPr lang="en-US" sz="1400" dirty="0" smtClean="0"/>
              <a:t>The interruptions to maintain the pump laser causes the large majority of “jumps” in the APD/PN ratio</a:t>
            </a:r>
          </a:p>
          <a:p>
            <a:endParaRPr lang="en-US" sz="1400" dirty="0" smtClean="0"/>
          </a:p>
          <a:p>
            <a:r>
              <a:rPr lang="en-US" sz="1400" dirty="0" smtClean="0"/>
              <a:t>Blue </a:t>
            </a:r>
            <a:r>
              <a:rPr lang="en-US" sz="1400" dirty="0" err="1" smtClean="0"/>
              <a:t>Ti:S</a:t>
            </a:r>
            <a:r>
              <a:rPr lang="en-US" sz="1400" dirty="0" smtClean="0"/>
              <a:t> lasers show first signs of aging, long term availability not clear</a:t>
            </a:r>
          </a:p>
          <a:p>
            <a:r>
              <a:rPr lang="en-US" sz="1400" dirty="0" smtClean="0"/>
              <a:t>Blue </a:t>
            </a:r>
            <a:r>
              <a:rPr lang="en-US" sz="1400" dirty="0" err="1" smtClean="0"/>
              <a:t>Ti:S</a:t>
            </a:r>
            <a:r>
              <a:rPr lang="en-US" sz="1400" dirty="0" smtClean="0"/>
              <a:t> lasers show some not understood pre-pulses</a:t>
            </a:r>
          </a:p>
          <a:p>
            <a:r>
              <a:rPr lang="en-US" sz="1400" dirty="0" smtClean="0"/>
              <a:t>There is no spare optical switch of the correct size to feed all channels in parallel</a:t>
            </a:r>
            <a:endParaRPr lang="en-US" sz="1400" dirty="0"/>
          </a:p>
        </p:txBody>
      </p:sp>
      <p:sp>
        <p:nvSpPr>
          <p:cNvPr id="11" name="Title 1"/>
          <p:cNvSpPr>
            <a:spLocks noGrp="1"/>
          </p:cNvSpPr>
          <p:nvPr>
            <p:ph type="title"/>
          </p:nvPr>
        </p:nvSpPr>
        <p:spPr>
          <a:xfrm>
            <a:off x="816935" y="0"/>
            <a:ext cx="10515600" cy="637953"/>
          </a:xfrm>
        </p:spPr>
        <p:txBody>
          <a:bodyPr>
            <a:normAutofit/>
          </a:bodyPr>
          <a:lstStyle/>
          <a:p>
            <a:pPr algn="ctr"/>
            <a:r>
              <a:rPr lang="en-US" sz="3200" b="1" dirty="0" smtClean="0"/>
              <a:t>Laser choice 2012</a:t>
            </a:r>
            <a:endParaRPr lang="en-US" sz="3200" b="1" dirty="0"/>
          </a:p>
        </p:txBody>
      </p:sp>
      <p:sp>
        <p:nvSpPr>
          <p:cNvPr id="7" name="Rounded Rectangle 6"/>
          <p:cNvSpPr/>
          <p:nvPr/>
        </p:nvSpPr>
        <p:spPr>
          <a:xfrm>
            <a:off x="485029" y="4182386"/>
            <a:ext cx="5009321" cy="699715"/>
          </a:xfrm>
          <a:prstGeom prst="roundRect">
            <a:avLst/>
          </a:prstGeom>
          <a:noFill/>
          <a:ln w="28575">
            <a:solidFill>
              <a:srgbClr val="FFC000"/>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 name="Rectangle 1"/>
          <p:cNvSpPr/>
          <p:nvPr/>
        </p:nvSpPr>
        <p:spPr>
          <a:xfrm>
            <a:off x="6638770" y="1099212"/>
            <a:ext cx="5142883" cy="1107996"/>
          </a:xfrm>
          <a:prstGeom prst="rect">
            <a:avLst/>
          </a:prstGeom>
        </p:spPr>
        <p:txBody>
          <a:bodyPr wrap="none">
            <a:spAutoFit/>
          </a:bodyPr>
          <a:lstStyle/>
          <a:p>
            <a:r>
              <a:rPr lang="en-US" dirty="0" smtClean="0"/>
              <a:t>Laser task force 2011</a:t>
            </a:r>
          </a:p>
          <a:p>
            <a:r>
              <a:rPr lang="en-US" sz="1600" dirty="0" smtClean="0"/>
              <a:t>Ecal general meeting, </a:t>
            </a:r>
            <a:r>
              <a:rPr lang="en-US" sz="1600" dirty="0" smtClean="0">
                <a:hlinkClick r:id="rId3"/>
              </a:rPr>
              <a:t>https</a:t>
            </a:r>
            <a:r>
              <a:rPr lang="en-US" sz="1600" dirty="0">
                <a:hlinkClick r:id="rId3"/>
              </a:rPr>
              <a:t>://indico.cern.ch/event/155389</a:t>
            </a:r>
            <a:r>
              <a:rPr lang="en-US" sz="1600" dirty="0" smtClean="0">
                <a:hlinkClick r:id="rId3"/>
              </a:rPr>
              <a:t>/</a:t>
            </a:r>
            <a:endParaRPr lang="en-US" sz="1600" dirty="0" smtClean="0"/>
          </a:p>
          <a:p>
            <a:r>
              <a:rPr lang="en-US" sz="1600" dirty="0"/>
              <a:t>CMS week, </a:t>
            </a:r>
            <a:r>
              <a:rPr lang="en-US" sz="1600" dirty="0">
                <a:hlinkClick r:id="rId4"/>
              </a:rPr>
              <a:t>https://indico.cern.ch/event/144440</a:t>
            </a:r>
            <a:r>
              <a:rPr lang="en-US" sz="1600" dirty="0" smtClean="0">
                <a:hlinkClick r:id="rId4"/>
              </a:rPr>
              <a:t>/</a:t>
            </a:r>
            <a:endParaRPr lang="en-US" sz="1600" dirty="0" smtClean="0"/>
          </a:p>
          <a:p>
            <a:endParaRPr lang="en-US" sz="1600" dirty="0"/>
          </a:p>
        </p:txBody>
      </p:sp>
      <p:sp>
        <p:nvSpPr>
          <p:cNvPr id="3" name="Slide Number Placeholder 2"/>
          <p:cNvSpPr>
            <a:spLocks noGrp="1"/>
          </p:cNvSpPr>
          <p:nvPr>
            <p:ph type="sldNum" sz="quarter" idx="12"/>
          </p:nvPr>
        </p:nvSpPr>
        <p:spPr/>
        <p:txBody>
          <a:bodyPr/>
          <a:lstStyle/>
          <a:p>
            <a:fld id="{867F84DB-5591-4986-A704-2E6BDCA06222}" type="slidenum">
              <a:rPr lang="en-US" smtClean="0"/>
              <a:t>2</a:t>
            </a:fld>
            <a:endParaRPr lang="en-US"/>
          </a:p>
        </p:txBody>
      </p:sp>
    </p:spTree>
    <p:extLst>
      <p:ext uri="{BB962C8B-B14F-4D97-AF65-F5344CB8AC3E}">
        <p14:creationId xmlns:p14="http://schemas.microsoft.com/office/powerpoint/2010/main" val="1873487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8148" y="773882"/>
            <a:ext cx="6181725" cy="5112109"/>
            <a:chOff x="238148" y="773882"/>
            <a:chExt cx="6181725" cy="5112109"/>
          </a:xfrm>
        </p:grpSpPr>
        <p:pic>
          <p:nvPicPr>
            <p:cNvPr id="6" name="Picture 5"/>
            <p:cNvPicPr>
              <a:picLocks noChangeAspect="1"/>
            </p:cNvPicPr>
            <p:nvPr/>
          </p:nvPicPr>
          <p:blipFill rotWithShape="1">
            <a:blip r:embed="rId2"/>
            <a:srcRect b="14240"/>
            <a:stretch/>
          </p:blipFill>
          <p:spPr>
            <a:xfrm>
              <a:off x="238148" y="773882"/>
              <a:ext cx="6181725" cy="2368909"/>
            </a:xfrm>
            <a:prstGeom prst="rect">
              <a:avLst/>
            </a:prstGeom>
          </p:spPr>
        </p:pic>
        <p:pic>
          <p:nvPicPr>
            <p:cNvPr id="7" name="Picture 6"/>
            <p:cNvPicPr>
              <a:picLocks noChangeAspect="1"/>
            </p:cNvPicPr>
            <p:nvPr/>
          </p:nvPicPr>
          <p:blipFill>
            <a:blip r:embed="rId3"/>
            <a:stretch>
              <a:fillRect/>
            </a:stretch>
          </p:blipFill>
          <p:spPr>
            <a:xfrm>
              <a:off x="449099" y="3142791"/>
              <a:ext cx="5625636" cy="2743200"/>
            </a:xfrm>
            <a:prstGeom prst="rect">
              <a:avLst/>
            </a:prstGeom>
          </p:spPr>
        </p:pic>
      </p:grpSp>
      <p:sp>
        <p:nvSpPr>
          <p:cNvPr id="10" name="Title 1"/>
          <p:cNvSpPr>
            <a:spLocks noGrp="1"/>
          </p:cNvSpPr>
          <p:nvPr>
            <p:ph type="title"/>
          </p:nvPr>
        </p:nvSpPr>
        <p:spPr>
          <a:xfrm>
            <a:off x="816935" y="0"/>
            <a:ext cx="10515600" cy="637953"/>
          </a:xfrm>
        </p:spPr>
        <p:txBody>
          <a:bodyPr>
            <a:normAutofit/>
          </a:bodyPr>
          <a:lstStyle/>
          <a:p>
            <a:pPr algn="ctr"/>
            <a:r>
              <a:rPr lang="en-US" sz="3200" b="1" dirty="0" smtClean="0"/>
              <a:t>Laser choice 2012</a:t>
            </a:r>
            <a:endParaRPr lang="en-US" sz="3200" b="1" dirty="0"/>
          </a:p>
        </p:txBody>
      </p:sp>
      <p:sp>
        <p:nvSpPr>
          <p:cNvPr id="3" name="Slide Number Placeholder 2"/>
          <p:cNvSpPr>
            <a:spLocks noGrp="1"/>
          </p:cNvSpPr>
          <p:nvPr>
            <p:ph type="sldNum" sz="quarter" idx="12"/>
          </p:nvPr>
        </p:nvSpPr>
        <p:spPr/>
        <p:txBody>
          <a:bodyPr/>
          <a:lstStyle/>
          <a:p>
            <a:fld id="{867F84DB-5591-4986-A704-2E6BDCA06222}" type="slidenum">
              <a:rPr lang="en-US" smtClean="0"/>
              <a:t>3</a:t>
            </a:fld>
            <a:endParaRPr lang="en-US"/>
          </a:p>
        </p:txBody>
      </p:sp>
    </p:spTree>
    <p:extLst>
      <p:ext uri="{BB962C8B-B14F-4D97-AF65-F5344CB8AC3E}">
        <p14:creationId xmlns:p14="http://schemas.microsoft.com/office/powerpoint/2010/main" val="3080353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6417" r="4384"/>
          <a:stretch/>
        </p:blipFill>
        <p:spPr>
          <a:xfrm>
            <a:off x="6281690" y="627411"/>
            <a:ext cx="5497032" cy="2486025"/>
          </a:xfrm>
          <a:prstGeom prst="rect">
            <a:avLst/>
          </a:prstGeom>
        </p:spPr>
      </p:pic>
      <p:pic>
        <p:nvPicPr>
          <p:cNvPr id="6" name="Picture 5"/>
          <p:cNvPicPr>
            <a:picLocks noChangeAspect="1"/>
          </p:cNvPicPr>
          <p:nvPr/>
        </p:nvPicPr>
        <p:blipFill>
          <a:blip r:embed="rId3"/>
          <a:stretch>
            <a:fillRect/>
          </a:stretch>
        </p:blipFill>
        <p:spPr>
          <a:xfrm>
            <a:off x="156337" y="627411"/>
            <a:ext cx="5867400" cy="5600700"/>
          </a:xfrm>
          <a:prstGeom prst="rect">
            <a:avLst/>
          </a:prstGeom>
        </p:spPr>
      </p:pic>
      <p:sp>
        <p:nvSpPr>
          <p:cNvPr id="7" name="Rounded Rectangle 6"/>
          <p:cNvSpPr/>
          <p:nvPr/>
        </p:nvSpPr>
        <p:spPr>
          <a:xfrm>
            <a:off x="930303" y="1534601"/>
            <a:ext cx="3124862" cy="190831"/>
          </a:xfrm>
          <a:prstGeom prst="roundRect">
            <a:avLst/>
          </a:prstGeom>
          <a:solidFill>
            <a:srgbClr val="FFFFCC">
              <a:alpha val="38824"/>
            </a:srgbClr>
          </a:solidFill>
          <a:ln>
            <a:solidFill>
              <a:srgbClr val="FFFF00"/>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 name="Rounded Rectangle 7"/>
          <p:cNvSpPr/>
          <p:nvPr/>
        </p:nvSpPr>
        <p:spPr>
          <a:xfrm>
            <a:off x="6346465" y="1631882"/>
            <a:ext cx="5047753" cy="371847"/>
          </a:xfrm>
          <a:prstGeom prst="roundRect">
            <a:avLst/>
          </a:prstGeom>
          <a:solidFill>
            <a:srgbClr val="FFFFCC">
              <a:alpha val="38824"/>
            </a:srgbClr>
          </a:solidFill>
          <a:ln>
            <a:solidFill>
              <a:srgbClr val="FFFF00"/>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816935" y="0"/>
            <a:ext cx="10515600" cy="637953"/>
          </a:xfrm>
        </p:spPr>
        <p:txBody>
          <a:bodyPr>
            <a:normAutofit/>
          </a:bodyPr>
          <a:lstStyle/>
          <a:p>
            <a:pPr algn="ctr"/>
            <a:r>
              <a:rPr lang="en-US" sz="3200" b="1" dirty="0" smtClean="0"/>
              <a:t>Laser choice 2012</a:t>
            </a:r>
            <a:endParaRPr lang="en-US" sz="3200" b="1" dirty="0"/>
          </a:p>
        </p:txBody>
      </p:sp>
      <p:sp>
        <p:nvSpPr>
          <p:cNvPr id="2" name="Slide Number Placeholder 1"/>
          <p:cNvSpPr>
            <a:spLocks noGrp="1"/>
          </p:cNvSpPr>
          <p:nvPr>
            <p:ph type="sldNum" sz="quarter" idx="12"/>
          </p:nvPr>
        </p:nvSpPr>
        <p:spPr/>
        <p:txBody>
          <a:bodyPr/>
          <a:lstStyle/>
          <a:p>
            <a:fld id="{867F84DB-5591-4986-A704-2E6BDCA06222}" type="slidenum">
              <a:rPr lang="en-US" smtClean="0"/>
              <a:t>4</a:t>
            </a:fld>
            <a:endParaRPr lang="en-US"/>
          </a:p>
        </p:txBody>
      </p:sp>
    </p:spTree>
    <p:extLst>
      <p:ext uri="{BB962C8B-B14F-4D97-AF65-F5344CB8AC3E}">
        <p14:creationId xmlns:p14="http://schemas.microsoft.com/office/powerpoint/2010/main" val="35347970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16935" y="0"/>
            <a:ext cx="10515600" cy="637953"/>
          </a:xfrm>
        </p:spPr>
        <p:txBody>
          <a:bodyPr>
            <a:normAutofit/>
          </a:bodyPr>
          <a:lstStyle/>
          <a:p>
            <a:pPr algn="ctr"/>
            <a:r>
              <a:rPr lang="en-US" sz="3200" b="1" dirty="0" smtClean="0"/>
              <a:t>Summary laser choice 2012</a:t>
            </a:r>
            <a:endParaRPr lang="en-US" sz="3200" b="1" dirty="0"/>
          </a:p>
        </p:txBody>
      </p:sp>
      <p:pic>
        <p:nvPicPr>
          <p:cNvPr id="6" name="Picture 5"/>
          <p:cNvPicPr>
            <a:picLocks noChangeAspect="1"/>
          </p:cNvPicPr>
          <p:nvPr/>
        </p:nvPicPr>
        <p:blipFill>
          <a:blip r:embed="rId2"/>
          <a:stretch>
            <a:fillRect/>
          </a:stretch>
        </p:blipFill>
        <p:spPr>
          <a:xfrm>
            <a:off x="274785" y="3675767"/>
            <a:ext cx="4407861" cy="3182233"/>
          </a:xfrm>
          <a:prstGeom prst="rect">
            <a:avLst/>
          </a:prstGeom>
        </p:spPr>
      </p:pic>
      <p:pic>
        <p:nvPicPr>
          <p:cNvPr id="7" name="Picture 6"/>
          <p:cNvPicPr>
            <a:picLocks noChangeAspect="1"/>
          </p:cNvPicPr>
          <p:nvPr/>
        </p:nvPicPr>
        <p:blipFill>
          <a:blip r:embed="rId3"/>
          <a:stretch>
            <a:fillRect/>
          </a:stretch>
        </p:blipFill>
        <p:spPr>
          <a:xfrm>
            <a:off x="106327" y="429589"/>
            <a:ext cx="4453380" cy="3304668"/>
          </a:xfrm>
          <a:prstGeom prst="rect">
            <a:avLst/>
          </a:prstGeom>
        </p:spPr>
      </p:pic>
      <p:pic>
        <p:nvPicPr>
          <p:cNvPr id="8" name="Picture 7"/>
          <p:cNvPicPr>
            <a:picLocks noChangeAspect="1"/>
          </p:cNvPicPr>
          <p:nvPr/>
        </p:nvPicPr>
        <p:blipFill>
          <a:blip r:embed="rId4"/>
          <a:stretch>
            <a:fillRect/>
          </a:stretch>
        </p:blipFill>
        <p:spPr>
          <a:xfrm>
            <a:off x="5384060" y="1041991"/>
            <a:ext cx="5948475" cy="4452142"/>
          </a:xfrm>
          <a:prstGeom prst="rect">
            <a:avLst/>
          </a:prstGeom>
        </p:spPr>
      </p:pic>
      <p:sp>
        <p:nvSpPr>
          <p:cNvPr id="2" name="Slide Number Placeholder 1"/>
          <p:cNvSpPr>
            <a:spLocks noGrp="1"/>
          </p:cNvSpPr>
          <p:nvPr>
            <p:ph type="sldNum" sz="quarter" idx="12"/>
          </p:nvPr>
        </p:nvSpPr>
        <p:spPr/>
        <p:txBody>
          <a:bodyPr/>
          <a:lstStyle/>
          <a:p>
            <a:fld id="{867F84DB-5591-4986-A704-2E6BDCA06222}" type="slidenum">
              <a:rPr lang="en-US" smtClean="0"/>
              <a:t>5</a:t>
            </a:fld>
            <a:endParaRPr lang="en-US"/>
          </a:p>
        </p:txBody>
      </p:sp>
    </p:spTree>
    <p:extLst>
      <p:ext uri="{BB962C8B-B14F-4D97-AF65-F5344CB8AC3E}">
        <p14:creationId xmlns:p14="http://schemas.microsoft.com/office/powerpoint/2010/main" val="33550243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4236" y="1177112"/>
            <a:ext cx="6224934" cy="4608771"/>
          </a:xfrm>
          <a:prstGeom prst="rect">
            <a:avLst/>
          </a:prstGeom>
        </p:spPr>
      </p:pic>
      <p:pic>
        <p:nvPicPr>
          <p:cNvPr id="5" name="Picture 4"/>
          <p:cNvPicPr>
            <a:picLocks noChangeAspect="1"/>
          </p:cNvPicPr>
          <p:nvPr/>
        </p:nvPicPr>
        <p:blipFill>
          <a:blip r:embed="rId3"/>
          <a:stretch>
            <a:fillRect/>
          </a:stretch>
        </p:blipFill>
        <p:spPr>
          <a:xfrm>
            <a:off x="6565746" y="1177112"/>
            <a:ext cx="5626254" cy="3964614"/>
          </a:xfrm>
          <a:prstGeom prst="rect">
            <a:avLst/>
          </a:prstGeom>
        </p:spPr>
      </p:pic>
      <p:sp>
        <p:nvSpPr>
          <p:cNvPr id="6" name="Title 1"/>
          <p:cNvSpPr>
            <a:spLocks noGrp="1"/>
          </p:cNvSpPr>
          <p:nvPr>
            <p:ph type="title"/>
          </p:nvPr>
        </p:nvSpPr>
        <p:spPr>
          <a:xfrm>
            <a:off x="816935" y="0"/>
            <a:ext cx="10515600" cy="637953"/>
          </a:xfrm>
        </p:spPr>
        <p:txBody>
          <a:bodyPr>
            <a:normAutofit/>
          </a:bodyPr>
          <a:lstStyle/>
          <a:p>
            <a:pPr algn="ctr"/>
            <a:r>
              <a:rPr lang="en-US" sz="3200" b="1" dirty="0" smtClean="0"/>
              <a:t>Summary laser choice 2012</a:t>
            </a:r>
            <a:endParaRPr lang="en-US" sz="3200" b="1" dirty="0"/>
          </a:p>
        </p:txBody>
      </p:sp>
      <p:sp>
        <p:nvSpPr>
          <p:cNvPr id="2" name="Slide Number Placeholder 1"/>
          <p:cNvSpPr>
            <a:spLocks noGrp="1"/>
          </p:cNvSpPr>
          <p:nvPr>
            <p:ph type="sldNum" sz="quarter" idx="12"/>
          </p:nvPr>
        </p:nvSpPr>
        <p:spPr/>
        <p:txBody>
          <a:bodyPr/>
          <a:lstStyle/>
          <a:p>
            <a:fld id="{867F84DB-5591-4986-A704-2E6BDCA06222}" type="slidenum">
              <a:rPr lang="en-US" smtClean="0"/>
              <a:t>6</a:t>
            </a:fld>
            <a:endParaRPr lang="en-US"/>
          </a:p>
        </p:txBody>
      </p:sp>
    </p:spTree>
    <p:extLst>
      <p:ext uri="{BB962C8B-B14F-4D97-AF65-F5344CB8AC3E}">
        <p14:creationId xmlns:p14="http://schemas.microsoft.com/office/powerpoint/2010/main" val="33330796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071" y="1053914"/>
            <a:ext cx="6147516" cy="4298505"/>
          </a:xfrm>
          <a:prstGeom prst="rect">
            <a:avLst/>
          </a:prstGeom>
        </p:spPr>
      </p:pic>
      <p:pic>
        <p:nvPicPr>
          <p:cNvPr id="5" name="Picture 4"/>
          <p:cNvPicPr>
            <a:picLocks noChangeAspect="1"/>
          </p:cNvPicPr>
          <p:nvPr/>
        </p:nvPicPr>
        <p:blipFill>
          <a:blip r:embed="rId3"/>
          <a:stretch>
            <a:fillRect/>
          </a:stretch>
        </p:blipFill>
        <p:spPr>
          <a:xfrm>
            <a:off x="6197587" y="1053914"/>
            <a:ext cx="5986462" cy="4218920"/>
          </a:xfrm>
          <a:prstGeom prst="rect">
            <a:avLst/>
          </a:prstGeom>
        </p:spPr>
      </p:pic>
      <p:sp>
        <p:nvSpPr>
          <p:cNvPr id="2" name="TextBox 1"/>
          <p:cNvSpPr txBox="1"/>
          <p:nvPr/>
        </p:nvSpPr>
        <p:spPr>
          <a:xfrm>
            <a:off x="494969" y="5618923"/>
            <a:ext cx="4028860" cy="646331"/>
          </a:xfrm>
          <a:prstGeom prst="rect">
            <a:avLst/>
          </a:prstGeom>
          <a:noFill/>
        </p:spPr>
        <p:txBody>
          <a:bodyPr wrap="none" rtlCol="0">
            <a:spAutoFit/>
          </a:bodyPr>
          <a:lstStyle/>
          <a:p>
            <a:r>
              <a:rPr lang="en-GB" dirty="0" smtClean="0"/>
              <a:t>MTBR Mean Time Between Replacement</a:t>
            </a:r>
          </a:p>
          <a:p>
            <a:r>
              <a:rPr lang="en-GB" dirty="0" smtClean="0"/>
              <a:t>MTBF Mean Time Between Failure</a:t>
            </a:r>
            <a:endParaRPr lang="en-GB" dirty="0"/>
          </a:p>
        </p:txBody>
      </p:sp>
      <p:sp>
        <p:nvSpPr>
          <p:cNvPr id="6" name="Title 1"/>
          <p:cNvSpPr>
            <a:spLocks noGrp="1"/>
          </p:cNvSpPr>
          <p:nvPr>
            <p:ph type="title"/>
          </p:nvPr>
        </p:nvSpPr>
        <p:spPr>
          <a:xfrm>
            <a:off x="816935" y="0"/>
            <a:ext cx="10515600" cy="637953"/>
          </a:xfrm>
        </p:spPr>
        <p:txBody>
          <a:bodyPr>
            <a:normAutofit/>
          </a:bodyPr>
          <a:lstStyle/>
          <a:p>
            <a:pPr algn="ctr"/>
            <a:r>
              <a:rPr lang="en-US" sz="3200" b="1" dirty="0" smtClean="0"/>
              <a:t>Summary laser choice 2012</a:t>
            </a:r>
            <a:endParaRPr lang="en-US" sz="3200" b="1" dirty="0"/>
          </a:p>
        </p:txBody>
      </p:sp>
      <p:sp>
        <p:nvSpPr>
          <p:cNvPr id="3" name="Slide Number Placeholder 2"/>
          <p:cNvSpPr>
            <a:spLocks noGrp="1"/>
          </p:cNvSpPr>
          <p:nvPr>
            <p:ph type="sldNum" sz="quarter" idx="12"/>
          </p:nvPr>
        </p:nvSpPr>
        <p:spPr/>
        <p:txBody>
          <a:bodyPr/>
          <a:lstStyle/>
          <a:p>
            <a:fld id="{867F84DB-5591-4986-A704-2E6BDCA06222}" type="slidenum">
              <a:rPr lang="en-US" smtClean="0"/>
              <a:t>7</a:t>
            </a:fld>
            <a:endParaRPr lang="en-US"/>
          </a:p>
        </p:txBody>
      </p:sp>
    </p:spTree>
    <p:extLst>
      <p:ext uri="{BB962C8B-B14F-4D97-AF65-F5344CB8AC3E}">
        <p14:creationId xmlns:p14="http://schemas.microsoft.com/office/powerpoint/2010/main" val="12522713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087265" y="526235"/>
            <a:ext cx="8505825" cy="6229350"/>
          </a:xfrm>
          <a:prstGeom prst="rect">
            <a:avLst/>
          </a:prstGeom>
        </p:spPr>
      </p:pic>
      <p:sp>
        <p:nvSpPr>
          <p:cNvPr id="3" name="Title 1"/>
          <p:cNvSpPr>
            <a:spLocks noGrp="1"/>
          </p:cNvSpPr>
          <p:nvPr>
            <p:ph type="title"/>
          </p:nvPr>
        </p:nvSpPr>
        <p:spPr>
          <a:xfrm>
            <a:off x="816935" y="0"/>
            <a:ext cx="10515600" cy="637953"/>
          </a:xfrm>
        </p:spPr>
        <p:txBody>
          <a:bodyPr>
            <a:normAutofit/>
          </a:bodyPr>
          <a:lstStyle/>
          <a:p>
            <a:pPr algn="ctr"/>
            <a:r>
              <a:rPr lang="en-US" sz="3200" b="1" dirty="0" smtClean="0"/>
              <a:t>Summary laser choice 2012</a:t>
            </a:r>
            <a:endParaRPr lang="en-US" sz="3200" b="1" dirty="0"/>
          </a:p>
        </p:txBody>
      </p:sp>
      <p:sp>
        <p:nvSpPr>
          <p:cNvPr id="2" name="Slide Number Placeholder 1"/>
          <p:cNvSpPr>
            <a:spLocks noGrp="1"/>
          </p:cNvSpPr>
          <p:nvPr>
            <p:ph type="sldNum" sz="quarter" idx="12"/>
          </p:nvPr>
        </p:nvSpPr>
        <p:spPr/>
        <p:txBody>
          <a:bodyPr/>
          <a:lstStyle/>
          <a:p>
            <a:fld id="{867F84DB-5591-4986-A704-2E6BDCA06222}" type="slidenum">
              <a:rPr lang="en-US" smtClean="0"/>
              <a:t>8</a:t>
            </a:fld>
            <a:endParaRPr lang="en-US"/>
          </a:p>
        </p:txBody>
      </p:sp>
    </p:spTree>
    <p:extLst>
      <p:ext uri="{BB962C8B-B14F-4D97-AF65-F5344CB8AC3E}">
        <p14:creationId xmlns:p14="http://schemas.microsoft.com/office/powerpoint/2010/main" val="21274713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171" y="1255757"/>
            <a:ext cx="6151712" cy="4496909"/>
          </a:xfrm>
          <a:prstGeom prst="rect">
            <a:avLst/>
          </a:prstGeom>
        </p:spPr>
      </p:pic>
      <p:pic>
        <p:nvPicPr>
          <p:cNvPr id="5" name="Picture 4"/>
          <p:cNvPicPr>
            <a:picLocks noChangeAspect="1"/>
          </p:cNvPicPr>
          <p:nvPr/>
        </p:nvPicPr>
        <p:blipFill>
          <a:blip r:embed="rId3"/>
          <a:stretch>
            <a:fillRect/>
          </a:stretch>
        </p:blipFill>
        <p:spPr>
          <a:xfrm>
            <a:off x="6343209" y="1457990"/>
            <a:ext cx="5694286" cy="4092445"/>
          </a:xfrm>
          <a:prstGeom prst="rect">
            <a:avLst/>
          </a:prstGeom>
        </p:spPr>
      </p:pic>
      <p:sp>
        <p:nvSpPr>
          <p:cNvPr id="2" name="Slide Number Placeholder 1"/>
          <p:cNvSpPr>
            <a:spLocks noGrp="1"/>
          </p:cNvSpPr>
          <p:nvPr>
            <p:ph type="sldNum" sz="quarter" idx="12"/>
          </p:nvPr>
        </p:nvSpPr>
        <p:spPr/>
        <p:txBody>
          <a:bodyPr/>
          <a:lstStyle/>
          <a:p>
            <a:fld id="{867F84DB-5591-4986-A704-2E6BDCA06222}" type="slidenum">
              <a:rPr lang="en-US" smtClean="0"/>
              <a:t>9</a:t>
            </a:fld>
            <a:endParaRPr lang="en-US"/>
          </a:p>
        </p:txBody>
      </p:sp>
    </p:spTree>
    <p:extLst>
      <p:ext uri="{BB962C8B-B14F-4D97-AF65-F5344CB8AC3E}">
        <p14:creationId xmlns:p14="http://schemas.microsoft.com/office/powerpoint/2010/main" val="42519838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2191</TotalTime>
  <Words>448</Words>
  <Application>Microsoft Office PowerPoint</Application>
  <PresentationFormat>Widescreen</PresentationFormat>
  <Paragraphs>75</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Wingdings</vt:lpstr>
      <vt:lpstr>Office Theme</vt:lpstr>
      <vt:lpstr>ECAL LASER for New HCAL Laser Review</vt:lpstr>
      <vt:lpstr>Laser choice 2012</vt:lpstr>
      <vt:lpstr>Laser choice 2012</vt:lpstr>
      <vt:lpstr>Laser choice 2012</vt:lpstr>
      <vt:lpstr>Summary laser choice 2012</vt:lpstr>
      <vt:lpstr>Summary laser choice 2012</vt:lpstr>
      <vt:lpstr>Summary laser choice 2012</vt:lpstr>
      <vt:lpstr>Summary laser choice 2012</vt:lpstr>
      <vt:lpstr>PowerPoint Presentation</vt:lpstr>
      <vt:lpstr>DP2 447nm performance</vt:lpstr>
      <vt:lpstr>DP2 447nm performance</vt:lpstr>
      <vt:lpstr>DP2 at CMS</vt:lpstr>
      <vt:lpstr>Other Laser parts</vt:lpstr>
      <vt:lpstr>PowerPoint Presentation</vt:lpstr>
      <vt:lpstr>PowerPoint Presentation</vt:lpstr>
    </vt:vector>
  </TitlesOfParts>
  <Company>CERN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ECAL LASER</dc:title>
  <dc:creator>David Bailleux</dc:creator>
  <cp:lastModifiedBy>David Bailleux</cp:lastModifiedBy>
  <cp:revision>36</cp:revision>
  <dcterms:created xsi:type="dcterms:W3CDTF">2018-08-28T14:09:01Z</dcterms:created>
  <dcterms:modified xsi:type="dcterms:W3CDTF">2018-10-18T09:44:31Z</dcterms:modified>
</cp:coreProperties>
</file>