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6" r:id="rId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6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GB"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973B735-69B3-4E37-B098-BE00915FA044}" type="datetimeFigureOut">
              <a:rPr lang="en-GB" smtClean="0"/>
              <a:t>18/04/2016</a:t>
            </a:fld>
            <a:endParaRPr lang="en-GB"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GB"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4C5BCC6-F2FC-4C11-B8B6-4F6CFF1E05F2}" type="slidenum">
              <a:rPr lang="en-GB" smtClean="0"/>
              <a:t>‹#›</a:t>
            </a:fld>
            <a:endParaRPr lang="en-GB" dirty="0"/>
          </a:p>
        </p:txBody>
      </p:sp>
    </p:spTree>
    <p:extLst>
      <p:ext uri="{BB962C8B-B14F-4D97-AF65-F5344CB8AC3E}">
        <p14:creationId xmlns:p14="http://schemas.microsoft.com/office/powerpoint/2010/main" val="1151997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7A393C-E987-4101-BA18-68BC17B8536A}" type="datetime1">
              <a:rPr lang="en-GB" smtClean="0"/>
              <a:t>18/04/2016</a:t>
            </a:fld>
            <a:endParaRPr lang="en-GB" dirty="0"/>
          </a:p>
        </p:txBody>
      </p:sp>
      <p:sp>
        <p:nvSpPr>
          <p:cNvPr id="5" name="Footer Placeholder 4"/>
          <p:cNvSpPr>
            <a:spLocks noGrp="1"/>
          </p:cNvSpPr>
          <p:nvPr>
            <p:ph type="ftr" sz="quarter" idx="11"/>
          </p:nvPr>
        </p:nvSpPr>
        <p:spPr/>
        <p:txBody>
          <a:bodyPr/>
          <a:lstStyle/>
          <a:p>
            <a:r>
              <a:rPr lang="sv-SE" smtClean="0"/>
              <a:t>David Bailleux OM 29 Jan 2014</a:t>
            </a:r>
            <a:endParaRPr lang="en-GB" dirty="0"/>
          </a:p>
        </p:txBody>
      </p:sp>
      <p:sp>
        <p:nvSpPr>
          <p:cNvPr id="6" name="Slide Number Placeholder 5"/>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87118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7D3F10-6ED7-432C-B95F-FD996AF40200}" type="datetime1">
              <a:rPr lang="en-GB" smtClean="0"/>
              <a:t>18/04/2016</a:t>
            </a:fld>
            <a:endParaRPr lang="en-GB" dirty="0"/>
          </a:p>
        </p:txBody>
      </p:sp>
      <p:sp>
        <p:nvSpPr>
          <p:cNvPr id="5" name="Footer Placeholder 4"/>
          <p:cNvSpPr>
            <a:spLocks noGrp="1"/>
          </p:cNvSpPr>
          <p:nvPr>
            <p:ph type="ftr" sz="quarter" idx="11"/>
          </p:nvPr>
        </p:nvSpPr>
        <p:spPr/>
        <p:txBody>
          <a:bodyPr/>
          <a:lstStyle/>
          <a:p>
            <a:r>
              <a:rPr lang="sv-SE" smtClean="0"/>
              <a:t>David Bailleux OM 29 Jan 2014</a:t>
            </a:r>
            <a:endParaRPr lang="en-GB" dirty="0"/>
          </a:p>
        </p:txBody>
      </p:sp>
      <p:sp>
        <p:nvSpPr>
          <p:cNvPr id="6" name="Slide Number Placeholder 5"/>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123875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1296CF-493E-40BA-8BDA-8FE83814C0C6}" type="datetime1">
              <a:rPr lang="en-GB" smtClean="0"/>
              <a:t>18/04/2016</a:t>
            </a:fld>
            <a:endParaRPr lang="en-GB" dirty="0"/>
          </a:p>
        </p:txBody>
      </p:sp>
      <p:sp>
        <p:nvSpPr>
          <p:cNvPr id="5" name="Footer Placeholder 4"/>
          <p:cNvSpPr>
            <a:spLocks noGrp="1"/>
          </p:cNvSpPr>
          <p:nvPr>
            <p:ph type="ftr" sz="quarter" idx="11"/>
          </p:nvPr>
        </p:nvSpPr>
        <p:spPr/>
        <p:txBody>
          <a:bodyPr/>
          <a:lstStyle/>
          <a:p>
            <a:r>
              <a:rPr lang="sv-SE" smtClean="0"/>
              <a:t>David Bailleux OM 29 Jan 2014</a:t>
            </a:r>
            <a:endParaRPr lang="en-GB" dirty="0"/>
          </a:p>
        </p:txBody>
      </p:sp>
      <p:sp>
        <p:nvSpPr>
          <p:cNvPr id="6" name="Slide Number Placeholder 5"/>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236634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322622-DD41-401D-9AA4-B52B708C382A}" type="datetime1">
              <a:rPr lang="en-GB" smtClean="0"/>
              <a:t>18/04/2016</a:t>
            </a:fld>
            <a:endParaRPr lang="en-GB" dirty="0"/>
          </a:p>
        </p:txBody>
      </p:sp>
      <p:sp>
        <p:nvSpPr>
          <p:cNvPr id="5" name="Footer Placeholder 4"/>
          <p:cNvSpPr>
            <a:spLocks noGrp="1"/>
          </p:cNvSpPr>
          <p:nvPr>
            <p:ph type="ftr" sz="quarter" idx="11"/>
          </p:nvPr>
        </p:nvSpPr>
        <p:spPr/>
        <p:txBody>
          <a:bodyPr/>
          <a:lstStyle/>
          <a:p>
            <a:r>
              <a:rPr lang="sv-SE" smtClean="0"/>
              <a:t>David Bailleux OM 29 Jan 2014</a:t>
            </a:r>
            <a:endParaRPr lang="en-GB" dirty="0"/>
          </a:p>
        </p:txBody>
      </p:sp>
      <p:sp>
        <p:nvSpPr>
          <p:cNvPr id="6" name="Slide Number Placeholder 5"/>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15647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97A30D-432F-4495-AC93-B696C46F3123}" type="datetime1">
              <a:rPr lang="en-GB" smtClean="0"/>
              <a:t>18/04/2016</a:t>
            </a:fld>
            <a:endParaRPr lang="en-GB" dirty="0"/>
          </a:p>
        </p:txBody>
      </p:sp>
      <p:sp>
        <p:nvSpPr>
          <p:cNvPr id="5" name="Footer Placeholder 4"/>
          <p:cNvSpPr>
            <a:spLocks noGrp="1"/>
          </p:cNvSpPr>
          <p:nvPr>
            <p:ph type="ftr" sz="quarter" idx="11"/>
          </p:nvPr>
        </p:nvSpPr>
        <p:spPr/>
        <p:txBody>
          <a:bodyPr/>
          <a:lstStyle/>
          <a:p>
            <a:r>
              <a:rPr lang="sv-SE" smtClean="0"/>
              <a:t>David Bailleux OM 29 Jan 2014</a:t>
            </a:r>
            <a:endParaRPr lang="en-GB" dirty="0"/>
          </a:p>
        </p:txBody>
      </p:sp>
      <p:sp>
        <p:nvSpPr>
          <p:cNvPr id="6" name="Slide Number Placeholder 5"/>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200648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8223DA-EC49-480E-A8D6-E5BB216DF3CC}" type="datetime1">
              <a:rPr lang="en-GB" smtClean="0"/>
              <a:t>18/04/2016</a:t>
            </a:fld>
            <a:endParaRPr lang="en-GB" dirty="0"/>
          </a:p>
        </p:txBody>
      </p:sp>
      <p:sp>
        <p:nvSpPr>
          <p:cNvPr id="6" name="Footer Placeholder 5"/>
          <p:cNvSpPr>
            <a:spLocks noGrp="1"/>
          </p:cNvSpPr>
          <p:nvPr>
            <p:ph type="ftr" sz="quarter" idx="11"/>
          </p:nvPr>
        </p:nvSpPr>
        <p:spPr/>
        <p:txBody>
          <a:bodyPr/>
          <a:lstStyle/>
          <a:p>
            <a:r>
              <a:rPr lang="sv-SE" smtClean="0"/>
              <a:t>David Bailleux OM 29 Jan 2014</a:t>
            </a:r>
            <a:endParaRPr lang="en-GB" dirty="0"/>
          </a:p>
        </p:txBody>
      </p:sp>
      <p:sp>
        <p:nvSpPr>
          <p:cNvPr id="7" name="Slide Number Placeholder 6"/>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244916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C949E7-0D7E-4C3D-8173-3A39A7B35FCB}" type="datetime1">
              <a:rPr lang="en-GB" smtClean="0"/>
              <a:t>18/04/2016</a:t>
            </a:fld>
            <a:endParaRPr lang="en-GB" dirty="0"/>
          </a:p>
        </p:txBody>
      </p:sp>
      <p:sp>
        <p:nvSpPr>
          <p:cNvPr id="8" name="Footer Placeholder 7"/>
          <p:cNvSpPr>
            <a:spLocks noGrp="1"/>
          </p:cNvSpPr>
          <p:nvPr>
            <p:ph type="ftr" sz="quarter" idx="11"/>
          </p:nvPr>
        </p:nvSpPr>
        <p:spPr/>
        <p:txBody>
          <a:bodyPr/>
          <a:lstStyle/>
          <a:p>
            <a:r>
              <a:rPr lang="sv-SE" smtClean="0"/>
              <a:t>David Bailleux OM 29 Jan 2014</a:t>
            </a:r>
            <a:endParaRPr lang="en-GB" dirty="0"/>
          </a:p>
        </p:txBody>
      </p:sp>
      <p:sp>
        <p:nvSpPr>
          <p:cNvPr id="9" name="Slide Number Placeholder 8"/>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190461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5A7F84-466E-4C80-8B40-009BE4C29968}" type="datetime1">
              <a:rPr lang="en-GB" smtClean="0"/>
              <a:t>18/04/2016</a:t>
            </a:fld>
            <a:endParaRPr lang="en-GB" dirty="0"/>
          </a:p>
        </p:txBody>
      </p:sp>
      <p:sp>
        <p:nvSpPr>
          <p:cNvPr id="4" name="Footer Placeholder 3"/>
          <p:cNvSpPr>
            <a:spLocks noGrp="1"/>
          </p:cNvSpPr>
          <p:nvPr>
            <p:ph type="ftr" sz="quarter" idx="11"/>
          </p:nvPr>
        </p:nvSpPr>
        <p:spPr/>
        <p:txBody>
          <a:bodyPr/>
          <a:lstStyle/>
          <a:p>
            <a:r>
              <a:rPr lang="sv-SE" smtClean="0"/>
              <a:t>David Bailleux OM 29 Jan 2014</a:t>
            </a:r>
            <a:endParaRPr lang="en-GB" dirty="0"/>
          </a:p>
        </p:txBody>
      </p:sp>
      <p:sp>
        <p:nvSpPr>
          <p:cNvPr id="5" name="Slide Number Placeholder 4"/>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245703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83707-73D2-41BF-99F9-E33A23F23300}" type="datetime1">
              <a:rPr lang="en-GB" smtClean="0"/>
              <a:t>18/04/2016</a:t>
            </a:fld>
            <a:endParaRPr lang="en-GB" dirty="0"/>
          </a:p>
        </p:txBody>
      </p:sp>
      <p:sp>
        <p:nvSpPr>
          <p:cNvPr id="3" name="Footer Placeholder 2"/>
          <p:cNvSpPr>
            <a:spLocks noGrp="1"/>
          </p:cNvSpPr>
          <p:nvPr>
            <p:ph type="ftr" sz="quarter" idx="11"/>
          </p:nvPr>
        </p:nvSpPr>
        <p:spPr/>
        <p:txBody>
          <a:bodyPr/>
          <a:lstStyle/>
          <a:p>
            <a:r>
              <a:rPr lang="sv-SE" smtClean="0"/>
              <a:t>David Bailleux OM 29 Jan 2014</a:t>
            </a:r>
            <a:endParaRPr lang="en-GB" dirty="0"/>
          </a:p>
        </p:txBody>
      </p:sp>
      <p:sp>
        <p:nvSpPr>
          <p:cNvPr id="4" name="Slide Number Placeholder 3"/>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97199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89A34-C08E-4E4B-911A-93828DABE380}" type="datetime1">
              <a:rPr lang="en-GB" smtClean="0"/>
              <a:t>18/04/2016</a:t>
            </a:fld>
            <a:endParaRPr lang="en-GB" dirty="0"/>
          </a:p>
        </p:txBody>
      </p:sp>
      <p:sp>
        <p:nvSpPr>
          <p:cNvPr id="6" name="Footer Placeholder 5"/>
          <p:cNvSpPr>
            <a:spLocks noGrp="1"/>
          </p:cNvSpPr>
          <p:nvPr>
            <p:ph type="ftr" sz="quarter" idx="11"/>
          </p:nvPr>
        </p:nvSpPr>
        <p:spPr/>
        <p:txBody>
          <a:bodyPr/>
          <a:lstStyle/>
          <a:p>
            <a:r>
              <a:rPr lang="sv-SE" smtClean="0"/>
              <a:t>David Bailleux OM 29 Jan 2014</a:t>
            </a:r>
            <a:endParaRPr lang="en-GB" dirty="0"/>
          </a:p>
        </p:txBody>
      </p:sp>
      <p:sp>
        <p:nvSpPr>
          <p:cNvPr id="7" name="Slide Number Placeholder 6"/>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296762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1E1F6-557C-4485-9025-2E031CE657BA}" type="datetime1">
              <a:rPr lang="en-GB" smtClean="0"/>
              <a:t>18/04/2016</a:t>
            </a:fld>
            <a:endParaRPr lang="en-GB" dirty="0"/>
          </a:p>
        </p:txBody>
      </p:sp>
      <p:sp>
        <p:nvSpPr>
          <p:cNvPr id="6" name="Footer Placeholder 5"/>
          <p:cNvSpPr>
            <a:spLocks noGrp="1"/>
          </p:cNvSpPr>
          <p:nvPr>
            <p:ph type="ftr" sz="quarter" idx="11"/>
          </p:nvPr>
        </p:nvSpPr>
        <p:spPr/>
        <p:txBody>
          <a:bodyPr/>
          <a:lstStyle/>
          <a:p>
            <a:r>
              <a:rPr lang="sv-SE" smtClean="0"/>
              <a:t>David Bailleux OM 29 Jan 2014</a:t>
            </a:r>
            <a:endParaRPr lang="en-GB" dirty="0"/>
          </a:p>
        </p:txBody>
      </p:sp>
      <p:sp>
        <p:nvSpPr>
          <p:cNvPr id="7" name="Slide Number Placeholder 6"/>
          <p:cNvSpPr>
            <a:spLocks noGrp="1"/>
          </p:cNvSpPr>
          <p:nvPr>
            <p:ph type="sldNum" sz="quarter" idx="12"/>
          </p:nvPr>
        </p:nvSpPr>
        <p:spPr/>
        <p:txBody>
          <a:bodyPr/>
          <a:lstStyle/>
          <a:p>
            <a:fld id="{5B03E02E-EB72-4F08-B28A-9B6C6A57B2D2}" type="slidenum">
              <a:rPr lang="en-GB" smtClean="0"/>
              <a:t>‹#›</a:t>
            </a:fld>
            <a:endParaRPr lang="en-GB" dirty="0"/>
          </a:p>
        </p:txBody>
      </p:sp>
    </p:spTree>
    <p:extLst>
      <p:ext uri="{BB962C8B-B14F-4D97-AF65-F5344CB8AC3E}">
        <p14:creationId xmlns:p14="http://schemas.microsoft.com/office/powerpoint/2010/main" val="309229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6E2E5-5B10-436D-AD36-8E22C4250143}" type="datetime1">
              <a:rPr lang="en-GB" smtClean="0"/>
              <a:t>18/04/2016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David Bailleux OM 29 Jan 2014</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3E02E-EB72-4F08-B28A-9B6C6A57B2D2}" type="slidenum">
              <a:rPr lang="en-GB" smtClean="0"/>
              <a:t>‹#›</a:t>
            </a:fld>
            <a:endParaRPr lang="en-GB" dirty="0"/>
          </a:p>
        </p:txBody>
      </p:sp>
    </p:spTree>
    <p:extLst>
      <p:ext uri="{BB962C8B-B14F-4D97-AF65-F5344CB8AC3E}">
        <p14:creationId xmlns:p14="http://schemas.microsoft.com/office/powerpoint/2010/main" val="932105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44624"/>
            <a:ext cx="8229600" cy="360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CH" sz="1600" b="1" u="sng" dirty="0" smtClean="0"/>
              <a:t>Lasers inspection </a:t>
            </a:r>
            <a:r>
              <a:rPr lang="fr-CH" sz="1600" b="1" u="sng" dirty="0" err="1" smtClean="0"/>
              <a:t>with</a:t>
            </a:r>
            <a:r>
              <a:rPr lang="fr-CH" sz="1600" b="1" u="sng" dirty="0" smtClean="0"/>
              <a:t> </a:t>
            </a:r>
            <a:r>
              <a:rPr lang="fr-CH" sz="1600" b="1" u="sng" dirty="0" err="1" smtClean="0"/>
              <a:t>Liyuan</a:t>
            </a:r>
            <a:r>
              <a:rPr lang="fr-CH" sz="1600" b="1" u="sng" dirty="0" smtClean="0"/>
              <a:t>, 29March</a:t>
            </a:r>
            <a:endParaRPr lang="en-GB" sz="1600" b="1" dirty="0" smtClean="0"/>
          </a:p>
        </p:txBody>
      </p:sp>
      <p:sp>
        <p:nvSpPr>
          <p:cNvPr id="8" name="Footer Placeholder 7"/>
          <p:cNvSpPr>
            <a:spLocks noGrp="1"/>
          </p:cNvSpPr>
          <p:nvPr>
            <p:ph type="ftr" sz="quarter" idx="11"/>
          </p:nvPr>
        </p:nvSpPr>
        <p:spPr/>
        <p:txBody>
          <a:bodyPr/>
          <a:lstStyle/>
          <a:p>
            <a:r>
              <a:rPr lang="sv-SE" dirty="0" smtClean="0"/>
              <a:t>David </a:t>
            </a:r>
            <a:r>
              <a:rPr lang="sv-SE" dirty="0" smtClean="0"/>
              <a:t>Bailleux</a:t>
            </a:r>
            <a:endParaRPr lang="en-GB" dirty="0"/>
          </a:p>
        </p:txBody>
      </p:sp>
      <p:sp>
        <p:nvSpPr>
          <p:cNvPr id="9" name="Slide Number Placeholder 8"/>
          <p:cNvSpPr>
            <a:spLocks noGrp="1"/>
          </p:cNvSpPr>
          <p:nvPr>
            <p:ph type="sldNum" sz="quarter" idx="12"/>
          </p:nvPr>
        </p:nvSpPr>
        <p:spPr/>
        <p:txBody>
          <a:bodyPr/>
          <a:lstStyle/>
          <a:p>
            <a:fld id="{5B03E02E-EB72-4F08-B28A-9B6C6A57B2D2}" type="slidenum">
              <a:rPr lang="en-GB" smtClean="0"/>
              <a:t>1</a:t>
            </a:fld>
            <a:endParaRPr lang="en-GB" dirty="0"/>
          </a:p>
        </p:txBody>
      </p:sp>
      <p:sp>
        <p:nvSpPr>
          <p:cNvPr id="6" name="Rectangle 4"/>
          <p:cNvSpPr>
            <a:spLocks noChangeArrowheads="1"/>
          </p:cNvSpPr>
          <p:nvPr/>
        </p:nvSpPr>
        <p:spPr bwMode="auto">
          <a:xfrm>
            <a:off x="0" y="663302"/>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tabLst/>
            </a:pP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DP2-447 lasers output</a:t>
            </a:r>
            <a:r>
              <a:rPr lang="en-GB" altLang="en-US" sz="12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evident degradation is observed. The 1st DP2-447</a:t>
            </a:r>
            <a:r>
              <a:rPr kumimoji="0" lang="en-GB" altLang="en-US"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 a total runtime of 15K hrs (about 2 times of the warranty time), indicating that running the laser at 35 A pump current (with a maximum of 50 A) increases the lift time of the pump diodes. The pulse energy, width and jitter are evaluated with internal trigger and a short term run of 1~2 hrs, they are all well within the specification.</a:t>
            </a:r>
          </a:p>
          <a:p>
            <a:pPr marR="0" lvl="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The ancillary optics of the two DP2-447 lasers are checked and the total transmittance is measured, no damage and degradation are observed. The output </a:t>
            </a:r>
            <a:r>
              <a:rPr kumimoji="0" lang="en-GB" altLang="en-US" sz="12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fiber</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the 1st DP2-447 laser is polished and cleaned, and the coupling alignment is optimized. While the power measured after the 1x100 optical switch is increased by about 10%, the monitoring pulse amplitude at the fast monitor and </a:t>
            </a:r>
            <a:r>
              <a:rPr kumimoji="0" lang="en-GB" altLang="en-US" sz="12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LightChecker</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doesn’t linearly increase, which may be caused by mismatch of the area of PIN diode with the beam size or misalignment of the beam on the PIN diode in the monitor box.  More diagnostic is needed to figure it out.  If it’s true, we may insert a beam matching lens in front of the PIN diode to improve this power monitoring linearity in near future.</a:t>
            </a:r>
          </a:p>
          <a:p>
            <a:pPr lvl="0" algn="just" eaLnBrk="0" fontAlgn="base" hangingPunct="0">
              <a:spcBef>
                <a:spcPct val="0"/>
              </a:spcBef>
              <a:spcAft>
                <a:spcPct val="0"/>
              </a:spcAft>
            </a:pP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The </a:t>
            </a:r>
            <a:r>
              <a:rPr kumimoji="0" lang="en-GB" altLang="en-US" sz="12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Quantronix</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GB" altLang="en-US" sz="12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Ti:S</a:t>
            </a:r>
            <a:r>
              <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IR laser is also checked and tested, it’s basically in working condition, but long term stability may be a concern. </a:t>
            </a:r>
            <a:r>
              <a:rPr lang="en-GB" sz="1200" dirty="0"/>
              <a:t>We studied IR laser choices more than a decade ago, and may proceed to investigate possibilities in the market if it is needed for ECAL monitoring upgrade.</a:t>
            </a:r>
            <a:br>
              <a:rPr lang="en-GB" sz="1200" dirty="0"/>
            </a:br>
            <a:endParaRPr kumimoji="0" lang="en-GB" altLang="en-US"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9" name="Group 18"/>
          <p:cNvGrpSpPr/>
          <p:nvPr/>
        </p:nvGrpSpPr>
        <p:grpSpPr>
          <a:xfrm>
            <a:off x="1663240" y="3467021"/>
            <a:ext cx="5808562" cy="2410251"/>
            <a:chOff x="1663240" y="3467021"/>
            <a:chExt cx="5808562" cy="2410251"/>
          </a:xfrm>
        </p:grpSpPr>
        <p:grpSp>
          <p:nvGrpSpPr>
            <p:cNvPr id="16" name="Group 15"/>
            <p:cNvGrpSpPr/>
            <p:nvPr/>
          </p:nvGrpSpPr>
          <p:grpSpPr>
            <a:xfrm>
              <a:off x="1663240" y="3467021"/>
              <a:ext cx="5808562" cy="2410251"/>
              <a:chOff x="1663240" y="3467021"/>
              <a:chExt cx="5808562" cy="2410251"/>
            </a:xfrm>
          </p:grpSpPr>
          <p:grpSp>
            <p:nvGrpSpPr>
              <p:cNvPr id="12" name="Group 11"/>
              <p:cNvGrpSpPr/>
              <p:nvPr/>
            </p:nvGrpSpPr>
            <p:grpSpPr>
              <a:xfrm>
                <a:off x="1663240" y="3467021"/>
                <a:ext cx="5808562" cy="2410251"/>
                <a:chOff x="1663240" y="3539029"/>
                <a:chExt cx="5808562" cy="2410251"/>
              </a:xfrm>
            </p:grpSpPr>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t="1" r="3691" b="50656"/>
                <a:stretch/>
              </p:blipFill>
              <p:spPr>
                <a:xfrm>
                  <a:off x="2892598" y="3609601"/>
                  <a:ext cx="4579204" cy="2307128"/>
                </a:xfrm>
                <a:prstGeom prst="rect">
                  <a:avLst/>
                </a:prstGeom>
              </p:spPr>
            </p:pic>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t="1" r="40582" b="49481"/>
                <a:stretch/>
              </p:blipFill>
              <p:spPr>
                <a:xfrm>
                  <a:off x="1663240" y="3539029"/>
                  <a:ext cx="2761896" cy="2410251"/>
                </a:xfrm>
                <a:prstGeom prst="rect">
                  <a:avLst/>
                </a:prstGeom>
              </p:spPr>
            </p:pic>
          </p:grpSp>
          <p:sp>
            <p:nvSpPr>
              <p:cNvPr id="15" name="TextBox 14"/>
              <p:cNvSpPr txBox="1"/>
              <p:nvPr/>
            </p:nvSpPr>
            <p:spPr>
              <a:xfrm>
                <a:off x="2195736" y="4448145"/>
                <a:ext cx="1816523" cy="276999"/>
              </a:xfrm>
              <a:prstGeom prst="rect">
                <a:avLst/>
              </a:prstGeom>
              <a:solidFill>
                <a:schemeClr val="bg1">
                  <a:lumMod val="85000"/>
                </a:schemeClr>
              </a:solidFill>
            </p:spPr>
            <p:txBody>
              <a:bodyPr wrap="none" rtlCol="0">
                <a:spAutoFit/>
              </a:bodyPr>
              <a:lstStyle/>
              <a:p>
                <a:r>
                  <a:rPr lang="fr-CH" sz="1200" dirty="0" err="1" smtClean="0">
                    <a:latin typeface="Arial Black" panose="020B0A04020102020204" pitchFamily="34" charset="0"/>
                  </a:rPr>
                  <a:t>Before</a:t>
                </a:r>
                <a:r>
                  <a:rPr lang="fr-CH" sz="1200" dirty="0" smtClean="0">
                    <a:latin typeface="Arial Black" panose="020B0A04020102020204" pitchFamily="34" charset="0"/>
                  </a:rPr>
                  <a:t> intervention</a:t>
                </a:r>
                <a:endParaRPr lang="en-GB" sz="1200" dirty="0">
                  <a:latin typeface="Arial Black" panose="020B0A04020102020204" pitchFamily="34" charset="0"/>
                </a:endParaRPr>
              </a:p>
            </p:txBody>
          </p:sp>
          <p:sp>
            <p:nvSpPr>
              <p:cNvPr id="17" name="TextBox 16"/>
              <p:cNvSpPr txBox="1"/>
              <p:nvPr/>
            </p:nvSpPr>
            <p:spPr>
              <a:xfrm>
                <a:off x="5123172" y="4448145"/>
                <a:ext cx="1680396" cy="276999"/>
              </a:xfrm>
              <a:prstGeom prst="rect">
                <a:avLst/>
              </a:prstGeom>
              <a:solidFill>
                <a:schemeClr val="bg1">
                  <a:lumMod val="85000"/>
                </a:schemeClr>
              </a:solidFill>
            </p:spPr>
            <p:txBody>
              <a:bodyPr wrap="none" rtlCol="0">
                <a:spAutoFit/>
              </a:bodyPr>
              <a:lstStyle/>
              <a:p>
                <a:r>
                  <a:rPr lang="fr-CH" sz="1200" dirty="0" err="1" smtClean="0">
                    <a:latin typeface="Arial Black" panose="020B0A04020102020204" pitchFamily="34" charset="0"/>
                  </a:rPr>
                  <a:t>After</a:t>
                </a:r>
                <a:r>
                  <a:rPr lang="fr-CH" sz="1200" dirty="0" smtClean="0">
                    <a:latin typeface="Arial Black" panose="020B0A04020102020204" pitchFamily="34" charset="0"/>
                  </a:rPr>
                  <a:t> intervention</a:t>
                </a:r>
                <a:endParaRPr lang="en-GB" sz="1200" dirty="0">
                  <a:latin typeface="Arial Black" panose="020B0A04020102020204" pitchFamily="34" charset="0"/>
                </a:endParaRPr>
              </a:p>
            </p:txBody>
          </p:sp>
        </p:grpSp>
        <p:sp>
          <p:nvSpPr>
            <p:cNvPr id="18" name="Oval 17"/>
            <p:cNvSpPr/>
            <p:nvPr/>
          </p:nvSpPr>
          <p:spPr>
            <a:xfrm>
              <a:off x="4067944" y="4653136"/>
              <a:ext cx="720080"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28037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v-SE" dirty="0" smtClean="0"/>
              <a:t>David Bailleux</a:t>
            </a:r>
            <a:endParaRPr lang="en-GB" dirty="0"/>
          </a:p>
        </p:txBody>
      </p:sp>
      <p:sp>
        <p:nvSpPr>
          <p:cNvPr id="5" name="Slide Number Placeholder 4"/>
          <p:cNvSpPr>
            <a:spLocks noGrp="1"/>
          </p:cNvSpPr>
          <p:nvPr>
            <p:ph type="sldNum" sz="quarter" idx="12"/>
          </p:nvPr>
        </p:nvSpPr>
        <p:spPr/>
        <p:txBody>
          <a:bodyPr/>
          <a:lstStyle/>
          <a:p>
            <a:fld id="{5B03E02E-EB72-4F08-B28A-9B6C6A57B2D2}" type="slidenum">
              <a:rPr lang="en-GB" smtClean="0"/>
              <a:t>2</a:t>
            </a:fld>
            <a:endParaRPr lang="en-GB" dirty="0"/>
          </a:p>
        </p:txBody>
      </p:sp>
      <p:pic>
        <p:nvPicPr>
          <p:cNvPr id="10" name="Picture 9"/>
          <p:cNvPicPr>
            <a:picLocks noChangeAspect="1"/>
          </p:cNvPicPr>
          <p:nvPr/>
        </p:nvPicPr>
        <p:blipFill>
          <a:blip r:embed="rId2"/>
          <a:stretch>
            <a:fillRect/>
          </a:stretch>
        </p:blipFill>
        <p:spPr>
          <a:xfrm>
            <a:off x="325615" y="1430898"/>
            <a:ext cx="4104456" cy="2795335"/>
          </a:xfrm>
          <a:prstGeom prst="rect">
            <a:avLst/>
          </a:prstGeom>
        </p:spPr>
      </p:pic>
      <p:sp>
        <p:nvSpPr>
          <p:cNvPr id="11" name="Title 1"/>
          <p:cNvSpPr txBox="1">
            <a:spLocks/>
          </p:cNvSpPr>
          <p:nvPr/>
        </p:nvSpPr>
        <p:spPr>
          <a:xfrm>
            <a:off x="1548707" y="548680"/>
            <a:ext cx="6046585"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1600" dirty="0" smtClean="0"/>
              <a:t>Maintenance and calibration </a:t>
            </a:r>
            <a:r>
              <a:rPr lang="fr-CH" sz="1600" dirty="0" err="1" smtClean="0"/>
              <a:t>done</a:t>
            </a:r>
            <a:r>
              <a:rPr lang="fr-CH" sz="1600" dirty="0" smtClean="0"/>
              <a:t> in </a:t>
            </a:r>
            <a:r>
              <a:rPr lang="fr-CH" sz="1600" dirty="0" err="1" smtClean="0"/>
              <a:t>February</a:t>
            </a:r>
            <a:r>
              <a:rPr lang="fr-CH" sz="1600" dirty="0" smtClean="0"/>
              <a:t> </a:t>
            </a:r>
            <a:r>
              <a:rPr lang="fr-CH" sz="1600" dirty="0" err="1" smtClean="0"/>
              <a:t>a</a:t>
            </a:r>
            <a:r>
              <a:rPr lang="fr-CH" sz="1600" dirty="0" err="1" smtClean="0"/>
              <a:t>lready</a:t>
            </a:r>
            <a:r>
              <a:rPr lang="fr-CH" sz="1600" dirty="0" smtClean="0"/>
              <a:t> </a:t>
            </a:r>
            <a:r>
              <a:rPr lang="fr-CH" sz="1600" dirty="0" err="1" smtClean="0"/>
              <a:t>during</a:t>
            </a:r>
            <a:r>
              <a:rPr lang="fr-CH" sz="1600" dirty="0" smtClean="0"/>
              <a:t> YETS:</a:t>
            </a:r>
            <a:r>
              <a:rPr lang="fr-CH" sz="1600" dirty="0" smtClean="0"/>
              <a:t> </a:t>
            </a:r>
            <a:endParaRPr lang="fr-CH" sz="1600" dirty="0" smtClean="0"/>
          </a:p>
        </p:txBody>
      </p:sp>
      <p:pic>
        <p:nvPicPr>
          <p:cNvPr id="12" name="Picture 11"/>
          <p:cNvPicPr>
            <a:picLocks noChangeAspect="1"/>
          </p:cNvPicPr>
          <p:nvPr/>
        </p:nvPicPr>
        <p:blipFill>
          <a:blip r:embed="rId3"/>
          <a:stretch>
            <a:fillRect/>
          </a:stretch>
        </p:blipFill>
        <p:spPr>
          <a:xfrm>
            <a:off x="4430071" y="1430897"/>
            <a:ext cx="4629708" cy="2795335"/>
          </a:xfrm>
          <a:prstGeom prst="rect">
            <a:avLst/>
          </a:prstGeom>
        </p:spPr>
      </p:pic>
    </p:spTree>
    <p:extLst>
      <p:ext uri="{BB962C8B-B14F-4D97-AF65-F5344CB8AC3E}">
        <p14:creationId xmlns:p14="http://schemas.microsoft.com/office/powerpoint/2010/main" val="221667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TotalTime>
  <Words>218</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Calibri</vt:lpstr>
      <vt:lpstr>Times New Roman</vt:lpstr>
      <vt:lpstr>Office Theme</vt:lpstr>
      <vt:lpstr>PowerPoint Presentation</vt:lpstr>
      <vt:lpstr>PowerPoint Presentation</vt:lpstr>
    </vt:vector>
  </TitlesOfParts>
  <Company>CERN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 status Jan 2014 </dc:title>
  <dc:creator>David Bailleux</dc:creator>
  <cp:lastModifiedBy>David Bailleux</cp:lastModifiedBy>
  <cp:revision>49</cp:revision>
  <cp:lastPrinted>2014-01-28T23:00:11Z</cp:lastPrinted>
  <dcterms:created xsi:type="dcterms:W3CDTF">2014-01-27T15:57:03Z</dcterms:created>
  <dcterms:modified xsi:type="dcterms:W3CDTF">2016-04-18T07:41:48Z</dcterms:modified>
</cp:coreProperties>
</file>