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EDE"/>
    <a:srgbClr val="FFFFE5"/>
    <a:srgbClr val="00FFFF"/>
    <a:srgbClr val="CCFFFF"/>
    <a:srgbClr val="B2FCC0"/>
    <a:srgbClr val="FFB9B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2" autoAdjust="0"/>
    <p:restoredTop sz="94660"/>
  </p:normalViewPr>
  <p:slideViewPr>
    <p:cSldViewPr>
      <p:cViewPr>
        <p:scale>
          <a:sx n="106" d="100"/>
          <a:sy n="106" d="100"/>
        </p:scale>
        <p:origin x="-10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7B0C1-4F5F-4ECC-B338-F9DD7DD09AC0}" type="datetimeFigureOut">
              <a:rPr lang="en-US" smtClean="0"/>
              <a:t>8/2/2012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0A129-D5CE-4BB4-95AD-5E0DE4B28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50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8DB8-A243-40CF-808E-39AF8FCEFA39}" type="datetime1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BAILLEUX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7A58-67F4-4462-95D7-853FC48D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2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E626-6B43-4301-B624-6CA9CFCC8CC0}" type="datetime1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BAILLEUX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7A58-67F4-4462-95D7-853FC48D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1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2835-E829-4E40-826D-78C2F6615CC3}" type="datetime1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BAILLEUX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7A58-67F4-4462-95D7-853FC48D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3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E61B-9C36-4D07-8FED-A17FE9C3CA12}" type="datetime1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BAILLEUX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7A58-67F4-4462-95D7-853FC48D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52BB-20ED-41E3-900D-5C9B6244EE10}" type="datetime1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BAILLEUX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7A58-67F4-4462-95D7-853FC48D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2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5D86-F373-44EA-9103-B69A91545BB6}" type="datetime1">
              <a:rPr lang="en-US" smtClean="0"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BAILLEUX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7A58-67F4-4462-95D7-853FC48D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1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A513-29A5-4BA9-8C7E-57034FA1B010}" type="datetime1">
              <a:rPr lang="en-US" smtClean="0"/>
              <a:t>8/2/2012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BAILLEUX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7A58-67F4-4462-95D7-853FC48D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9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208-C3E3-40F9-B187-C452DE843067}" type="datetime1">
              <a:rPr lang="en-US" smtClean="0"/>
              <a:t>8/2/2012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BAILLEUX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7A58-67F4-4462-95D7-853FC48D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2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9C83-73B0-4289-AD61-5F9FE71A0662}" type="datetime1">
              <a:rPr lang="en-US" smtClean="0"/>
              <a:t>8/2/2012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BAILLEUX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7A58-67F4-4462-95D7-853FC48D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0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4F0C-482C-46EC-8585-C9DCB0C5E823}" type="datetime1">
              <a:rPr lang="en-US" smtClean="0"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BAILLEUX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7A58-67F4-4462-95D7-853FC48D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5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F024-D953-4FB3-8DE0-C391456037C0}" type="datetime1">
              <a:rPr lang="en-US" smtClean="0"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BAILLEUX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7A58-67F4-4462-95D7-853FC48D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6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0A8F9-3B89-4508-8F3E-0D1D7345332F}" type="datetime1">
              <a:rPr lang="en-US" smtClean="0"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David BAILLEUX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37A58-67F4-4462-95D7-853FC48D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8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/>
          <a:p>
            <a:r>
              <a:rPr lang="en-US" dirty="0" smtClean="0"/>
              <a:t>David BAILLEUX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A0037A58-67F4-4462-95D7-853FC48D35D5}" type="slidenum">
              <a:rPr lang="en-US" smtClean="0"/>
              <a:t>1</a:t>
            </a:fld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79512" y="685726"/>
            <a:ext cx="392973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		     </a:t>
            </a:r>
            <a:r>
              <a:rPr lang="en-GB" sz="1400" b="1" dirty="0" smtClean="0"/>
              <a:t>28 </a:t>
            </a:r>
            <a:r>
              <a:rPr lang="en-GB" sz="1400" b="1" dirty="0" smtClean="0"/>
              <a:t>June </a:t>
            </a:r>
            <a:r>
              <a:rPr lang="en-GB" sz="1200" b="1" i="1" dirty="0" smtClean="0"/>
              <a:t>(TS Liyuan)</a:t>
            </a:r>
            <a:endParaRPr lang="en-GB" sz="1200" b="1" i="1" dirty="0" smtClean="0"/>
          </a:p>
          <a:p>
            <a:r>
              <a:rPr lang="en-GB" sz="1400" b="1" dirty="0" smtClean="0"/>
              <a:t>P1) DP2-447 output: 	      </a:t>
            </a:r>
            <a:r>
              <a:rPr lang="en-GB" sz="1400" b="1" dirty="0" smtClean="0"/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93 </a:t>
            </a:r>
            <a:r>
              <a:rPr lang="en-GB" sz="1400" b="1" dirty="0" err="1" smtClean="0">
                <a:solidFill>
                  <a:srgbClr val="FF0000"/>
                </a:solidFill>
              </a:rPr>
              <a:t>mW</a:t>
            </a:r>
            <a:r>
              <a:rPr lang="en-GB" sz="1400" dirty="0" smtClean="0"/>
              <a:t>		</a:t>
            </a:r>
          </a:p>
          <a:p>
            <a:r>
              <a:rPr lang="en-GB" sz="1400" b="1" dirty="0" smtClean="0"/>
              <a:t>P2) Before fold mirror 3:        </a:t>
            </a:r>
            <a:r>
              <a:rPr lang="en-GB" sz="1400" dirty="0" smtClean="0"/>
              <a:t>83  </a:t>
            </a:r>
            <a:r>
              <a:rPr lang="en-GB" sz="1400" dirty="0" err="1" smtClean="0"/>
              <a:t>mW</a:t>
            </a:r>
            <a:r>
              <a:rPr lang="en-GB" sz="1400" dirty="0" smtClean="0"/>
              <a:t>  </a:t>
            </a:r>
            <a:r>
              <a:rPr lang="en-GB" sz="1400" i="1" dirty="0" smtClean="0"/>
              <a:t>-0.49dB </a:t>
            </a:r>
            <a:r>
              <a:rPr lang="en-GB" sz="1400" dirty="0" smtClean="0"/>
              <a:t>     </a:t>
            </a:r>
          </a:p>
          <a:p>
            <a:r>
              <a:rPr lang="en-GB" sz="1400" b="1" dirty="0" smtClean="0"/>
              <a:t>P3) After attenuator:	</a:t>
            </a:r>
            <a:r>
              <a:rPr lang="en-GB" sz="1400" dirty="0" smtClean="0"/>
              <a:t>       77 </a:t>
            </a:r>
            <a:r>
              <a:rPr lang="en-GB" sz="1400" dirty="0" err="1" smtClean="0"/>
              <a:t>mW</a:t>
            </a:r>
            <a:r>
              <a:rPr lang="en-GB" sz="1400" dirty="0" smtClean="0"/>
              <a:t>    </a:t>
            </a:r>
            <a:r>
              <a:rPr lang="en-GB" sz="1400" i="1" dirty="0" smtClean="0"/>
              <a:t>-0.82 dB</a:t>
            </a:r>
          </a:p>
          <a:p>
            <a:r>
              <a:rPr lang="en-GB" sz="1400" b="1" dirty="0" smtClean="0"/>
              <a:t>P4</a:t>
            </a:r>
            <a:r>
              <a:rPr lang="en-GB" sz="1400" b="1" dirty="0"/>
              <a:t>) After 1m fibre: </a:t>
            </a:r>
            <a:r>
              <a:rPr lang="en-GB" sz="1400" dirty="0"/>
              <a:t>	</a:t>
            </a:r>
            <a:r>
              <a:rPr lang="en-GB" sz="1400" dirty="0" smtClean="0"/>
              <a:t>       65 </a:t>
            </a:r>
            <a:r>
              <a:rPr lang="en-GB" sz="1400" dirty="0" err="1"/>
              <a:t>mW</a:t>
            </a:r>
            <a:r>
              <a:rPr lang="en-GB" sz="1400" dirty="0"/>
              <a:t> </a:t>
            </a:r>
            <a:r>
              <a:rPr lang="en-GB" sz="1400" dirty="0" smtClean="0"/>
              <a:t>   </a:t>
            </a:r>
            <a:r>
              <a:rPr lang="en-GB" sz="1400" b="1" dirty="0" smtClean="0">
                <a:solidFill>
                  <a:schemeClr val="accent3">
                    <a:lumMod val="75000"/>
                  </a:schemeClr>
                </a:solidFill>
              </a:rPr>
              <a:t>-1.44dB </a:t>
            </a:r>
            <a:endParaRPr lang="en-GB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9511" y="2053878"/>
            <a:ext cx="460299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		     </a:t>
            </a:r>
            <a:r>
              <a:rPr lang="en-GB" sz="1400" b="1" dirty="0" smtClean="0"/>
              <a:t>11 </a:t>
            </a:r>
            <a:r>
              <a:rPr lang="en-GB" sz="1400" b="1" dirty="0" smtClean="0"/>
              <a:t>July </a:t>
            </a:r>
            <a:r>
              <a:rPr lang="en-GB" sz="1200" b="1" i="1" dirty="0" smtClean="0"/>
              <a:t>(moving mirror  + cleaning)</a:t>
            </a:r>
            <a:endParaRPr lang="en-GB" sz="1100" b="1" i="1" dirty="0" smtClean="0"/>
          </a:p>
          <a:p>
            <a:r>
              <a:rPr lang="en-GB" sz="1400" b="1" dirty="0" smtClean="0"/>
              <a:t>P1) DP2-447 output: 	 </a:t>
            </a:r>
            <a:r>
              <a:rPr lang="en-GB" sz="1400" dirty="0"/>
              <a:t> </a:t>
            </a:r>
            <a:r>
              <a:rPr lang="en-GB" sz="1400" dirty="0" smtClean="0"/>
              <a:t>     </a:t>
            </a:r>
            <a:r>
              <a:rPr lang="en-GB" sz="1400" dirty="0" smtClean="0"/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89.3 </a:t>
            </a:r>
            <a:r>
              <a:rPr lang="en-GB" sz="1400" b="1" dirty="0" err="1" smtClean="0">
                <a:solidFill>
                  <a:srgbClr val="FF0000"/>
                </a:solidFill>
              </a:rPr>
              <a:t>mW</a:t>
            </a:r>
            <a:endParaRPr lang="en-GB" sz="1400" b="1" dirty="0" smtClean="0">
              <a:solidFill>
                <a:srgbClr val="FF0000"/>
              </a:solidFill>
            </a:endParaRPr>
          </a:p>
          <a:p>
            <a:r>
              <a:rPr lang="en-GB" sz="1400" b="1" dirty="0" smtClean="0"/>
              <a:t>P2) Before fold mirror 3:         </a:t>
            </a:r>
            <a:r>
              <a:rPr lang="en-GB" sz="1400" dirty="0" smtClean="0"/>
              <a:t>80 </a:t>
            </a:r>
            <a:r>
              <a:rPr lang="en-GB" sz="1400" dirty="0" err="1" smtClean="0"/>
              <a:t>mW</a:t>
            </a:r>
            <a:r>
              <a:rPr lang="en-GB" sz="1400" dirty="0" smtClean="0"/>
              <a:t>  </a:t>
            </a:r>
            <a:r>
              <a:rPr lang="en-GB" sz="1400" i="1" dirty="0" smtClean="0"/>
              <a:t>   -0.47dB</a:t>
            </a:r>
            <a:r>
              <a:rPr lang="en-GB" sz="1400" dirty="0" smtClean="0"/>
              <a:t>     </a:t>
            </a:r>
          </a:p>
          <a:p>
            <a:r>
              <a:rPr lang="en-GB" sz="1400" b="1" dirty="0" smtClean="0"/>
              <a:t>P3) After attenuator:	</a:t>
            </a:r>
            <a:r>
              <a:rPr lang="en-GB" sz="1400" dirty="0" smtClean="0"/>
              <a:t>       </a:t>
            </a:r>
            <a:r>
              <a:rPr lang="en-GB" sz="1400" dirty="0" smtClean="0"/>
              <a:t> 70.5mW</a:t>
            </a:r>
            <a:r>
              <a:rPr lang="en-GB" sz="1400" i="1" dirty="0" smtClean="0"/>
              <a:t>   </a:t>
            </a:r>
            <a:r>
              <a:rPr lang="en-GB" sz="1400" i="1" dirty="0" smtClean="0"/>
              <a:t>-1 dB</a:t>
            </a:r>
          </a:p>
          <a:p>
            <a:r>
              <a:rPr lang="en-GB" sz="1400" b="1" dirty="0" smtClean="0"/>
              <a:t>P4</a:t>
            </a:r>
            <a:r>
              <a:rPr lang="en-GB" sz="1400" b="1" dirty="0"/>
              <a:t>) After 1m fibre: </a:t>
            </a:r>
            <a:r>
              <a:rPr lang="en-GB" sz="1400" dirty="0"/>
              <a:t>	</a:t>
            </a:r>
            <a:r>
              <a:rPr lang="en-GB" sz="1400" dirty="0" smtClean="0"/>
              <a:t> </a:t>
            </a:r>
            <a:r>
              <a:rPr lang="en-GB" sz="1400" dirty="0"/>
              <a:t> </a:t>
            </a:r>
            <a:r>
              <a:rPr lang="en-GB" sz="1400" dirty="0" smtClean="0"/>
              <a:t>      62.5mW  </a:t>
            </a:r>
            <a:r>
              <a:rPr lang="en-GB" sz="1400" b="1" dirty="0" smtClean="0">
                <a:solidFill>
                  <a:schemeClr val="accent3">
                    <a:lumMod val="75000"/>
                  </a:schemeClr>
                </a:solidFill>
              </a:rPr>
              <a:t>-1.55dB</a:t>
            </a:r>
            <a:endParaRPr lang="en-GB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Power measurement </a:t>
            </a:r>
            <a:r>
              <a:rPr lang="en-US" sz="2000" b="1" dirty="0" smtClean="0">
                <a:solidFill>
                  <a:srgbClr val="FF0000"/>
                </a:solidFill>
              </a:rPr>
              <a:t>2 August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79512" y="3430751"/>
            <a:ext cx="48453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		     </a:t>
            </a:r>
            <a:r>
              <a:rPr lang="en-GB" sz="1400" b="1" dirty="0" smtClean="0"/>
              <a:t>2 August </a:t>
            </a:r>
            <a:r>
              <a:rPr lang="en-GB" sz="1200" b="1" i="1" dirty="0" smtClean="0"/>
              <a:t>before intervention</a:t>
            </a:r>
            <a:endParaRPr lang="en-GB" sz="1100" b="1" i="1" dirty="0" smtClean="0"/>
          </a:p>
          <a:p>
            <a:r>
              <a:rPr lang="en-GB" sz="1400" b="1" i="1" dirty="0" smtClean="0"/>
              <a:t>P0) Before filter: 	        </a:t>
            </a:r>
            <a:r>
              <a:rPr lang="en-GB" sz="1400" i="1" dirty="0" smtClean="0"/>
              <a:t>102 </a:t>
            </a:r>
            <a:r>
              <a:rPr lang="en-GB" sz="1400" i="1" dirty="0" err="1" smtClean="0"/>
              <a:t>mW</a:t>
            </a:r>
            <a:endParaRPr lang="en-GB" sz="1400" i="1" dirty="0" smtClean="0"/>
          </a:p>
          <a:p>
            <a:r>
              <a:rPr lang="en-GB" sz="1400" b="1" dirty="0" smtClean="0"/>
              <a:t>P1</a:t>
            </a:r>
            <a:r>
              <a:rPr lang="en-GB" sz="1400" b="1" dirty="0" smtClean="0"/>
              <a:t>) DP2-447 output: 	 </a:t>
            </a:r>
            <a:r>
              <a:rPr lang="en-GB" sz="1400" dirty="0"/>
              <a:t> </a:t>
            </a:r>
            <a:r>
              <a:rPr lang="en-GB" sz="1400" dirty="0" smtClean="0"/>
              <a:t>     </a:t>
            </a:r>
            <a:r>
              <a:rPr lang="en-GB" sz="1400" dirty="0" smtClean="0"/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80 </a:t>
            </a:r>
            <a:r>
              <a:rPr lang="en-GB" sz="1400" b="1" dirty="0" err="1" smtClean="0">
                <a:solidFill>
                  <a:srgbClr val="FF0000"/>
                </a:solidFill>
              </a:rPr>
              <a:t>mW</a:t>
            </a:r>
            <a:endParaRPr lang="en-GB" sz="1400" b="1" dirty="0" smtClean="0">
              <a:solidFill>
                <a:srgbClr val="FF0000"/>
              </a:solidFill>
            </a:endParaRPr>
          </a:p>
          <a:p>
            <a:r>
              <a:rPr lang="en-GB" sz="1400" b="1" dirty="0" smtClean="0"/>
              <a:t>P2) Before fold mirror 3:         </a:t>
            </a:r>
            <a:r>
              <a:rPr lang="en-GB" sz="1400" dirty="0" smtClean="0"/>
              <a:t>69.3 </a:t>
            </a:r>
            <a:r>
              <a:rPr lang="en-GB" sz="1400" dirty="0" err="1" smtClean="0"/>
              <a:t>mW</a:t>
            </a:r>
            <a:r>
              <a:rPr lang="en-GB" sz="1400" dirty="0" smtClean="0"/>
              <a:t>  </a:t>
            </a:r>
            <a:r>
              <a:rPr lang="en-GB" sz="1400" i="1" dirty="0" smtClean="0"/>
              <a:t>   -</a:t>
            </a:r>
            <a:r>
              <a:rPr lang="en-GB" sz="1400" i="1" dirty="0" smtClean="0"/>
              <a:t>0.6dB</a:t>
            </a:r>
            <a:r>
              <a:rPr lang="en-GB" sz="1400" dirty="0" smtClean="0"/>
              <a:t>     </a:t>
            </a:r>
            <a:endParaRPr lang="en-GB" sz="1400" dirty="0" smtClean="0"/>
          </a:p>
          <a:p>
            <a:r>
              <a:rPr lang="en-GB" sz="1400" b="1" dirty="0" smtClean="0"/>
              <a:t>P3) After attenuator:	</a:t>
            </a:r>
            <a:r>
              <a:rPr lang="en-GB" sz="1400" dirty="0" smtClean="0"/>
              <a:t>       </a:t>
            </a:r>
            <a:r>
              <a:rPr lang="en-GB" sz="1400" dirty="0" smtClean="0"/>
              <a:t> 60.5mW</a:t>
            </a:r>
            <a:r>
              <a:rPr lang="en-GB" sz="1400" i="1" dirty="0" smtClean="0"/>
              <a:t>   </a:t>
            </a:r>
            <a:r>
              <a:rPr lang="en-GB" sz="1400" i="1" dirty="0" smtClean="0"/>
              <a:t>-</a:t>
            </a:r>
            <a:r>
              <a:rPr lang="en-GB" sz="1400" i="1" dirty="0" smtClean="0"/>
              <a:t>1.2 </a:t>
            </a:r>
            <a:r>
              <a:rPr lang="en-GB" sz="1400" i="1" dirty="0" smtClean="0"/>
              <a:t>dB</a:t>
            </a:r>
          </a:p>
          <a:p>
            <a:r>
              <a:rPr lang="en-GB" sz="1400" b="1" dirty="0" smtClean="0"/>
              <a:t>P4</a:t>
            </a:r>
            <a:r>
              <a:rPr lang="en-GB" sz="1400" b="1" dirty="0"/>
              <a:t>) After 1m fibre: </a:t>
            </a:r>
            <a:r>
              <a:rPr lang="en-GB" sz="1400" dirty="0"/>
              <a:t>	</a:t>
            </a:r>
            <a:r>
              <a:rPr lang="en-GB" sz="1400" dirty="0" smtClean="0"/>
              <a:t> </a:t>
            </a:r>
            <a:r>
              <a:rPr lang="en-GB" sz="1400" dirty="0"/>
              <a:t> </a:t>
            </a:r>
            <a:r>
              <a:rPr lang="en-GB" sz="1400" dirty="0" smtClean="0"/>
              <a:t>      </a:t>
            </a:r>
            <a:r>
              <a:rPr lang="en-GB" sz="1400" dirty="0" smtClean="0"/>
              <a:t>-  </a:t>
            </a:r>
            <a:r>
              <a:rPr lang="en-GB" sz="1400" i="1" dirty="0" smtClean="0"/>
              <a:t>(don’t want to touch main fibre )</a:t>
            </a:r>
            <a:endParaRPr lang="en-GB" sz="1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9512" y="4862190"/>
            <a:ext cx="484533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		     </a:t>
            </a:r>
            <a:r>
              <a:rPr lang="en-GB" sz="1400" b="1" dirty="0" smtClean="0"/>
              <a:t>2 August </a:t>
            </a:r>
            <a:r>
              <a:rPr lang="en-GB" sz="1200" b="1" i="1" dirty="0" smtClean="0"/>
              <a:t>after moving 4</a:t>
            </a:r>
            <a:endParaRPr lang="en-GB" sz="1100" b="1" i="1" dirty="0" smtClean="0"/>
          </a:p>
          <a:p>
            <a:r>
              <a:rPr lang="en-GB" sz="1400" b="1" dirty="0" smtClean="0"/>
              <a:t>P1) DP2-447 output: 	 </a:t>
            </a:r>
            <a:r>
              <a:rPr lang="en-GB" sz="1400" dirty="0"/>
              <a:t> </a:t>
            </a:r>
            <a:r>
              <a:rPr lang="en-GB" sz="1400" dirty="0" smtClean="0"/>
              <a:t>     </a:t>
            </a:r>
            <a:r>
              <a:rPr lang="en-GB" sz="1400" dirty="0" smtClean="0"/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93 </a:t>
            </a:r>
            <a:r>
              <a:rPr lang="en-GB" sz="1400" b="1" dirty="0" err="1" smtClean="0">
                <a:solidFill>
                  <a:srgbClr val="FF0000"/>
                </a:solidFill>
              </a:rPr>
              <a:t>mW</a:t>
            </a:r>
            <a:endParaRPr lang="en-GB" sz="1400" b="1" dirty="0" smtClean="0">
              <a:solidFill>
                <a:srgbClr val="FF0000"/>
              </a:solidFill>
            </a:endParaRPr>
          </a:p>
          <a:p>
            <a:r>
              <a:rPr lang="en-GB" sz="1400" b="1" dirty="0" smtClean="0"/>
              <a:t>P2) Before fold mirror 3:         </a:t>
            </a:r>
            <a:r>
              <a:rPr lang="en-GB" sz="1400" dirty="0" smtClean="0"/>
              <a:t>84 </a:t>
            </a:r>
            <a:r>
              <a:rPr lang="en-GB" sz="1400" dirty="0" err="1" smtClean="0"/>
              <a:t>mW</a:t>
            </a:r>
            <a:r>
              <a:rPr lang="en-GB" sz="1400" dirty="0" smtClean="0"/>
              <a:t>  </a:t>
            </a:r>
            <a:r>
              <a:rPr lang="en-GB" sz="1400" i="1" dirty="0" smtClean="0"/>
              <a:t>   -</a:t>
            </a:r>
            <a:r>
              <a:rPr lang="en-GB" sz="1400" i="1" dirty="0" smtClean="0"/>
              <a:t>0.45dB</a:t>
            </a:r>
            <a:r>
              <a:rPr lang="en-GB" sz="1400" dirty="0" smtClean="0"/>
              <a:t>     </a:t>
            </a:r>
            <a:endParaRPr lang="en-GB" sz="1400" dirty="0" smtClean="0"/>
          </a:p>
          <a:p>
            <a:r>
              <a:rPr lang="en-GB" sz="1400" b="1" dirty="0" smtClean="0"/>
              <a:t>P3) After attenuator:	</a:t>
            </a:r>
            <a:r>
              <a:rPr lang="en-GB" sz="1400" dirty="0" smtClean="0"/>
              <a:t>       </a:t>
            </a:r>
            <a:r>
              <a:rPr lang="en-GB" sz="1400" dirty="0" smtClean="0"/>
              <a:t> 68 </a:t>
            </a:r>
            <a:r>
              <a:rPr lang="en-GB" sz="1400" dirty="0" err="1" smtClean="0"/>
              <a:t>mW</a:t>
            </a:r>
            <a:r>
              <a:rPr lang="en-GB" sz="1400" i="1" dirty="0" smtClean="0"/>
              <a:t>    - 1.36 </a:t>
            </a:r>
            <a:r>
              <a:rPr lang="en-GB" sz="1400" i="1" dirty="0" smtClean="0"/>
              <a:t>dB</a:t>
            </a:r>
          </a:p>
          <a:p>
            <a:r>
              <a:rPr lang="en-GB" sz="1400" b="1" dirty="0" smtClean="0"/>
              <a:t>P4</a:t>
            </a:r>
            <a:r>
              <a:rPr lang="en-GB" sz="1400" b="1" dirty="0"/>
              <a:t>) After 1m fibre: </a:t>
            </a:r>
            <a:r>
              <a:rPr lang="en-GB" sz="1400" dirty="0"/>
              <a:t>	</a:t>
            </a:r>
            <a:r>
              <a:rPr lang="en-GB" sz="1400" dirty="0" smtClean="0"/>
              <a:t> </a:t>
            </a:r>
            <a:r>
              <a:rPr lang="en-GB" sz="1400" dirty="0"/>
              <a:t> </a:t>
            </a:r>
            <a:r>
              <a:rPr lang="en-GB" sz="1400" dirty="0" smtClean="0"/>
              <a:t>      </a:t>
            </a:r>
            <a:r>
              <a:rPr lang="en-GB" sz="1400" dirty="0"/>
              <a:t>-  </a:t>
            </a:r>
            <a:r>
              <a:rPr lang="en-GB" sz="1400" i="1" dirty="0"/>
              <a:t>(don’t want to touch main fibre )</a:t>
            </a:r>
            <a:endParaRPr lang="en-GB" sz="1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384643" y="891095"/>
            <a:ext cx="4651853" cy="2566016"/>
            <a:chOff x="4384643" y="866932"/>
            <a:chExt cx="4651853" cy="2566016"/>
          </a:xfrm>
        </p:grpSpPr>
        <p:grpSp>
          <p:nvGrpSpPr>
            <p:cNvPr id="23" name="Group 22"/>
            <p:cNvGrpSpPr/>
            <p:nvPr/>
          </p:nvGrpSpPr>
          <p:grpSpPr>
            <a:xfrm>
              <a:off x="4619112" y="866932"/>
              <a:ext cx="4273368" cy="2566016"/>
              <a:chOff x="1011529" y="343295"/>
              <a:chExt cx="7127115" cy="4813897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1011529" y="343295"/>
                <a:ext cx="7127115" cy="4813897"/>
                <a:chOff x="1011529" y="343295"/>
                <a:chExt cx="7127115" cy="4813897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1115616" y="343295"/>
                  <a:ext cx="7023028" cy="4813897"/>
                  <a:chOff x="1026730" y="384617"/>
                  <a:chExt cx="7023028" cy="4813897"/>
                </a:xfrm>
              </p:grpSpPr>
              <p:pic>
                <p:nvPicPr>
                  <p:cNvPr id="6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46792" b="-3055"/>
                  <a:stretch/>
                </p:blipFill>
                <p:spPr bwMode="auto">
                  <a:xfrm>
                    <a:off x="1026730" y="384617"/>
                    <a:ext cx="7023028" cy="481389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" name="Rectangle 9"/>
                  <p:cNvSpPr/>
                  <p:nvPr/>
                </p:nvSpPr>
                <p:spPr>
                  <a:xfrm>
                    <a:off x="5364088" y="2204864"/>
                    <a:ext cx="432048" cy="144016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Rectangle 10"/>
                  <p:cNvSpPr/>
                  <p:nvPr/>
                </p:nvSpPr>
                <p:spPr>
                  <a:xfrm>
                    <a:off x="5688124" y="3484329"/>
                    <a:ext cx="216024" cy="1524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" name="TextBox 17"/>
                <p:cNvSpPr txBox="1"/>
                <p:nvPr/>
              </p:nvSpPr>
              <p:spPr>
                <a:xfrm>
                  <a:off x="1011529" y="2017875"/>
                  <a:ext cx="1353366" cy="6351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600" i="1" dirty="0" smtClean="0"/>
                    <a:t>main</a:t>
                  </a:r>
                  <a:endParaRPr lang="en-US" sz="1600" i="1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1053051" y="3839350"/>
                  <a:ext cx="1248492" cy="6351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600" i="1" dirty="0" smtClean="0"/>
                    <a:t>slow</a:t>
                  </a:r>
                  <a:endParaRPr lang="en-US" sz="1600" i="1" dirty="0"/>
                </a:p>
              </p:txBody>
            </p:sp>
          </p:grpSp>
          <p:cxnSp>
            <p:nvCxnSpPr>
              <p:cNvPr id="8" name="Straight Connector 7"/>
              <p:cNvCxnSpPr/>
              <p:nvPr/>
            </p:nvCxnSpPr>
            <p:spPr>
              <a:xfrm>
                <a:off x="3059832" y="3212976"/>
                <a:ext cx="288032" cy="288032"/>
              </a:xfrm>
              <a:prstGeom prst="line">
                <a:avLst/>
              </a:prstGeom>
              <a:ln w="1016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3276000" y="3330000"/>
                <a:ext cx="2664296" cy="0"/>
              </a:xfrm>
              <a:prstGeom prst="line">
                <a:avLst/>
              </a:prstGeom>
              <a:ln w="38100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3258978" y="2132856"/>
                <a:ext cx="2609166" cy="1193450"/>
              </a:xfrm>
              <a:prstGeom prst="line">
                <a:avLst/>
              </a:prstGeom>
              <a:ln w="38100">
                <a:solidFill>
                  <a:srgbClr val="00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8166885" y="2136959"/>
              <a:ext cx="3978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rgbClr val="C00000"/>
                  </a:solidFill>
                </a:rPr>
                <a:t>P1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80888" y="1932749"/>
              <a:ext cx="3978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rgbClr val="C00000"/>
                  </a:solidFill>
                </a:rPr>
                <a:t>P2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22669" y="1526015"/>
              <a:ext cx="3978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rgbClr val="C00000"/>
                  </a:solidFill>
                </a:rPr>
                <a:t>P3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384643" y="1526015"/>
              <a:ext cx="3978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rgbClr val="C00000"/>
                  </a:solidFill>
                </a:rPr>
                <a:t>P4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638630" y="2060848"/>
              <a:ext cx="3978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rgbClr val="C00000"/>
                  </a:solidFill>
                </a:rPr>
                <a:t>P0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095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David BAILLEUX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7A58-67F4-4462-95D7-853FC48D35D5}" type="slidenum">
              <a:rPr lang="en-US" smtClean="0"/>
              <a:t>2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FF0000"/>
                </a:solidFill>
              </a:rPr>
              <a:t>Power measurement </a:t>
            </a:r>
            <a:r>
              <a:rPr lang="en-US" sz="2000" b="1" dirty="0" smtClean="0">
                <a:solidFill>
                  <a:srgbClr val="FF0000"/>
                </a:solidFill>
              </a:rPr>
              <a:t>2 August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34716" y="620688"/>
            <a:ext cx="8731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>
                <a:sym typeface="Wingdings"/>
              </a:rPr>
              <a:t>Interventio</a:t>
            </a:r>
            <a:r>
              <a:rPr lang="en-US" sz="1600" b="1" u="sng" dirty="0" smtClean="0">
                <a:sym typeface="Wingdings"/>
              </a:rPr>
              <a:t>n : </a:t>
            </a:r>
          </a:p>
          <a:p>
            <a:endParaRPr lang="en-US" sz="1600" b="1" u="sng" dirty="0" smtClean="0">
              <a:sym typeface="Wingdings"/>
            </a:endParaRPr>
          </a:p>
          <a:p>
            <a:pPr marL="285750" indent="-285750" algn="just">
              <a:buFontTx/>
              <a:buChar char="-"/>
            </a:pPr>
            <a:r>
              <a:rPr lang="en-US" sz="1600" dirty="0" smtClean="0">
                <a:sym typeface="Wingdings"/>
              </a:rPr>
              <a:t>Increasing – decreasing diode current in order to perform power measurement;</a:t>
            </a:r>
          </a:p>
          <a:p>
            <a:pPr algn="just"/>
            <a:endParaRPr lang="en-US" sz="1600" dirty="0" smtClean="0">
              <a:sym typeface="Wingdings"/>
            </a:endParaRPr>
          </a:p>
          <a:p>
            <a:pPr marL="285750" indent="-285750" algn="just">
              <a:buFontTx/>
              <a:buChar char="-"/>
            </a:pPr>
            <a:r>
              <a:rPr lang="en-US" sz="1600" dirty="0" smtClean="0">
                <a:sym typeface="Wingdings"/>
              </a:rPr>
              <a:t>Moving and cleaning a bit the filter 4 in order to move the beam out of the spot: spot clearly visible because of blue reflection on its surface;</a:t>
            </a:r>
          </a:p>
          <a:p>
            <a:pPr algn="just"/>
            <a:endParaRPr lang="en-US" sz="1600" dirty="0">
              <a:sym typeface="Wingdings"/>
            </a:endParaRPr>
          </a:p>
          <a:p>
            <a:pPr marL="268288" indent="-268288" algn="just">
              <a:buFontTx/>
              <a:buChar char="-"/>
            </a:pPr>
            <a:r>
              <a:rPr lang="en-US" sz="1600" dirty="0" smtClean="0">
                <a:sym typeface="Wingdings"/>
              </a:rPr>
              <a:t> Main </a:t>
            </a:r>
            <a:r>
              <a:rPr lang="en-US" sz="1600" dirty="0" err="1" smtClean="0">
                <a:sym typeface="Wingdings"/>
              </a:rPr>
              <a:t>fibre</a:t>
            </a:r>
            <a:r>
              <a:rPr lang="en-US" sz="1600" dirty="0" smtClean="0">
                <a:sym typeface="Wingdings"/>
              </a:rPr>
              <a:t> untouched  do not create a second effect. This could explain why the overall loss is slightly higher than the 28 June (with same power P1). Overall alignment could be checked later on; </a:t>
            </a:r>
          </a:p>
          <a:p>
            <a:pPr algn="just"/>
            <a:endParaRPr lang="en-US" sz="1600" dirty="0" smtClean="0">
              <a:sym typeface="Wingdings"/>
            </a:endParaRPr>
          </a:p>
          <a:p>
            <a:pPr marL="358775" indent="-358775" algn="just">
              <a:buFontTx/>
              <a:buChar char="-"/>
            </a:pPr>
            <a:r>
              <a:rPr lang="en-US" sz="1600" dirty="0" smtClean="0">
                <a:sym typeface="Wingdings"/>
              </a:rPr>
              <a:t>Spot on mirror: occurred after 28 June </a:t>
            </a:r>
            <a:r>
              <a:rPr lang="en-US" sz="1600" dirty="0">
                <a:sym typeface="Wingdings"/>
              </a:rPr>
              <a:t>(because of same power at this </a:t>
            </a:r>
            <a:r>
              <a:rPr lang="en-US" sz="1600" dirty="0" smtClean="0">
                <a:sym typeface="Wingdings"/>
              </a:rPr>
              <a:t>date), immediately after </a:t>
            </a:r>
            <a:r>
              <a:rPr lang="en-US" sz="1600" dirty="0" err="1" smtClean="0">
                <a:sym typeface="Wingdings"/>
              </a:rPr>
              <a:t>Liyuan’s</a:t>
            </a:r>
            <a:r>
              <a:rPr lang="en-US" sz="1600" dirty="0" smtClean="0">
                <a:sym typeface="Wingdings"/>
              </a:rPr>
              <a:t> visit when B field was put ON, id. when data restarted. </a:t>
            </a:r>
          </a:p>
          <a:p>
            <a:pPr marL="358775" indent="-358775" algn="just">
              <a:buFontTx/>
              <a:buChar char="-"/>
            </a:pPr>
            <a:endParaRPr lang="en-US" sz="1600" dirty="0">
              <a:sym typeface="Wingdings"/>
            </a:endParaRPr>
          </a:p>
          <a:p>
            <a:pPr marL="358775" indent="-358775" algn="just">
              <a:buFontTx/>
              <a:buChar char="-"/>
            </a:pPr>
            <a:r>
              <a:rPr lang="en-US" sz="1600" dirty="0" smtClean="0">
                <a:sym typeface="Wingdings"/>
              </a:rPr>
              <a:t> Wait and see if filter will be damaged again soon. If yes,  dust could be excluded. </a:t>
            </a:r>
            <a:endParaRPr lang="en-US" sz="16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51536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3958</TotalTime>
  <Words>158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bailleux</dc:creator>
  <cp:lastModifiedBy>bailleux</cp:lastModifiedBy>
  <cp:revision>194</cp:revision>
  <dcterms:created xsi:type="dcterms:W3CDTF">2012-05-21T11:38:08Z</dcterms:created>
  <dcterms:modified xsi:type="dcterms:W3CDTF">2012-08-02T13:28:25Z</dcterms:modified>
</cp:coreProperties>
</file>