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9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29" autoAdjust="0"/>
    <p:restoredTop sz="94660" autoAdjust="0"/>
  </p:normalViewPr>
  <p:slideViewPr>
    <p:cSldViewPr>
      <p:cViewPr>
        <p:scale>
          <a:sx n="95" d="100"/>
          <a:sy n="95" d="100"/>
        </p:scale>
        <p:origin x="-258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9A57C-0753-4CF5-83B2-037C15DBB756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66C48-6133-44C5-A5EB-46C8FE51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C83F-8790-453B-ACD5-F825DE1FB7F0}" type="datetime1">
              <a:rPr lang="en-GB" smtClean="0"/>
              <a:t>14/05/2012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3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8934-DF81-4A56-8255-805C7E048060}" type="datetime1">
              <a:rPr lang="en-GB" smtClean="0"/>
              <a:t>14/05/2012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65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610B-BE88-4311-AB0B-DD786F2345DC}" type="datetime1">
              <a:rPr lang="en-GB" smtClean="0"/>
              <a:t>14/05/2012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29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B061-739A-4A7F-8667-76C0D26AF5FA}" type="datetime1">
              <a:rPr lang="en-GB" smtClean="0"/>
              <a:t>14/05/2012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4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6431-9CC4-49C6-AAA1-95782CFDCA10}" type="datetime1">
              <a:rPr lang="en-GB" smtClean="0"/>
              <a:t>14/05/2012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87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AEB0-7570-4B5A-904D-9D96E2543CE5}" type="datetime1">
              <a:rPr lang="en-GB" smtClean="0"/>
              <a:t>14/05/2012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66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C538-325B-4B6B-A5BA-388B081B26D1}" type="datetime1">
              <a:rPr lang="en-GB" smtClean="0"/>
              <a:t>14/05/2012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73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CC3F-7DAD-4225-8833-F27ADDE27DF0}" type="datetime1">
              <a:rPr lang="en-GB" smtClean="0"/>
              <a:t>14/05/2012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5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599-5328-4FA2-9E2D-1968C25004F4}" type="datetime1">
              <a:rPr lang="en-GB" smtClean="0"/>
              <a:t>14/05/2012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53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BF1A-C052-4366-97B6-939FC9C69FB7}" type="datetime1">
              <a:rPr lang="en-GB" smtClean="0"/>
              <a:t>14/05/2012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10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99E6-4C1B-41FC-BEE9-B6E437CFC35A}" type="datetime1">
              <a:rPr lang="en-GB" smtClean="0"/>
              <a:t>14/05/2012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7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616C8-103F-4606-95EB-21305C9D1BA0}" type="datetime1">
              <a:rPr lang="en-GB" smtClean="0"/>
              <a:t>14/05/2012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60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msonline.cern.ch/cms-elog/75992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msonline.cern.ch/cms-elog/764988" TargetMode="External"/><Relationship Id="rId2" Type="http://schemas.openxmlformats.org/officeDocument/2006/relationships/hyperlink" Target="http://cmsonline.cern.ch/cms-elog/764979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msonline.cern.ch/cms-elog/765089" TargetMode="External"/><Relationship Id="rId4" Type="http://schemas.openxmlformats.org/officeDocument/2006/relationships/hyperlink" Target="http://cmsonline.cern.ch/cms-elog/76505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0000"/>
                </a:solidFill>
              </a:rPr>
              <a:t>Lasers Incidents history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41362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David BAILLEUX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1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79511" y="698500"/>
            <a:ext cx="871296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8-9 </a:t>
            </a:r>
            <a:r>
              <a:rPr lang="en-US" sz="1400" b="1" u="sng" dirty="0" smtClean="0"/>
              <a:t>A</a:t>
            </a:r>
            <a:r>
              <a:rPr lang="en-US" sz="1400" b="1" u="sng" dirty="0" smtClean="0"/>
              <a:t>pril, Easter:</a:t>
            </a:r>
            <a:r>
              <a:rPr lang="en-US" sz="1400" b="1" dirty="0" smtClean="0"/>
              <a:t> 		</a:t>
            </a:r>
            <a:r>
              <a:rPr lang="en-US" sz="1400" i="1" dirty="0" smtClean="0"/>
              <a:t>first: </a:t>
            </a:r>
            <a:r>
              <a:rPr lang="en-US" sz="1400" b="1" dirty="0" smtClean="0"/>
              <a:t> </a:t>
            </a:r>
            <a:r>
              <a:rPr lang="en-US" sz="1400" i="1" dirty="0" smtClean="0">
                <a:hlinkClick r:id="rId2"/>
              </a:rPr>
              <a:t>http</a:t>
            </a:r>
            <a:r>
              <a:rPr lang="en-US" sz="1400" i="1" dirty="0">
                <a:hlinkClick r:id="rId2"/>
              </a:rPr>
              <a:t>://cmsonline.cern.ch/cms-elog/759922 </a:t>
            </a:r>
            <a:endParaRPr lang="en-US" sz="1400" b="1" i="1" u="sng" dirty="0" smtClean="0"/>
          </a:p>
          <a:p>
            <a:endParaRPr lang="en-US" sz="1400" b="1" u="sng" dirty="0"/>
          </a:p>
          <a:p>
            <a:r>
              <a:rPr lang="en-US" sz="1400" b="1" dirty="0">
                <a:solidFill>
                  <a:schemeClr val="tx2"/>
                </a:solidFill>
              </a:rPr>
              <a:t>Laser1: 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  <a:r>
              <a:rPr lang="en-US" sz="1400" dirty="0" smtClean="0"/>
              <a:t>unstable </a:t>
            </a:r>
            <a:r>
              <a:rPr lang="en-US" sz="1400" dirty="0"/>
              <a:t>pulse. Current change from 21 to 25 </a:t>
            </a:r>
            <a:r>
              <a:rPr lang="en-US" sz="1400" dirty="0" smtClean="0"/>
              <a:t>A</a:t>
            </a:r>
            <a:r>
              <a:rPr lang="en-US" sz="1400" dirty="0"/>
              <a:t> </a:t>
            </a:r>
            <a:r>
              <a:rPr lang="en-US" sz="1400" dirty="0" smtClean="0"/>
              <a:t>by shifters.</a:t>
            </a:r>
          </a:p>
          <a:p>
            <a:pPr algn="just"/>
            <a:r>
              <a:rPr lang="en-US" sz="1400" b="1" dirty="0">
                <a:solidFill>
                  <a:schemeClr val="tx2"/>
                </a:solidFill>
              </a:rPr>
              <a:t>Laser2 : </a:t>
            </a:r>
            <a:r>
              <a:rPr lang="en-US" sz="1100" dirty="0" smtClean="0">
                <a:solidFill>
                  <a:schemeClr val="tx2"/>
                </a:solidFill>
              </a:rPr>
              <a:t>	 </a:t>
            </a:r>
            <a:r>
              <a:rPr lang="en-US" sz="1400" dirty="0"/>
              <a:t>in good shape. Control OK. Only lake of experience to put it back ONLINE</a:t>
            </a:r>
            <a:r>
              <a:rPr lang="en-US" sz="1400" dirty="0" smtClean="0"/>
              <a:t>. </a:t>
            </a:r>
            <a:r>
              <a:rPr lang="en-US" sz="1400" dirty="0"/>
              <a:t>It was not possible to do it remotely because main </a:t>
            </a:r>
            <a:r>
              <a:rPr lang="en-US" sz="1400" dirty="0" err="1"/>
              <a:t>fibre</a:t>
            </a:r>
            <a:r>
              <a:rPr lang="en-US" sz="1400" dirty="0"/>
              <a:t> was remove and </a:t>
            </a:r>
            <a:r>
              <a:rPr lang="en-US" sz="1400" dirty="0" err="1"/>
              <a:t>TiS</a:t>
            </a:r>
            <a:r>
              <a:rPr lang="en-US" sz="1400" dirty="0"/>
              <a:t> box in manual mode from last week to test the new optical switch with </a:t>
            </a:r>
            <a:r>
              <a:rPr lang="en-US" sz="1400" dirty="0" smtClean="0"/>
              <a:t>Guy, BUT this was not a reason why it was not possible to put it online. </a:t>
            </a:r>
            <a:endParaRPr lang="en-US" sz="1400" b="1" u="sng" dirty="0" smtClean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79512" y="2204864"/>
            <a:ext cx="835292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b="1" dirty="0" smtClean="0">
                <a:solidFill>
                  <a:schemeClr val="tx2"/>
                </a:solidFill>
              </a:rPr>
              <a:t>Photonics: </a:t>
            </a:r>
            <a:r>
              <a:rPr lang="en-US" sz="1400" dirty="0" smtClean="0">
                <a:solidFill>
                  <a:schemeClr val="tx2"/>
                </a:solidFill>
              </a:rPr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several </a:t>
            </a:r>
            <a:r>
              <a:rPr lang="en-US" sz="1400" dirty="0" smtClean="0">
                <a:solidFill>
                  <a:schemeClr val="tx1"/>
                </a:solidFill>
              </a:rPr>
              <a:t>issue which prevent normal operation:</a:t>
            </a:r>
          </a:p>
          <a:p>
            <a:pPr marL="342900" indent="-342900" algn="just">
              <a:buAutoNum type="arabicPeriod"/>
            </a:pPr>
            <a:r>
              <a:rPr lang="en-US" sz="1400" dirty="0" smtClean="0">
                <a:solidFill>
                  <a:schemeClr val="tx1"/>
                </a:solidFill>
              </a:rPr>
              <a:t>GPIB failure. This is most probably due to ICS box. Reboot it solved the problem.</a:t>
            </a:r>
          </a:p>
          <a:p>
            <a:pPr algn="just"/>
            <a:r>
              <a:rPr lang="en-US" sz="1400" dirty="0" smtClean="0">
                <a:solidFill>
                  <a:schemeClr val="tx1"/>
                </a:solidFill>
              </a:rPr>
              <a:t>Occurred Monday and this night 23h20 and maybe this weekend too.  It’s appeared after ~5hrs of data taking. </a:t>
            </a:r>
          </a:p>
          <a:p>
            <a:pPr algn="just"/>
            <a:r>
              <a:rPr lang="en-US" sz="1400" dirty="0" smtClean="0">
                <a:solidFill>
                  <a:schemeClr val="tx1"/>
                </a:solidFill>
              </a:rPr>
              <a:t>Voltage supply change yesterday. I will change the box itself with new one today to see.</a:t>
            </a:r>
          </a:p>
          <a:p>
            <a:pPr algn="just"/>
            <a:endParaRPr lang="en-US" sz="1400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 startAt="2"/>
            </a:pPr>
            <a:r>
              <a:rPr lang="en-US" sz="1400" dirty="0" smtClean="0">
                <a:solidFill>
                  <a:schemeClr val="tx1"/>
                </a:solidFill>
              </a:rPr>
              <a:t>Shutter:  yesterday found communication problem with the new fast shutter. </a:t>
            </a:r>
          </a:p>
          <a:p>
            <a:pPr algn="just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	  shutter OK on ecal-laser-room-08, laser control of DP2-447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 shutter NOT OK remotely through the MAIN laser control ecal-laser-room-02. Shutter DP2 error, not moving</a:t>
            </a:r>
          </a:p>
          <a:p>
            <a:pPr algn="just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Guy told me this was the same problem this weekend. </a:t>
            </a:r>
          </a:p>
          <a:p>
            <a:pPr algn="just"/>
            <a:r>
              <a:rPr lang="en-US" sz="1400" u="sng" dirty="0" smtClean="0">
                <a:solidFill>
                  <a:schemeClr val="tx1"/>
                </a:solidFill>
                <a:sym typeface="Wingdings" pitchFamily="2" charset="2"/>
              </a:rPr>
              <a:t>I found this problem: </a:t>
            </a: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PC </a:t>
            </a: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name ecal-laser-room-02 change locally to ecal-laser-room-06 automatically, old name of this PC.   (Ecal-laser-room-06 </a:t>
            </a: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unknown </a:t>
            </a: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on the web). </a:t>
            </a: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 This </a:t>
            </a: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issue has been solved yesterday (Pedro) 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06801" y="5390661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dirty="0" smtClean="0"/>
              <a:t>. </a:t>
            </a:r>
            <a:r>
              <a:rPr lang="en-US" sz="1400" dirty="0" smtClean="0"/>
              <a:t>Friday 7 was </a:t>
            </a:r>
            <a:r>
              <a:rPr lang="en-US" sz="1400" dirty="0" smtClean="0"/>
              <a:t>the first time of long data taking with 3 lasers . Thus this is a kind of commissioning , and normal to find some bug and not easy to investigate because of new system</a:t>
            </a:r>
          </a:p>
          <a:p>
            <a:pPr marL="0" indent="0" algn="just">
              <a:buNone/>
            </a:pPr>
            <a:r>
              <a:rPr lang="en-US" sz="1400" dirty="0" smtClean="0"/>
              <a:t>. Non experts can give advice but at the end to many opposite or wrong information  which make a mess at the end mainly for new on call shifters.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6554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Lasers Incidents history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David BAILLEUX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2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79511" y="698500"/>
            <a:ext cx="871296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29 </a:t>
            </a:r>
            <a:r>
              <a:rPr lang="en-US" sz="1400" b="1" u="sng" dirty="0" err="1" smtClean="0"/>
              <a:t>Avril</a:t>
            </a:r>
            <a:r>
              <a:rPr lang="en-US" sz="1400" b="1" u="sng" dirty="0" smtClean="0"/>
              <a:t>- 2May:</a:t>
            </a:r>
          </a:p>
          <a:p>
            <a:r>
              <a:rPr lang="en-US" sz="1400" dirty="0" smtClean="0"/>
              <a:t>1</a:t>
            </a:r>
            <a:r>
              <a:rPr lang="en-US" sz="1400" dirty="0"/>
              <a:t>)	GPIB error Sunday 29,  21h28. Restart all 00:57 am.  </a:t>
            </a:r>
          </a:p>
          <a:p>
            <a:r>
              <a:rPr lang="en-US" sz="1400" dirty="0" smtClean="0"/>
              <a:t>	Comment</a:t>
            </a:r>
            <a:r>
              <a:rPr lang="en-US" sz="1400" dirty="0"/>
              <a:t>: linearity scan for the ENCAP finished </a:t>
            </a:r>
            <a:r>
              <a:rPr lang="en-US" sz="1400" dirty="0" smtClean="0"/>
              <a:t>at ~21h10.</a:t>
            </a:r>
          </a:p>
          <a:p>
            <a:r>
              <a:rPr lang="en-US" sz="1400" dirty="0" smtClean="0"/>
              <a:t>2</a:t>
            </a:r>
            <a:r>
              <a:rPr lang="en-US" sz="1400" dirty="0"/>
              <a:t>)	Laser1 OFF- restart: 01 MAY, 19h10. </a:t>
            </a:r>
          </a:p>
          <a:p>
            <a:r>
              <a:rPr lang="en-US" sz="1400" dirty="0" smtClean="0"/>
              <a:t>	Restart </a:t>
            </a:r>
            <a:r>
              <a:rPr lang="en-US" sz="1400" dirty="0"/>
              <a:t>of laser1 OK and sequence restarted ~20h20. Laser1 is ‘fault state’. I don’t know what was the </a:t>
            </a:r>
            <a:r>
              <a:rPr lang="en-US" sz="1400" dirty="0" smtClean="0"/>
              <a:t>	error </a:t>
            </a:r>
            <a:r>
              <a:rPr lang="en-US" sz="1400" dirty="0"/>
              <a:t>display on the laser...</a:t>
            </a:r>
          </a:p>
          <a:p>
            <a:r>
              <a:rPr lang="en-US" sz="1400" dirty="0" smtClean="0"/>
              <a:t>	Comment</a:t>
            </a:r>
            <a:r>
              <a:rPr lang="en-US" sz="1400" dirty="0"/>
              <a:t>:  </a:t>
            </a:r>
            <a:r>
              <a:rPr lang="en-US" sz="1400" dirty="0" smtClean="0"/>
              <a:t>	- </a:t>
            </a:r>
            <a:r>
              <a:rPr lang="en-US" sz="1400" dirty="0"/>
              <a:t> linearity scan start at 17h08 , stop at </a:t>
            </a:r>
            <a:r>
              <a:rPr lang="en-US" sz="1400" dirty="0" smtClean="0"/>
              <a:t>18h52</a:t>
            </a:r>
            <a:endParaRPr lang="en-US" sz="1400" dirty="0"/>
          </a:p>
          <a:p>
            <a:r>
              <a:rPr lang="en-US" sz="1400" dirty="0" smtClean="0"/>
              <a:t> </a:t>
            </a:r>
            <a:r>
              <a:rPr lang="en-US" sz="1400" dirty="0"/>
              <a:t>                      </a:t>
            </a:r>
            <a:r>
              <a:rPr lang="en-US" sz="1400" dirty="0" smtClean="0"/>
              <a:t>		- </a:t>
            </a:r>
            <a:r>
              <a:rPr lang="en-US" sz="1400" dirty="0"/>
              <a:t>power glitch at 6am, following by CMS wide water cooling </a:t>
            </a:r>
            <a:r>
              <a:rPr lang="en-US" sz="1400" dirty="0" smtClean="0"/>
              <a:t>disturbance</a:t>
            </a:r>
          </a:p>
          <a:p>
            <a:r>
              <a:rPr lang="en-US" sz="1400" dirty="0" smtClean="0"/>
              <a:t>3</a:t>
            </a:r>
            <a:r>
              <a:rPr lang="en-US" sz="1400" dirty="0"/>
              <a:t>)	Laser1 OFF </a:t>
            </a:r>
            <a:r>
              <a:rPr lang="en-US" sz="1400" dirty="0" smtClean="0">
                <a:sym typeface="Wingdings" pitchFamily="2" charset="2"/>
              </a:rPr>
              <a:t></a:t>
            </a:r>
            <a:r>
              <a:rPr lang="en-US" sz="1400" dirty="0" smtClean="0"/>
              <a:t> </a:t>
            </a:r>
            <a:r>
              <a:rPr lang="en-US" sz="1400" dirty="0"/>
              <a:t>Laser2: 02 MAY, 2h54</a:t>
            </a:r>
          </a:p>
          <a:p>
            <a:r>
              <a:rPr lang="en-US" sz="1400" dirty="0" smtClean="0"/>
              <a:t>	Laser2 </a:t>
            </a:r>
            <a:r>
              <a:rPr lang="en-US" sz="1400" dirty="0"/>
              <a:t>ON at 5h20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4</a:t>
            </a:r>
            <a:r>
              <a:rPr lang="en-US" sz="1400" dirty="0"/>
              <a:t>)	Laser2 </a:t>
            </a:r>
            <a:r>
              <a:rPr lang="en-US" sz="1400" dirty="0" smtClean="0">
                <a:sym typeface="Wingdings" pitchFamily="2" charset="2"/>
              </a:rPr>
              <a:t> </a:t>
            </a:r>
            <a:r>
              <a:rPr lang="en-US" sz="1400" dirty="0" smtClean="0"/>
              <a:t>Laser1 </a:t>
            </a:r>
            <a:r>
              <a:rPr lang="en-US" sz="1400" dirty="0"/>
              <a:t>: 02 MAY, 16h30.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3284984"/>
            <a:ext cx="8712967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/>
              <a:t>Laser1  investigation and problem: </a:t>
            </a:r>
            <a:endParaRPr lang="en-US" sz="1400" dirty="0"/>
          </a:p>
          <a:p>
            <a:r>
              <a:rPr lang="en-US" sz="1200" dirty="0"/>
              <a:t>No problem at all regarding the operation:  device rebooting for 1) and spare laser2 online </a:t>
            </a:r>
            <a:r>
              <a:rPr lang="en-US" sz="1200" dirty="0" smtClean="0"/>
              <a:t>OK </a:t>
            </a:r>
            <a:r>
              <a:rPr lang="en-US" sz="1200" dirty="0"/>
              <a:t>thus all OK </a:t>
            </a:r>
            <a:r>
              <a:rPr lang="en-US" sz="1200" dirty="0" smtClean="0"/>
              <a:t>regarding </a:t>
            </a:r>
            <a:r>
              <a:rPr lang="en-US" sz="1200" dirty="0" err="1"/>
              <a:t>ecal</a:t>
            </a:r>
            <a:r>
              <a:rPr lang="en-US" sz="1200" dirty="0"/>
              <a:t>  laser operation at it is defined. Good </a:t>
            </a:r>
            <a:r>
              <a:rPr lang="en-US" sz="1200" dirty="0" smtClean="0"/>
              <a:t>! </a:t>
            </a:r>
            <a:endParaRPr lang="en-US" sz="1200" dirty="0"/>
          </a:p>
          <a:p>
            <a:r>
              <a:rPr lang="en-US" sz="1200" dirty="0"/>
              <a:t>The others things  are details and transparent regarding </a:t>
            </a:r>
            <a:r>
              <a:rPr lang="en-US" sz="1200" dirty="0" smtClean="0"/>
              <a:t>ECAL. </a:t>
            </a:r>
            <a:endParaRPr lang="en-US" sz="1200" dirty="0"/>
          </a:p>
          <a:p>
            <a:pPr algn="just"/>
            <a:r>
              <a:rPr lang="en-US" sz="1200" dirty="0" smtClean="0"/>
              <a:t>Laser1 investigation: </a:t>
            </a:r>
          </a:p>
          <a:p>
            <a:pPr algn="just"/>
            <a:r>
              <a:rPr lang="en-US" sz="1200" dirty="0" smtClean="0"/>
              <a:t>-</a:t>
            </a:r>
            <a:r>
              <a:rPr lang="en-US" sz="1200" dirty="0"/>
              <a:t>	Put back 20 degrees on room temperature at is was to avoid light </a:t>
            </a:r>
            <a:r>
              <a:rPr lang="en-US" sz="1200" dirty="0" smtClean="0"/>
              <a:t>disparity (was put to 18°) </a:t>
            </a:r>
            <a:endParaRPr lang="en-US" sz="1200" dirty="0"/>
          </a:p>
          <a:p>
            <a:pPr algn="just"/>
            <a:r>
              <a:rPr lang="en-US" sz="1200" dirty="0"/>
              <a:t>-	Laser1 error : “water flow error”. While Emanuele got “water Di error” . The error remain ON all the time </a:t>
            </a:r>
            <a:r>
              <a:rPr lang="en-US" sz="1200" dirty="0" smtClean="0"/>
              <a:t>	despite resetting </a:t>
            </a:r>
            <a:r>
              <a:rPr lang="en-US" sz="1200" dirty="0"/>
              <a:t>the laser power </a:t>
            </a:r>
            <a:r>
              <a:rPr lang="en-US" sz="1200" dirty="0" smtClean="0"/>
              <a:t>supply (and error </a:t>
            </a:r>
            <a:r>
              <a:rPr lang="en-US" sz="1200" dirty="0"/>
              <a:t>before the pump </a:t>
            </a:r>
            <a:r>
              <a:rPr lang="en-US" sz="1200" dirty="0" smtClean="0"/>
              <a:t>start) </a:t>
            </a:r>
            <a:endParaRPr lang="en-US" sz="1200" dirty="0"/>
          </a:p>
          <a:p>
            <a:pPr algn="just"/>
            <a:r>
              <a:rPr lang="en-US" sz="1200" dirty="0"/>
              <a:t>-	Swap the 2 chips relay on logic unit: no effect</a:t>
            </a:r>
          </a:p>
          <a:p>
            <a:pPr algn="just"/>
            <a:r>
              <a:rPr lang="en-US" sz="1200" dirty="0"/>
              <a:t>-	Replace the flow sensor with spare one: no effect</a:t>
            </a:r>
          </a:p>
          <a:p>
            <a:pPr algn="just"/>
            <a:r>
              <a:rPr lang="en-US" sz="1200" dirty="0"/>
              <a:t>-	Replace one relay chip on logic unit: OK , error disappeared !</a:t>
            </a:r>
          </a:p>
          <a:p>
            <a:pPr algn="just"/>
            <a:r>
              <a:rPr lang="en-US" sz="1200" dirty="0"/>
              <a:t>-	Start laser: lamp can’t start  ignition , no current à dismount it. Found lamp broken. Succeed to remove </a:t>
            </a:r>
            <a:r>
              <a:rPr lang="en-US" sz="1200" dirty="0" smtClean="0"/>
              <a:t>	piece </a:t>
            </a:r>
            <a:r>
              <a:rPr lang="en-US" sz="1200" dirty="0"/>
              <a:t>of glass inside the flow tube without dismount all. </a:t>
            </a:r>
          </a:p>
          <a:p>
            <a:pPr algn="just"/>
            <a:r>
              <a:rPr lang="en-US" sz="1200" dirty="0"/>
              <a:t>-	Restart laser with no tuning at ALL to avoid big monitoring step. Power of </a:t>
            </a:r>
            <a:r>
              <a:rPr lang="en-US" sz="1200" dirty="0" err="1"/>
              <a:t>TiS</a:t>
            </a:r>
            <a:r>
              <a:rPr lang="en-US" sz="1200" dirty="0"/>
              <a:t> laser same as 13 April (new </a:t>
            </a:r>
            <a:r>
              <a:rPr lang="en-US" sz="1200" dirty="0" smtClean="0"/>
              <a:t>	lamp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42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Lasers Incidents history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David BAILLEUX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3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79512" y="692696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/>
              <a:t>Conclusion : </a:t>
            </a:r>
            <a:endParaRPr lang="en-US" sz="1400" dirty="0"/>
          </a:p>
          <a:p>
            <a:r>
              <a:rPr lang="en-US" sz="1400" dirty="0"/>
              <a:t> </a:t>
            </a:r>
            <a:r>
              <a:rPr lang="en-US" sz="1400" dirty="0" err="1" smtClean="0"/>
              <a:t>i</a:t>
            </a:r>
            <a:r>
              <a:rPr lang="en-US" sz="1400" dirty="0" smtClean="0"/>
              <a:t>)	I m not sure why </a:t>
            </a:r>
            <a:r>
              <a:rPr lang="en-US" sz="1400" dirty="0"/>
              <a:t>laser1 went OFF in 2). which error ? If it was  “water temperature error”  that’s mean </a:t>
            </a:r>
            <a:r>
              <a:rPr lang="en-US" sz="1400" dirty="0" smtClean="0"/>
              <a:t>no input cooling, due to </a:t>
            </a:r>
            <a:r>
              <a:rPr lang="en-US" sz="1400" u="sng" dirty="0" smtClean="0"/>
              <a:t>CMS water trouble </a:t>
            </a:r>
            <a:r>
              <a:rPr lang="en-US" sz="1400" dirty="0" smtClean="0"/>
              <a:t>-&gt; Most probably the case because the 1 May laser1 was not used so no visible defect before the afternoon when  ECAL start to use it. </a:t>
            </a:r>
          </a:p>
          <a:p>
            <a:r>
              <a:rPr lang="en-US" sz="1400" dirty="0" smtClean="0"/>
              <a:t>Anyway </a:t>
            </a:r>
            <a:r>
              <a:rPr lang="en-US" sz="1400" dirty="0"/>
              <a:t> </a:t>
            </a:r>
            <a:r>
              <a:rPr lang="en-US" sz="1400" u="sng" dirty="0"/>
              <a:t>laser restart after that </a:t>
            </a:r>
            <a:r>
              <a:rPr lang="en-US" sz="1400" dirty="0"/>
              <a:t>thus nothing to suspect on laser side. </a:t>
            </a:r>
          </a:p>
          <a:p>
            <a:r>
              <a:rPr lang="en-US" sz="1400" dirty="0" smtClean="0"/>
              <a:t>BUT </a:t>
            </a:r>
            <a:r>
              <a:rPr lang="en-US" sz="1400" dirty="0"/>
              <a:t>this is for sure very bad for the lamp in general when the laser stop suddenly. This for me can explain why the lamp </a:t>
            </a:r>
            <a:r>
              <a:rPr lang="en-US" sz="1400" dirty="0" smtClean="0"/>
              <a:t>brake later on,  </a:t>
            </a:r>
            <a:r>
              <a:rPr lang="en-US" sz="1400" dirty="0"/>
              <a:t>also because laser1  not only stopped once but twice like this . 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 smtClean="0"/>
              <a:t>ii)	For </a:t>
            </a:r>
            <a:r>
              <a:rPr lang="en-US" sz="1400" dirty="0"/>
              <a:t>the case 3</a:t>
            </a:r>
            <a:r>
              <a:rPr lang="en-US" sz="1400" dirty="0" smtClean="0"/>
              <a:t>),  </a:t>
            </a:r>
            <a:r>
              <a:rPr lang="en-US" sz="1400" dirty="0"/>
              <a:t>failure of a chip happened already in the </a:t>
            </a:r>
            <a:r>
              <a:rPr lang="en-US" sz="1400" dirty="0" smtClean="0"/>
              <a:t>past 2 or 3 times </a:t>
            </a:r>
            <a:r>
              <a:rPr lang="en-US" sz="1400" dirty="0"/>
              <a:t>(thus I have spare).  Maybe there was disturbance on the power line from the laser which make this electronic chip in bad shape after a while and then failed  later on ! this is not excluded but this is not important: nothing to be done regarding power line and laser electronic for a such rare default. 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iv)	The following 3 things which was mentioned have nothing to do with laser </a:t>
            </a:r>
            <a:r>
              <a:rPr lang="en-US" sz="1400" dirty="0" smtClean="0"/>
              <a:t>default:</a:t>
            </a:r>
          </a:p>
          <a:p>
            <a:r>
              <a:rPr lang="en-US" sz="1400" dirty="0" smtClean="0"/>
              <a:t>-</a:t>
            </a:r>
            <a:r>
              <a:rPr lang="en-US" sz="1400" dirty="0"/>
              <a:t>	Level of water</a:t>
            </a:r>
          </a:p>
          <a:p>
            <a:r>
              <a:rPr lang="en-US" sz="1400" dirty="0"/>
              <a:t>-	Temperature of water</a:t>
            </a:r>
          </a:p>
          <a:p>
            <a:r>
              <a:rPr lang="en-US" sz="1400" dirty="0" smtClean="0"/>
              <a:t>-	Room temperature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67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0000"/>
                </a:solidFill>
              </a:rPr>
              <a:t>Lasers Incidents history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5247" y="534159"/>
            <a:ext cx="87052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8 MAY</a:t>
            </a:r>
            <a:endParaRPr lang="en-US" sz="1400" dirty="0"/>
          </a:p>
          <a:p>
            <a:pPr marL="342900" indent="-342900">
              <a:buAutoNum type="arabicParenR"/>
            </a:pPr>
            <a:r>
              <a:rPr lang="en-US" sz="1400" dirty="0" smtClean="0"/>
              <a:t>Green laser out of the sequence ~ 4:00pm  </a:t>
            </a:r>
            <a:r>
              <a:rPr lang="en-US" sz="1400" i="1" dirty="0" smtClean="0">
                <a:hlinkClick r:id="rId2"/>
              </a:rPr>
              <a:t>http</a:t>
            </a:r>
            <a:r>
              <a:rPr lang="en-US" sz="1400" i="1" dirty="0">
                <a:hlinkClick r:id="rId2"/>
              </a:rPr>
              <a:t>://cmsonline.cern.ch/cms-elog/764979 </a:t>
            </a:r>
            <a:endParaRPr lang="en-US" sz="1400" i="1" dirty="0" smtClean="0"/>
          </a:p>
          <a:p>
            <a:pPr marL="342900" indent="-342900">
              <a:buAutoNum type="arabicParenR"/>
            </a:pPr>
            <a:r>
              <a:rPr lang="en-US" sz="1400" dirty="0" smtClean="0"/>
              <a:t>Guy’s investigation remotely : problem with VNC and its terminal crashed something like this. Emanuele discovered the PC02 was logged OUT thus no more laser DAQ that’s explain no more laser during this time.  ~6:30pm </a:t>
            </a:r>
          </a:p>
          <a:p>
            <a:pPr indent="361950" algn="ctr"/>
            <a:r>
              <a:rPr lang="en-US" sz="1400" i="1" dirty="0" smtClean="0">
                <a:hlinkClick r:id="rId3"/>
              </a:rPr>
              <a:t>http</a:t>
            </a:r>
            <a:r>
              <a:rPr lang="en-US" sz="1400" i="1" dirty="0">
                <a:hlinkClick r:id="rId3"/>
              </a:rPr>
              <a:t>://cmsonline.cern.ch/cms-elog/764988</a:t>
            </a:r>
            <a:endParaRPr lang="en-US" sz="1400" i="1" dirty="0"/>
          </a:p>
          <a:p>
            <a:pPr marL="342900" indent="-342900">
              <a:buFont typeface="+mj-lt"/>
              <a:buAutoNum type="arabicParenR" startAt="3"/>
            </a:pPr>
            <a:r>
              <a:rPr lang="en-US" sz="1400" dirty="0" smtClean="0"/>
              <a:t>Recover </a:t>
            </a:r>
            <a:r>
              <a:rPr lang="en-US" sz="1400" dirty="0"/>
              <a:t>laser DAQ with help of Kejun before there were error restarting program </a:t>
            </a:r>
            <a:r>
              <a:rPr lang="en-US" sz="1400" dirty="0" smtClean="0"/>
              <a:t> 8:20pm</a:t>
            </a:r>
            <a:endParaRPr lang="en-US" sz="1400" dirty="0"/>
          </a:p>
          <a:p>
            <a:endParaRPr lang="en-US" sz="1400" dirty="0"/>
          </a:p>
          <a:p>
            <a:pPr marL="285750" indent="-285750">
              <a:buFont typeface="Wingdings"/>
              <a:buChar char="à"/>
            </a:pPr>
            <a:r>
              <a:rPr lang="en-US" sz="1400" dirty="0" smtClean="0">
                <a:sym typeface="Wingdings" pitchFamily="2" charset="2"/>
              </a:rPr>
              <a:t>Origin of Green laser problem unknown and this is the task of </a:t>
            </a:r>
            <a:r>
              <a:rPr lang="en-US" sz="1400" dirty="0" err="1" smtClean="0">
                <a:sym typeface="Wingdings" pitchFamily="2" charset="2"/>
              </a:rPr>
              <a:t>Saclay’s</a:t>
            </a:r>
            <a:r>
              <a:rPr lang="en-US" sz="1400" dirty="0" smtClean="0">
                <a:sym typeface="Wingdings" pitchFamily="2" charset="2"/>
              </a:rPr>
              <a:t> group (we have no control on it)</a:t>
            </a:r>
          </a:p>
          <a:p>
            <a:pPr marL="285750" indent="-285750">
              <a:buFont typeface="Wingdings"/>
              <a:buChar char="à"/>
            </a:pPr>
            <a:r>
              <a:rPr lang="en-US" sz="1400" dirty="0" smtClean="0">
                <a:sym typeface="Wingdings" pitchFamily="2" charset="2"/>
              </a:rPr>
              <a:t>The restart of laser DAQ make some </a:t>
            </a:r>
            <a:r>
              <a:rPr lang="en-US" sz="1400" dirty="0" err="1" smtClean="0">
                <a:sym typeface="Wingdings" pitchFamily="2" charset="2"/>
              </a:rPr>
              <a:t>gpib</a:t>
            </a:r>
            <a:r>
              <a:rPr lang="en-US" sz="1400" dirty="0" smtClean="0">
                <a:sym typeface="Wingdings" pitchFamily="2" charset="2"/>
              </a:rPr>
              <a:t> conflicts but problem may not appeared without intervention.</a:t>
            </a:r>
            <a:endParaRPr lang="en-US" sz="1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David BAILLEUX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4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746648" cy="365125"/>
          </a:xfrm>
        </p:spPr>
        <p:txBody>
          <a:bodyPr/>
          <a:lstStyle/>
          <a:p>
            <a:r>
              <a:rPr lang="en-GB" dirty="0" smtClean="0"/>
              <a:t>Caltech group meeting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79512" y="2924944"/>
            <a:ext cx="873337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/>
              <a:t>9 MAY 4am: </a:t>
            </a:r>
            <a:endParaRPr lang="en-US" sz="1400" b="1" u="sng" dirty="0" smtClean="0"/>
          </a:p>
          <a:p>
            <a:pPr algn="just"/>
            <a:r>
              <a:rPr lang="en-US" sz="1400" dirty="0" smtClean="0"/>
              <a:t>no </a:t>
            </a:r>
            <a:r>
              <a:rPr lang="en-US" sz="1400" dirty="0"/>
              <a:t>more DP2 on the </a:t>
            </a:r>
            <a:r>
              <a:rPr lang="en-US" sz="1400" dirty="0" smtClean="0"/>
              <a:t>sequence discovered by myself at 7am. </a:t>
            </a:r>
            <a:r>
              <a:rPr lang="en-US" sz="1400" dirty="0"/>
              <a:t>Restart only the GPIB </a:t>
            </a:r>
            <a:r>
              <a:rPr lang="en-US" sz="1400" dirty="0" smtClean="0"/>
              <a:t>driver script which  </a:t>
            </a:r>
            <a:r>
              <a:rPr lang="en-US" sz="1400" dirty="0"/>
              <a:t>solved the </a:t>
            </a:r>
            <a:r>
              <a:rPr lang="en-US" sz="1400" dirty="0" smtClean="0"/>
              <a:t>problem</a:t>
            </a:r>
            <a:r>
              <a:rPr lang="en-US" sz="1400" dirty="0"/>
              <a:t> </a:t>
            </a:r>
            <a:r>
              <a:rPr lang="en-US" sz="1400" dirty="0" smtClean="0"/>
              <a:t>(GPIB_CONFIG)</a:t>
            </a:r>
            <a:endParaRPr lang="en-US" sz="1400" dirty="0" smtClean="0"/>
          </a:p>
          <a:p>
            <a:pPr algn="ctr"/>
            <a:r>
              <a:rPr lang="en-US" sz="1400" i="1" dirty="0" smtClean="0">
                <a:hlinkClick r:id="rId4"/>
              </a:rPr>
              <a:t>http</a:t>
            </a:r>
            <a:r>
              <a:rPr lang="en-US" sz="1400" i="1" dirty="0">
                <a:hlinkClick r:id="rId4"/>
              </a:rPr>
              <a:t>://cmsonline.cern.ch/cms-elog/765053 </a:t>
            </a:r>
            <a:endParaRPr lang="en-US" sz="1400" i="1" dirty="0" smtClean="0"/>
          </a:p>
          <a:p>
            <a:r>
              <a:rPr lang="en-US" sz="1400" b="1" u="sng" dirty="0"/>
              <a:t>9 MAY </a:t>
            </a:r>
            <a:r>
              <a:rPr lang="en-US" sz="1400" b="1" u="sng" dirty="0" smtClean="0"/>
              <a:t>4pm</a:t>
            </a:r>
            <a:r>
              <a:rPr lang="en-US" sz="1400" b="1" u="sng" dirty="0"/>
              <a:t>: </a:t>
            </a:r>
          </a:p>
          <a:p>
            <a:r>
              <a:rPr lang="en-US" sz="1400" dirty="0"/>
              <a:t>no more DP2 on the </a:t>
            </a:r>
            <a:r>
              <a:rPr lang="en-US" sz="1400" dirty="0" smtClean="0"/>
              <a:t>sequence, called by DOC:  </a:t>
            </a:r>
            <a:r>
              <a:rPr lang="en-US" sz="1400" dirty="0"/>
              <a:t>r</a:t>
            </a:r>
            <a:r>
              <a:rPr lang="en-US" sz="1400" dirty="0" smtClean="0"/>
              <a:t>estart the ICS box GPIB this time. </a:t>
            </a:r>
          </a:p>
          <a:p>
            <a:pPr algn="ctr"/>
            <a:r>
              <a:rPr lang="en-US" sz="1400" i="1" dirty="0" smtClean="0">
                <a:hlinkClick r:id="rId5"/>
              </a:rPr>
              <a:t>http</a:t>
            </a:r>
            <a:r>
              <a:rPr lang="en-US" sz="1400" i="1" dirty="0">
                <a:hlinkClick r:id="rId5"/>
              </a:rPr>
              <a:t>://cmsonline.cern.ch/cms-elog/765089 </a:t>
            </a:r>
            <a:endParaRPr lang="en-US" sz="1400" i="1" dirty="0" smtClean="0"/>
          </a:p>
          <a:p>
            <a:r>
              <a:rPr lang="en-US" sz="1400" dirty="0" smtClean="0"/>
              <a:t>Action: </a:t>
            </a:r>
          </a:p>
          <a:p>
            <a:r>
              <a:rPr lang="en-US" sz="1400" dirty="0" smtClean="0"/>
              <a:t>-&gt; reboot PC during </a:t>
            </a:r>
            <a:r>
              <a:rPr lang="en-US" sz="1400" dirty="0" err="1" smtClean="0"/>
              <a:t>ecal</a:t>
            </a:r>
            <a:r>
              <a:rPr lang="en-US" sz="1400" dirty="0" smtClean="0"/>
              <a:t> run the 11 May  to see how to recover and restart DAQ , for laser shifters also.  Clear instruction.</a:t>
            </a:r>
          </a:p>
          <a:p>
            <a:r>
              <a:rPr lang="en-US" sz="1400" dirty="0" smtClean="0"/>
              <a:t>-&gt; program will be updated to restart the GPIB_CONFIG automatically if it’s crashed: 1 of the 2 problem may disappeared.</a:t>
            </a:r>
          </a:p>
          <a:p>
            <a:r>
              <a:rPr lang="en-US" sz="1400" dirty="0" smtClean="0"/>
              <a:t>-&gt; GPIB problem: ICS box to be rebooted, no other way right now.</a:t>
            </a:r>
          </a:p>
        </p:txBody>
      </p:sp>
    </p:spTree>
    <p:extLst>
      <p:ext uri="{BB962C8B-B14F-4D97-AF65-F5344CB8AC3E}">
        <p14:creationId xmlns:p14="http://schemas.microsoft.com/office/powerpoint/2010/main" val="25333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0000"/>
                </a:solidFill>
              </a:rPr>
              <a:t>Lasers Incidents history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David BAILLEUX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25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348</Words>
  <Application>Microsoft Office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Bailleux</dc:creator>
  <cp:lastModifiedBy>bailleux</cp:lastModifiedBy>
  <cp:revision>80</cp:revision>
  <dcterms:created xsi:type="dcterms:W3CDTF">2012-04-25T13:52:28Z</dcterms:created>
  <dcterms:modified xsi:type="dcterms:W3CDTF">2012-05-14T14:43:41Z</dcterms:modified>
</cp:coreProperties>
</file>