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56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29" autoAdjust="0"/>
    <p:restoredTop sz="94660" autoAdjust="0"/>
  </p:normalViewPr>
  <p:slideViewPr>
    <p:cSldViewPr>
      <p:cViewPr>
        <p:scale>
          <a:sx n="95" d="100"/>
          <a:sy n="95" d="100"/>
        </p:scale>
        <p:origin x="-684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Laser\Doc_acrobat\Doc_2012\DP2%20calibration%20APRIL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0677376749964"/>
          <c:y val="3.2000931382802807E-2"/>
          <c:w val="0.82529247863466015"/>
          <c:h val="0.78490296284498895"/>
        </c:manualLayout>
      </c:layout>
      <c:scatterChart>
        <c:scatterStyle val="lineMarker"/>
        <c:varyColors val="0"/>
        <c:ser>
          <c:idx val="0"/>
          <c:order val="0"/>
          <c:tx>
            <c:strRef>
              <c:f>'25 April'!$D$6:$D$7</c:f>
              <c:strCache>
                <c:ptCount val="1"/>
                <c:pt idx="0">
                  <c:v> DP2-447 25-Apr-12</c:v>
                </c:pt>
              </c:strCache>
            </c:strRef>
          </c:tx>
          <c:xVal>
            <c:numRef>
              <c:f>'25 April'!$B$8:$B$17</c:f>
              <c:numCache>
                <c:formatCode>General</c:formatCode>
                <c:ptCount val="10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  <c:pt idx="5">
                  <c:v>45</c:v>
                </c:pt>
                <c:pt idx="6">
                  <c:v>50</c:v>
                </c:pt>
                <c:pt idx="7">
                  <c:v>55</c:v>
                </c:pt>
                <c:pt idx="8">
                  <c:v>60</c:v>
                </c:pt>
                <c:pt idx="9">
                  <c:v>65</c:v>
                </c:pt>
              </c:numCache>
            </c:numRef>
          </c:xVal>
          <c:yVal>
            <c:numRef>
              <c:f>'25 April'!$D$8:$D$17</c:f>
              <c:numCache>
                <c:formatCode>General</c:formatCode>
                <c:ptCount val="10"/>
                <c:pt idx="0">
                  <c:v>1.2</c:v>
                </c:pt>
                <c:pt idx="1">
                  <c:v>5.0999999999999996</c:v>
                </c:pt>
                <c:pt idx="2">
                  <c:v>12.3</c:v>
                </c:pt>
                <c:pt idx="3">
                  <c:v>22.4</c:v>
                </c:pt>
                <c:pt idx="4">
                  <c:v>35.799999999999997</c:v>
                </c:pt>
                <c:pt idx="5">
                  <c:v>51.5</c:v>
                </c:pt>
                <c:pt idx="6">
                  <c:v>68.8</c:v>
                </c:pt>
                <c:pt idx="7">
                  <c:v>87.6</c:v>
                </c:pt>
                <c:pt idx="8">
                  <c:v>106</c:v>
                </c:pt>
                <c:pt idx="9">
                  <c:v>119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'25 April'!$C$6:$C$7</c:f>
              <c:strCache>
                <c:ptCount val="1"/>
                <c:pt idx="0">
                  <c:v>DP2-447 23-Mar-12</c:v>
                </c:pt>
              </c:strCache>
            </c:strRef>
          </c:tx>
          <c:marker>
            <c:symbol val="diamond"/>
            <c:size val="7"/>
          </c:marker>
          <c:xVal>
            <c:numRef>
              <c:f>'25 April'!$B$8:$B$17</c:f>
              <c:numCache>
                <c:formatCode>General</c:formatCode>
                <c:ptCount val="10"/>
                <c:pt idx="0">
                  <c:v>20</c:v>
                </c:pt>
                <c:pt idx="1">
                  <c:v>25</c:v>
                </c:pt>
                <c:pt idx="2">
                  <c:v>30</c:v>
                </c:pt>
                <c:pt idx="3">
                  <c:v>35</c:v>
                </c:pt>
                <c:pt idx="4">
                  <c:v>40</c:v>
                </c:pt>
                <c:pt idx="5">
                  <c:v>45</c:v>
                </c:pt>
                <c:pt idx="6">
                  <c:v>50</c:v>
                </c:pt>
                <c:pt idx="7">
                  <c:v>55</c:v>
                </c:pt>
                <c:pt idx="8">
                  <c:v>60</c:v>
                </c:pt>
                <c:pt idx="9">
                  <c:v>65</c:v>
                </c:pt>
              </c:numCache>
            </c:numRef>
          </c:xVal>
          <c:yVal>
            <c:numRef>
              <c:f>'25 April'!$C$8:$C$17</c:f>
              <c:numCache>
                <c:formatCode>General</c:formatCode>
                <c:ptCount val="10"/>
                <c:pt idx="0">
                  <c:v>1.4</c:v>
                </c:pt>
                <c:pt idx="1">
                  <c:v>5.9</c:v>
                </c:pt>
                <c:pt idx="2">
                  <c:v>13.6</c:v>
                </c:pt>
                <c:pt idx="3">
                  <c:v>24</c:v>
                </c:pt>
                <c:pt idx="4">
                  <c:v>37</c:v>
                </c:pt>
                <c:pt idx="5">
                  <c:v>53</c:v>
                </c:pt>
                <c:pt idx="6">
                  <c:v>59</c:v>
                </c:pt>
                <c:pt idx="7">
                  <c:v>87</c:v>
                </c:pt>
                <c:pt idx="8">
                  <c:v>104</c:v>
                </c:pt>
                <c:pt idx="9">
                  <c:v>116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877696"/>
        <c:axId val="64879616"/>
      </c:scatterChart>
      <c:valAx>
        <c:axId val="64877696"/>
        <c:scaling>
          <c:orientation val="minMax"/>
          <c:min val="1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Current (A)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879616"/>
        <c:crosses val="autoZero"/>
        <c:crossBetween val="midCat"/>
      </c:valAx>
      <c:valAx>
        <c:axId val="64879616"/>
        <c:scaling>
          <c:orientation val="minMax"/>
          <c:min val="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GB" sz="1200"/>
                  <a:t>Power (mW)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6487769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6788160340374109"/>
          <c:y val="0.1911116688225864"/>
          <c:w val="0.26961118375641879"/>
          <c:h val="0.11545659564836498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0.3624</cdr:x>
      <cdr:y>0.03729</cdr:y>
    </cdr:from>
    <cdr:to>
      <cdr:x>0.7186</cdr:x>
      <cdr:y>0.10947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17461" y="158999"/>
          <a:ext cx="2277844" cy="307737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1400" b="1" dirty="0"/>
            <a:t>DP2-447 calibration April 2012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9A57C-0753-4CF5-83B2-037C15DBB756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66C48-6133-44C5-A5EB-46C8FE517D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4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BC83F-8790-453B-ACD5-F825DE1FB7F0}" type="datetime1">
              <a:rPr lang="en-GB" smtClean="0"/>
              <a:t>07/05/2012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31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78934-DF81-4A56-8255-805C7E048060}" type="datetime1">
              <a:rPr lang="en-GB" smtClean="0"/>
              <a:t>07/05/2012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65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9610B-BE88-4311-AB0B-DD786F2345DC}" type="datetime1">
              <a:rPr lang="en-GB" smtClean="0"/>
              <a:t>07/05/2012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292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BB061-739A-4A7F-8667-76C0D26AF5FA}" type="datetime1">
              <a:rPr lang="en-GB" smtClean="0"/>
              <a:t>07/05/2012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4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6431-9CC4-49C6-AAA1-95782CFDCA10}" type="datetime1">
              <a:rPr lang="en-GB" smtClean="0"/>
              <a:t>07/05/2012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87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AEB0-7570-4B5A-904D-9D96E2543CE5}" type="datetime1">
              <a:rPr lang="en-GB" smtClean="0"/>
              <a:t>07/05/2012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66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C538-325B-4B6B-A5BA-388B081B26D1}" type="datetime1">
              <a:rPr lang="en-GB" smtClean="0"/>
              <a:t>07/05/2012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730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DCC3F-7DAD-4225-8833-F27ADDE27DF0}" type="datetime1">
              <a:rPr lang="en-GB" smtClean="0"/>
              <a:t>07/05/2012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650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3599-5328-4FA2-9E2D-1968C25004F4}" type="datetime1">
              <a:rPr lang="en-GB" smtClean="0"/>
              <a:t>07/05/2012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532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BF1A-C052-4366-97B6-939FC9C69FB7}" type="datetime1">
              <a:rPr lang="en-GB" smtClean="0"/>
              <a:t>07/05/2012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010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F99E6-4C1B-41FC-BEE9-B6E437CFC35A}" type="datetime1">
              <a:rPr lang="en-GB" smtClean="0"/>
              <a:t>07/05/2012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677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616C8-103F-4606-95EB-21305C9D1BA0}" type="datetime1">
              <a:rPr lang="en-GB" smtClean="0"/>
              <a:t>07/05/2012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0936D-1931-4AEA-A99B-246CC2FAC5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60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Lasers </a:t>
            </a:r>
            <a:r>
              <a:rPr lang="en-US" sz="2800" b="1" dirty="0" smtClean="0">
                <a:solidFill>
                  <a:srgbClr val="FF0000"/>
                </a:solidFill>
              </a:rPr>
              <a:t>Incident Easter 2012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9512" y="969109"/>
            <a:ext cx="871296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 smtClean="0"/>
              <a:t>Summary </a:t>
            </a:r>
            <a:r>
              <a:rPr lang="en-US" sz="1400" b="1" u="sng" dirty="0"/>
              <a:t>of events</a:t>
            </a:r>
            <a:r>
              <a:rPr lang="en-US" sz="1400" b="1" u="sng" dirty="0" smtClean="0"/>
              <a:t>:</a:t>
            </a:r>
          </a:p>
          <a:p>
            <a:endParaRPr lang="en-US" sz="1400" dirty="0"/>
          </a:p>
          <a:p>
            <a:r>
              <a:rPr lang="en-US" sz="1400" dirty="0"/>
              <a:t>1)	GPIB error Sunday 29,  21h28. Restart all 00:57 am.  </a:t>
            </a:r>
          </a:p>
          <a:p>
            <a:r>
              <a:rPr lang="en-US" sz="1400" dirty="0" smtClean="0"/>
              <a:t>	Comment</a:t>
            </a:r>
            <a:r>
              <a:rPr lang="en-US" sz="1400" dirty="0"/>
              <a:t>: linearity scan for the ENCAP finished </a:t>
            </a:r>
            <a:r>
              <a:rPr lang="en-US" sz="1400" dirty="0" smtClean="0"/>
              <a:t>at ~21h10.</a:t>
            </a:r>
          </a:p>
          <a:p>
            <a:endParaRPr lang="en-US" sz="1400" dirty="0"/>
          </a:p>
          <a:p>
            <a:r>
              <a:rPr lang="en-US" sz="1400" dirty="0"/>
              <a:t>2)	Laser1 OFF- restart: 01 MAY, 19h10. </a:t>
            </a:r>
          </a:p>
          <a:p>
            <a:r>
              <a:rPr lang="en-US" sz="1400" dirty="0" smtClean="0"/>
              <a:t>	Restart </a:t>
            </a:r>
            <a:r>
              <a:rPr lang="en-US" sz="1400" dirty="0"/>
              <a:t>of laser1 OK and sequence restarted ~20h20. Laser1 is ‘fault state’. I don’t know what was the </a:t>
            </a:r>
            <a:r>
              <a:rPr lang="en-US" sz="1400" dirty="0" smtClean="0"/>
              <a:t>	error </a:t>
            </a:r>
            <a:r>
              <a:rPr lang="en-US" sz="1400" dirty="0"/>
              <a:t>display on the laser...</a:t>
            </a:r>
          </a:p>
          <a:p>
            <a:r>
              <a:rPr lang="en-US" sz="1400" dirty="0" smtClean="0"/>
              <a:t>	Comment</a:t>
            </a:r>
            <a:r>
              <a:rPr lang="en-US" sz="1400" dirty="0"/>
              <a:t>:  </a:t>
            </a:r>
            <a:r>
              <a:rPr lang="en-US" sz="1400" dirty="0" smtClean="0"/>
              <a:t>	- </a:t>
            </a:r>
            <a:r>
              <a:rPr lang="en-US" sz="1400" dirty="0"/>
              <a:t> linearity scan start at 17h08 , stop at </a:t>
            </a:r>
            <a:r>
              <a:rPr lang="en-US" sz="1400" dirty="0" smtClean="0"/>
              <a:t>18h52</a:t>
            </a:r>
            <a:endParaRPr lang="en-US" sz="1400" dirty="0"/>
          </a:p>
          <a:p>
            <a:r>
              <a:rPr lang="en-US" sz="1400" dirty="0" smtClean="0"/>
              <a:t> </a:t>
            </a:r>
            <a:r>
              <a:rPr lang="en-US" sz="1400" dirty="0"/>
              <a:t>                      </a:t>
            </a:r>
            <a:r>
              <a:rPr lang="en-US" sz="1400" dirty="0" smtClean="0"/>
              <a:t>		- </a:t>
            </a:r>
            <a:r>
              <a:rPr lang="en-US" sz="1400" dirty="0"/>
              <a:t>power glitch at 6am, following by CMS wide water cooling </a:t>
            </a:r>
            <a:r>
              <a:rPr lang="en-US" sz="1400" dirty="0" smtClean="0"/>
              <a:t>disturbance</a:t>
            </a:r>
          </a:p>
          <a:p>
            <a:endParaRPr lang="en-US" sz="1400" dirty="0"/>
          </a:p>
          <a:p>
            <a:r>
              <a:rPr lang="en-US" sz="1400" dirty="0"/>
              <a:t>3)	Laser1 OFF </a:t>
            </a:r>
            <a:r>
              <a:rPr lang="en-US" sz="1400" dirty="0" smtClean="0">
                <a:sym typeface="Wingdings" pitchFamily="2" charset="2"/>
              </a:rPr>
              <a:t></a:t>
            </a:r>
            <a:r>
              <a:rPr lang="en-US" sz="1400" dirty="0" smtClean="0"/>
              <a:t> </a:t>
            </a:r>
            <a:r>
              <a:rPr lang="en-US" sz="1400" dirty="0"/>
              <a:t>Laser2: 02 MAY, 2h54</a:t>
            </a:r>
          </a:p>
          <a:p>
            <a:r>
              <a:rPr lang="en-US" sz="1400" dirty="0" smtClean="0"/>
              <a:t>	Laser2 </a:t>
            </a:r>
            <a:r>
              <a:rPr lang="en-US" sz="1400" dirty="0"/>
              <a:t>ON at 5h20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/>
              <a:t>4)	Laser2 </a:t>
            </a:r>
            <a:r>
              <a:rPr lang="en-US" sz="1400" dirty="0" smtClean="0">
                <a:sym typeface="Wingdings" pitchFamily="2" charset="2"/>
              </a:rPr>
              <a:t> </a:t>
            </a:r>
            <a:r>
              <a:rPr lang="en-US" sz="1400" dirty="0" smtClean="0"/>
              <a:t>Laser1 </a:t>
            </a:r>
            <a:r>
              <a:rPr lang="en-US" sz="1400" dirty="0"/>
              <a:t>: 02 MAY, 16h30.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BAILLEUX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1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6648" cy="365125"/>
          </a:xfrm>
        </p:spPr>
        <p:txBody>
          <a:bodyPr/>
          <a:lstStyle/>
          <a:p>
            <a:r>
              <a:rPr lang="en-GB" dirty="0" smtClean="0"/>
              <a:t>Caltech group meeting </a:t>
            </a:r>
            <a:fld id="{70526B79-92D2-47FC-887D-3CF0820BB1E8}" type="datetime1">
              <a:rPr lang="en-GB" smtClean="0"/>
              <a:t>07/05/2012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33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Lasers </a:t>
            </a:r>
            <a:r>
              <a:rPr lang="en-US" sz="2800" b="1" dirty="0" smtClean="0">
                <a:solidFill>
                  <a:srgbClr val="FF0000"/>
                </a:solidFill>
              </a:rPr>
              <a:t>Incident Easter 2012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BAILLEUX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2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178696" cy="365125"/>
          </a:xfrm>
        </p:spPr>
        <p:txBody>
          <a:bodyPr/>
          <a:lstStyle/>
          <a:p>
            <a:r>
              <a:rPr lang="en-GB" dirty="0"/>
              <a:t>Caltech group meeting </a:t>
            </a:r>
            <a:fld id="{70526B79-92D2-47FC-887D-3CF0820BB1E8}" type="datetime1">
              <a:rPr lang="en-GB" smtClean="0"/>
              <a:t>07/05/2012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23528" y="620688"/>
            <a:ext cx="8712967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/>
              <a:t>Laser1  investigation and problem: </a:t>
            </a:r>
            <a:endParaRPr lang="en-US" sz="1400" dirty="0"/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No problem at all regarding the operation:  device rebooting for 1) and spare laser2 online </a:t>
            </a:r>
            <a:r>
              <a:rPr lang="en-US" sz="1400" dirty="0" smtClean="0"/>
              <a:t>OK </a:t>
            </a:r>
            <a:r>
              <a:rPr lang="en-US" sz="1400" dirty="0"/>
              <a:t>thus all OK </a:t>
            </a:r>
            <a:r>
              <a:rPr lang="en-US" sz="1400" dirty="0" smtClean="0"/>
              <a:t>regarding </a:t>
            </a:r>
            <a:r>
              <a:rPr lang="en-US" sz="1400" dirty="0" err="1"/>
              <a:t>ecal</a:t>
            </a:r>
            <a:r>
              <a:rPr lang="en-US" sz="1400" dirty="0"/>
              <a:t>  laser operation at it is defined. Good </a:t>
            </a:r>
            <a:r>
              <a:rPr lang="en-US" sz="1400" dirty="0" smtClean="0"/>
              <a:t>! </a:t>
            </a:r>
            <a:endParaRPr lang="en-US" sz="1400" dirty="0"/>
          </a:p>
          <a:p>
            <a:r>
              <a:rPr lang="en-US" sz="1400" dirty="0"/>
              <a:t>The others things  are details and transparent regarding </a:t>
            </a:r>
            <a:r>
              <a:rPr lang="en-US" sz="1400" dirty="0" smtClean="0"/>
              <a:t>ECAL. </a:t>
            </a:r>
            <a:endParaRPr lang="en-US" sz="1400" dirty="0"/>
          </a:p>
          <a:p>
            <a:pPr algn="just"/>
            <a:r>
              <a:rPr lang="en-US" sz="1400" dirty="0"/>
              <a:t> </a:t>
            </a:r>
          </a:p>
          <a:p>
            <a:pPr algn="just"/>
            <a:r>
              <a:rPr lang="en-US" sz="1400" dirty="0" smtClean="0"/>
              <a:t>Laser1 investigation: </a:t>
            </a:r>
          </a:p>
          <a:p>
            <a:pPr algn="just"/>
            <a:r>
              <a:rPr lang="en-US" sz="1400" dirty="0" smtClean="0"/>
              <a:t>-</a:t>
            </a:r>
            <a:r>
              <a:rPr lang="en-US" sz="1400" dirty="0"/>
              <a:t>	Put back 20 degrees on room temperature at is was to avoid light </a:t>
            </a:r>
            <a:r>
              <a:rPr lang="en-US" sz="1400" dirty="0" smtClean="0"/>
              <a:t>disparity (was put to 18°) </a:t>
            </a:r>
            <a:endParaRPr lang="en-US" sz="1400" dirty="0"/>
          </a:p>
          <a:p>
            <a:pPr algn="just"/>
            <a:r>
              <a:rPr lang="en-US" sz="1400" dirty="0"/>
              <a:t>-	Laser1 error : “water flow error”. While Emanuele got “water Di error” . The error remain ON all the time </a:t>
            </a:r>
            <a:r>
              <a:rPr lang="en-US" sz="1400" dirty="0" smtClean="0"/>
              <a:t>	despite resetting </a:t>
            </a:r>
            <a:r>
              <a:rPr lang="en-US" sz="1400" dirty="0"/>
              <a:t>the laser power </a:t>
            </a:r>
            <a:r>
              <a:rPr lang="en-US" sz="1400" dirty="0" smtClean="0"/>
              <a:t>supply (and error </a:t>
            </a:r>
            <a:r>
              <a:rPr lang="en-US" sz="1400" dirty="0"/>
              <a:t>before the pump </a:t>
            </a:r>
            <a:r>
              <a:rPr lang="en-US" sz="1400" dirty="0" smtClean="0"/>
              <a:t>start) </a:t>
            </a:r>
            <a:endParaRPr lang="en-US" sz="1400" dirty="0"/>
          </a:p>
          <a:p>
            <a:pPr algn="just"/>
            <a:r>
              <a:rPr lang="en-US" sz="1400" dirty="0"/>
              <a:t>-	Swap the 2 chips relay on logic unit: no effect</a:t>
            </a:r>
          </a:p>
          <a:p>
            <a:pPr algn="just"/>
            <a:r>
              <a:rPr lang="en-US" sz="1400" dirty="0"/>
              <a:t>-	Replace the flow sensor with spare one: no effect</a:t>
            </a:r>
          </a:p>
          <a:p>
            <a:pPr algn="just"/>
            <a:r>
              <a:rPr lang="en-US" sz="1400" dirty="0"/>
              <a:t>-	Replace one relay chip on logic unit: OK , error disappeared !</a:t>
            </a:r>
          </a:p>
          <a:p>
            <a:pPr algn="just"/>
            <a:r>
              <a:rPr lang="en-US" sz="1400" dirty="0"/>
              <a:t>-	Start laser: lamp can’t start  ignition , no current à dismount it. Found lamp broken. Succeed to remove </a:t>
            </a:r>
            <a:r>
              <a:rPr lang="en-US" sz="1400" dirty="0" smtClean="0"/>
              <a:t>	piece </a:t>
            </a:r>
            <a:r>
              <a:rPr lang="en-US" sz="1400" dirty="0"/>
              <a:t>of glass inside the flow tube without dismount all. </a:t>
            </a:r>
          </a:p>
          <a:p>
            <a:pPr algn="just"/>
            <a:r>
              <a:rPr lang="en-US" sz="1400" dirty="0"/>
              <a:t>-	Restart laser with no tuning at ALL to avoid big monitoring step. Power of </a:t>
            </a:r>
            <a:r>
              <a:rPr lang="en-US" sz="1400" dirty="0" err="1"/>
              <a:t>TiS</a:t>
            </a:r>
            <a:r>
              <a:rPr lang="en-US" sz="1400" dirty="0"/>
              <a:t> laser same as 13 April (new </a:t>
            </a:r>
            <a:r>
              <a:rPr lang="en-US" sz="1400" dirty="0" smtClean="0"/>
              <a:t>	lamp</a:t>
            </a:r>
            <a:r>
              <a:rPr lang="en-US" sz="1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401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Lasers </a:t>
            </a:r>
            <a:r>
              <a:rPr lang="en-US" sz="2800" b="1" dirty="0" smtClean="0">
                <a:solidFill>
                  <a:srgbClr val="FF0000"/>
                </a:solidFill>
              </a:rPr>
              <a:t>Incident Easter 2012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David BAILLEUX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3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250704" cy="365125"/>
          </a:xfrm>
        </p:spPr>
        <p:txBody>
          <a:bodyPr/>
          <a:lstStyle/>
          <a:p>
            <a:r>
              <a:rPr lang="en-GB" dirty="0"/>
              <a:t>Caltech group meeting </a:t>
            </a:r>
            <a:r>
              <a:rPr lang="en-GB" dirty="0" smtClean="0"/>
              <a:t> </a:t>
            </a:r>
            <a:fld id="{70526B79-92D2-47FC-887D-3CF0820BB1E8}" type="datetime1">
              <a:rPr lang="en-GB" smtClean="0"/>
              <a:t>07/05/2012</a:t>
            </a:fld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323528" y="764704"/>
            <a:ext cx="835292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/>
              <a:t>Conclusion : </a:t>
            </a:r>
            <a:endParaRPr lang="en-US" sz="1400" dirty="0"/>
          </a:p>
          <a:p>
            <a:r>
              <a:rPr lang="en-US" sz="1400" dirty="0"/>
              <a:t> </a:t>
            </a:r>
            <a:endParaRPr lang="en-US" sz="1400" dirty="0" smtClean="0"/>
          </a:p>
          <a:p>
            <a:r>
              <a:rPr lang="en-US" sz="1400" dirty="0" err="1" smtClean="0"/>
              <a:t>i</a:t>
            </a:r>
            <a:r>
              <a:rPr lang="en-US" sz="1400" dirty="0" smtClean="0"/>
              <a:t>)	I m not sure why </a:t>
            </a:r>
            <a:r>
              <a:rPr lang="en-US" sz="1400" dirty="0"/>
              <a:t>laser1 went OFF in 2). which error ? If it was  “water temperature error”  that’s mean </a:t>
            </a:r>
            <a:r>
              <a:rPr lang="en-US" sz="1400" dirty="0" smtClean="0"/>
              <a:t>no input cooling, due to </a:t>
            </a:r>
            <a:r>
              <a:rPr lang="en-US" sz="1400" u="sng" dirty="0" smtClean="0"/>
              <a:t>CMS water trouble </a:t>
            </a:r>
            <a:r>
              <a:rPr lang="en-US" sz="1400" dirty="0" smtClean="0"/>
              <a:t>-&gt; Most probably the case because the 1 May laser1 was not used so no visible defect before the afternoon when  ECAL start to use it. </a:t>
            </a:r>
          </a:p>
          <a:p>
            <a:r>
              <a:rPr lang="en-US" sz="1400" dirty="0" smtClean="0"/>
              <a:t>Anyway </a:t>
            </a:r>
            <a:r>
              <a:rPr lang="en-US" sz="1400" dirty="0"/>
              <a:t> </a:t>
            </a:r>
            <a:r>
              <a:rPr lang="en-US" sz="1400" u="sng" dirty="0"/>
              <a:t>laser restart after that </a:t>
            </a:r>
            <a:r>
              <a:rPr lang="en-US" sz="1400" dirty="0"/>
              <a:t>thus nothing to suspect on laser side. </a:t>
            </a:r>
          </a:p>
          <a:p>
            <a:r>
              <a:rPr lang="en-US" sz="1400" dirty="0" smtClean="0"/>
              <a:t>BUT </a:t>
            </a:r>
            <a:r>
              <a:rPr lang="en-US" sz="1400" dirty="0"/>
              <a:t>this is for sure very bad for the lamp in general when the laser stop suddenly. This for me can explain why the lamp </a:t>
            </a:r>
            <a:r>
              <a:rPr lang="en-US" sz="1400" dirty="0" smtClean="0"/>
              <a:t>brake later on,  </a:t>
            </a:r>
            <a:r>
              <a:rPr lang="en-US" sz="1400" dirty="0"/>
              <a:t>also because laser1  not only stopped once but twice like this . 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 smtClean="0"/>
              <a:t>ii)	For </a:t>
            </a:r>
            <a:r>
              <a:rPr lang="en-US" sz="1400" dirty="0"/>
              <a:t>the case 3</a:t>
            </a:r>
            <a:r>
              <a:rPr lang="en-US" sz="1400" dirty="0" smtClean="0"/>
              <a:t>),  </a:t>
            </a:r>
            <a:r>
              <a:rPr lang="en-US" sz="1400" dirty="0"/>
              <a:t>failure of a chip happened already in the </a:t>
            </a:r>
            <a:r>
              <a:rPr lang="en-US" sz="1400" dirty="0" smtClean="0"/>
              <a:t>past 2 or 3 times </a:t>
            </a:r>
            <a:r>
              <a:rPr lang="en-US" sz="1400" dirty="0"/>
              <a:t>(thus I have spare).  Maybe there was disturbance on the power line from the laser which make this electronic chip in bad shape after a while and then failed  later on ! this is not excluded but this is not important: nothing to be done regarding power line and laser electronic for a such rare default. </a:t>
            </a:r>
          </a:p>
          <a:p>
            <a:r>
              <a:rPr lang="en-US" sz="1400" dirty="0"/>
              <a:t> </a:t>
            </a:r>
          </a:p>
          <a:p>
            <a:r>
              <a:rPr lang="en-US" sz="1400" dirty="0"/>
              <a:t>iv)	The following 3 things which was mentioned have nothing to do with laser </a:t>
            </a:r>
            <a:r>
              <a:rPr lang="en-US" sz="1400" dirty="0" smtClean="0"/>
              <a:t>default:</a:t>
            </a:r>
          </a:p>
          <a:p>
            <a:r>
              <a:rPr lang="en-US" sz="1400" dirty="0" smtClean="0"/>
              <a:t>-</a:t>
            </a:r>
            <a:r>
              <a:rPr lang="en-US" sz="1400" dirty="0"/>
              <a:t>	Level of water</a:t>
            </a:r>
          </a:p>
          <a:p>
            <a:r>
              <a:rPr lang="en-US" sz="1400" dirty="0"/>
              <a:t>-	Temperature of water</a:t>
            </a:r>
          </a:p>
          <a:p>
            <a:r>
              <a:rPr lang="en-US" sz="1400" dirty="0" smtClean="0"/>
              <a:t>-	Room temperature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9631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Lasers Technical stop 25 April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713273" y="1482302"/>
            <a:ext cx="43931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/>
              <a:t>First step: calibration curve of the Photonics itself: 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372200" y="5507940"/>
            <a:ext cx="2051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Working point: 55 A</a:t>
            </a: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2125606"/>
              </p:ext>
            </p:extLst>
          </p:nvPr>
        </p:nvGraphicFramePr>
        <p:xfrm>
          <a:off x="1620561" y="1772816"/>
          <a:ext cx="6149751" cy="43388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27584" y="703398"/>
            <a:ext cx="77357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Laser power measurement campaign to understand </a:t>
            </a:r>
            <a:r>
              <a:rPr lang="en-GB" b="1" dirty="0" smtClean="0"/>
              <a:t>low </a:t>
            </a:r>
            <a:r>
              <a:rPr lang="en-GB" b="1" dirty="0" smtClean="0"/>
              <a:t>Photonics </a:t>
            </a:r>
            <a:r>
              <a:rPr lang="en-GB" b="1" dirty="0" smtClean="0"/>
              <a:t>power level</a:t>
            </a:r>
            <a:r>
              <a:rPr lang="en-GB" b="1" dirty="0" smtClean="0"/>
              <a:t>:</a:t>
            </a:r>
          </a:p>
          <a:p>
            <a:pPr algn="ctr"/>
            <a:r>
              <a:rPr lang="en-GB" b="1" i="1" dirty="0" smtClean="0"/>
              <a:t>(Power not so high with no attenuation)</a:t>
            </a:r>
            <a:endParaRPr lang="en-GB" b="1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4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106688" cy="365125"/>
          </a:xfrm>
        </p:spPr>
        <p:txBody>
          <a:bodyPr/>
          <a:lstStyle/>
          <a:p>
            <a:r>
              <a:rPr lang="en-GB" dirty="0"/>
              <a:t>Caltech group meeting </a:t>
            </a:r>
            <a:fld id="{D106A20E-D680-4D5A-A9EC-A464843E8C35}" type="datetime1">
              <a:rPr lang="en-GB" smtClean="0"/>
              <a:t>07/05/2012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881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solidFill>
                  <a:srgbClr val="FF0000"/>
                </a:solidFill>
              </a:rPr>
              <a:t>Lasers Technical stop </a:t>
            </a:r>
            <a:r>
              <a:rPr lang="en-US" sz="2800" b="1" dirty="0" smtClean="0">
                <a:solidFill>
                  <a:srgbClr val="FF0000"/>
                </a:solidFill>
              </a:rPr>
              <a:t>25 </a:t>
            </a:r>
            <a:r>
              <a:rPr lang="en-US" sz="2800" b="1" dirty="0">
                <a:solidFill>
                  <a:srgbClr val="FF0000"/>
                </a:solidFill>
              </a:rPr>
              <a:t>April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10565" y="653787"/>
            <a:ext cx="74174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600" b="1" u="sng" dirty="0" smtClean="0"/>
              <a:t>Before </a:t>
            </a:r>
            <a:r>
              <a:rPr lang="en-GB" sz="1600" b="1" u="sng" dirty="0" smtClean="0"/>
              <a:t>cleaning but without the 1x100 switch: </a:t>
            </a:r>
            <a:endParaRPr lang="en-GB" sz="1600" b="1" u="sng" dirty="0" smtClean="0"/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IL(</a:t>
            </a:r>
            <a:r>
              <a:rPr lang="en-GB" sz="1600" dirty="0" err="1" smtClean="0">
                <a:solidFill>
                  <a:schemeClr val="accent6">
                    <a:lumMod val="75000"/>
                  </a:schemeClr>
                </a:solidFill>
              </a:rPr>
              <a:t>TiS</a:t>
            </a:r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</a:rPr>
              <a:t>) 	    = 13 dB	</a:t>
            </a:r>
            <a:r>
              <a:rPr lang="en-GB" sz="1600" dirty="0" smtClean="0"/>
              <a:t>	</a:t>
            </a:r>
            <a:r>
              <a:rPr lang="en-GB" sz="1600" dirty="0" smtClean="0">
                <a:sym typeface="Wingdings" pitchFamily="2" charset="2"/>
              </a:rPr>
              <a:t> a bit too high because of no 1x100 switch included </a:t>
            </a:r>
            <a:r>
              <a:rPr lang="en-GB" sz="1600" dirty="0" smtClean="0"/>
              <a:t> 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IL(DP2-447)   = 16.4 dB </a:t>
            </a:r>
            <a:r>
              <a:rPr lang="en-GB" sz="1600" dirty="0" smtClean="0"/>
              <a:t>	</a:t>
            </a:r>
            <a:r>
              <a:rPr lang="en-GB" sz="1600" dirty="0" smtClean="0">
                <a:sym typeface="Wingdings" pitchFamily="2" charset="2"/>
              </a:rPr>
              <a:t> too high,  should be consistent with </a:t>
            </a:r>
            <a:r>
              <a:rPr lang="en-GB" sz="1600" dirty="0" err="1" smtClean="0">
                <a:sym typeface="Wingdings" pitchFamily="2" charset="2"/>
              </a:rPr>
              <a:t>TiS</a:t>
            </a:r>
            <a:r>
              <a:rPr lang="en-GB" sz="1600" dirty="0" smtClean="0">
                <a:sym typeface="Wingdings" pitchFamily="2" charset="2"/>
              </a:rPr>
              <a:t> laser. </a:t>
            </a:r>
            <a:endParaRPr lang="en-GB" sz="1600" dirty="0"/>
          </a:p>
        </p:txBody>
      </p:sp>
      <p:sp>
        <p:nvSpPr>
          <p:cNvPr id="10" name="Rounded Rectangle 9"/>
          <p:cNvSpPr/>
          <p:nvPr/>
        </p:nvSpPr>
        <p:spPr>
          <a:xfrm>
            <a:off x="251520" y="3052782"/>
            <a:ext cx="79208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TIS 1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43609" y="3236687"/>
            <a:ext cx="121544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1331640" y="3020663"/>
            <a:ext cx="21602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5220071" y="3196945"/>
            <a:ext cx="522362" cy="748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5364087" y="2980921"/>
            <a:ext cx="21602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741235" y="2928658"/>
            <a:ext cx="624596" cy="5563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1X5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365831" y="3216690"/>
            <a:ext cx="36004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725871" y="3188456"/>
            <a:ext cx="108012" cy="1002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24127" y="3033184"/>
            <a:ext cx="6190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2 </a:t>
            </a:r>
            <a:r>
              <a:rPr lang="en-GB" sz="1400" dirty="0" err="1" smtClean="0"/>
              <a:t>mW</a:t>
            </a:r>
            <a:endParaRPr lang="en-GB" sz="1400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2843808" y="3220014"/>
            <a:ext cx="36004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3155316" y="2923493"/>
            <a:ext cx="624596" cy="5563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Att. box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4571999" y="2910296"/>
            <a:ext cx="648072" cy="5563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1x</a:t>
            </a:r>
          </a:p>
          <a:p>
            <a:pPr algn="ctr"/>
            <a:r>
              <a:rPr lang="en-US" sz="1600" b="1" dirty="0" smtClean="0"/>
              <a:t>100</a:t>
            </a:r>
            <a:endParaRPr lang="en-US" sz="1600" b="1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3779911" y="3196945"/>
            <a:ext cx="36004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211959" y="3200269"/>
            <a:ext cx="36004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4139951" y="3168711"/>
            <a:ext cx="108012" cy="1002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561089" y="2961176"/>
            <a:ext cx="675207" cy="307777"/>
          </a:xfrm>
          <a:prstGeom prst="rect">
            <a:avLst/>
          </a:prstGeom>
          <a:solidFill>
            <a:srgbClr val="00CC00"/>
          </a:solidFill>
        </p:spPr>
        <p:txBody>
          <a:bodyPr wrap="square" rtlCol="0" anchor="ctr">
            <a:spAutoFit/>
          </a:bodyPr>
          <a:lstStyle/>
          <a:p>
            <a:r>
              <a:rPr lang="en-GB" sz="1400" b="1" dirty="0" smtClean="0"/>
              <a:t>13dB</a:t>
            </a:r>
            <a:endParaRPr lang="en-GB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386172" y="2961176"/>
            <a:ext cx="1650324" cy="307777"/>
          </a:xfrm>
          <a:prstGeom prst="rect">
            <a:avLst/>
          </a:prstGeom>
          <a:solidFill>
            <a:srgbClr val="00CC00"/>
          </a:solidFill>
        </p:spPr>
        <p:txBody>
          <a:bodyPr wrap="none" rtlCol="0" anchor="ctr">
            <a:spAutoFit/>
          </a:bodyPr>
          <a:lstStyle/>
          <a:p>
            <a:r>
              <a:rPr lang="en-GB" sz="1400" b="1" dirty="0" smtClean="0"/>
              <a:t>IL(dB) for </a:t>
            </a:r>
            <a:r>
              <a:rPr lang="en-GB" sz="1400" b="1" dirty="0" err="1" smtClean="0"/>
              <a:t>TiS</a:t>
            </a:r>
            <a:r>
              <a:rPr lang="en-GB" sz="1400" b="1" dirty="0" smtClean="0"/>
              <a:t> 1 : OK </a:t>
            </a:r>
            <a:endParaRPr lang="en-GB" sz="1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58423" y="3337247"/>
            <a:ext cx="710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40 </a:t>
            </a:r>
            <a:r>
              <a:rPr lang="en-GB" sz="1400" dirty="0" err="1" smtClean="0"/>
              <a:t>mW</a:t>
            </a:r>
            <a:endParaRPr lang="en-GB" sz="14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5364088" y="4791445"/>
            <a:ext cx="522362" cy="748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5508104" y="4575421"/>
            <a:ext cx="21602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2435236" y="4525359"/>
            <a:ext cx="624596" cy="5563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1X5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3059832" y="4786916"/>
            <a:ext cx="216024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3275856" y="4726922"/>
            <a:ext cx="108012" cy="1002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796136" y="4581128"/>
            <a:ext cx="7649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4.9 </a:t>
            </a:r>
            <a:r>
              <a:rPr lang="en-GB" sz="1400" dirty="0" err="1" smtClean="0"/>
              <a:t>mW</a:t>
            </a:r>
            <a:endParaRPr lang="en-GB" sz="1400" dirty="0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3393793" y="4798929"/>
            <a:ext cx="36004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Rounded Rectangle 34"/>
          <p:cNvSpPr/>
          <p:nvPr/>
        </p:nvSpPr>
        <p:spPr>
          <a:xfrm>
            <a:off x="3705301" y="4510898"/>
            <a:ext cx="624596" cy="5563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Att. box</a:t>
            </a:r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4752020" y="4509120"/>
            <a:ext cx="648072" cy="55631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1x</a:t>
            </a:r>
          </a:p>
          <a:p>
            <a:pPr algn="ctr"/>
            <a:r>
              <a:rPr lang="en-US" sz="1600" b="1" dirty="0" smtClean="0"/>
              <a:t>100</a:t>
            </a:r>
            <a:endParaRPr lang="en-US" sz="1600" b="1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4329896" y="4798931"/>
            <a:ext cx="17879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0" y="4793296"/>
            <a:ext cx="180020" cy="1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4499992" y="4726922"/>
            <a:ext cx="108012" cy="10024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588224" y="4581128"/>
            <a:ext cx="704039" cy="307777"/>
          </a:xfrm>
          <a:prstGeom prst="rect">
            <a:avLst/>
          </a:prstGeom>
          <a:solidFill>
            <a:srgbClr val="00CC00"/>
          </a:solidFill>
        </p:spPr>
        <p:txBody>
          <a:bodyPr wrap="none" rtlCol="0" anchor="ctr">
            <a:spAutoFit/>
          </a:bodyPr>
          <a:lstStyle/>
          <a:p>
            <a:r>
              <a:rPr lang="en-GB" sz="1400" b="1" dirty="0" smtClean="0"/>
              <a:t>12.5dB</a:t>
            </a:r>
            <a:endParaRPr lang="en-GB" sz="1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7452320" y="4581128"/>
            <a:ext cx="1552541" cy="307777"/>
          </a:xfrm>
          <a:prstGeom prst="rect">
            <a:avLst/>
          </a:prstGeom>
          <a:solidFill>
            <a:srgbClr val="00CC00"/>
          </a:solidFill>
        </p:spPr>
        <p:txBody>
          <a:bodyPr wrap="none" rtlCol="0" anchor="ctr">
            <a:spAutoFit/>
          </a:bodyPr>
          <a:lstStyle/>
          <a:p>
            <a:r>
              <a:rPr lang="en-GB" sz="1400" b="1" dirty="0" smtClean="0"/>
              <a:t>IL(dB) for DP2  OK </a:t>
            </a:r>
            <a:endParaRPr lang="en-GB" sz="1400" b="1" dirty="0"/>
          </a:p>
        </p:txBody>
      </p:sp>
      <p:cxnSp>
        <p:nvCxnSpPr>
          <p:cNvPr id="42" name="Straight Connector 41"/>
          <p:cNvCxnSpPr/>
          <p:nvPr/>
        </p:nvCxnSpPr>
        <p:spPr>
          <a:xfrm>
            <a:off x="1928980" y="4798930"/>
            <a:ext cx="510332" cy="917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123728" y="4582906"/>
            <a:ext cx="216024" cy="216024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251520" y="4543269"/>
            <a:ext cx="792089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DP2</a:t>
            </a:r>
            <a:endParaRPr lang="en-US" dirty="0"/>
          </a:p>
        </p:txBody>
      </p:sp>
      <p:sp>
        <p:nvSpPr>
          <p:cNvPr id="45" name="Rounded Rectangle 44"/>
          <p:cNvSpPr/>
          <p:nvPr/>
        </p:nvSpPr>
        <p:spPr>
          <a:xfrm>
            <a:off x="1043609" y="4510898"/>
            <a:ext cx="936104" cy="49443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Coupling+ att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968099" y="5065439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Ch.1</a:t>
            </a:r>
            <a:endParaRPr lang="en-GB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907363" y="5013176"/>
            <a:ext cx="8563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87.5 </a:t>
            </a:r>
            <a:r>
              <a:rPr lang="en-GB" sz="1400" dirty="0" err="1" smtClean="0"/>
              <a:t>mW</a:t>
            </a:r>
            <a:endParaRPr lang="en-GB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5220071" y="2673144"/>
            <a:ext cx="856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Test fibre</a:t>
            </a:r>
            <a:endParaRPr lang="en-GB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5400848" y="4201343"/>
            <a:ext cx="8568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Test fibre</a:t>
            </a:r>
            <a:endParaRPr lang="en-GB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265222" y="2348880"/>
            <a:ext cx="855525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QUANTRONIX</a:t>
            </a:r>
            <a:endParaRPr lang="en-GB" sz="16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51520" y="3861048"/>
            <a:ext cx="855525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PHOTONICS</a:t>
            </a:r>
            <a:endParaRPr lang="en-GB" sz="1600" b="1" dirty="0"/>
          </a:p>
        </p:txBody>
      </p:sp>
      <p:sp>
        <p:nvSpPr>
          <p:cNvPr id="3" name="Rectangle 2"/>
          <p:cNvSpPr/>
          <p:nvPr/>
        </p:nvSpPr>
        <p:spPr>
          <a:xfrm>
            <a:off x="683568" y="1866310"/>
            <a:ext cx="26636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u="sng" dirty="0" smtClean="0"/>
              <a:t>After cleaning and polishing: </a:t>
            </a:r>
            <a:endParaRPr lang="en-GB" sz="1600" b="1" u="sng" dirty="0"/>
          </a:p>
        </p:txBody>
      </p:sp>
      <p:sp>
        <p:nvSpPr>
          <p:cNvPr id="52" name="Footer Placeholder 5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5</a:t>
            </a:fld>
            <a:endParaRPr lang="en-GB"/>
          </a:p>
        </p:txBody>
      </p:sp>
      <p:sp>
        <p:nvSpPr>
          <p:cNvPr id="54" name="Date Placeholder 5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10644" cy="365125"/>
          </a:xfrm>
        </p:spPr>
        <p:txBody>
          <a:bodyPr/>
          <a:lstStyle/>
          <a:p>
            <a:r>
              <a:rPr lang="en-GB" dirty="0"/>
              <a:t>Caltech group meeting </a:t>
            </a:r>
            <a:fld id="{4D142FE5-ACF0-4751-8BF8-0C11E3DDDCD5}" type="datetime1">
              <a:rPr lang="en-GB" smtClean="0"/>
              <a:t>07/05/2012</a:t>
            </a:fld>
            <a:endParaRPr lang="en-GB" dirty="0"/>
          </a:p>
        </p:txBody>
      </p:sp>
      <p:sp>
        <p:nvSpPr>
          <p:cNvPr id="55" name="Rectangle 54"/>
          <p:cNvSpPr/>
          <p:nvPr/>
        </p:nvSpPr>
        <p:spPr>
          <a:xfrm>
            <a:off x="908872" y="5517232"/>
            <a:ext cx="71915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GB" sz="1600" b="1" dirty="0" smtClean="0"/>
              <a:t>Main fibre of the Photonics was not clean, most probably during its installation:</a:t>
            </a:r>
          </a:p>
          <a:p>
            <a:pPr algn="ctr"/>
            <a:r>
              <a:rPr lang="en-GB" sz="1600" b="1" dirty="0" smtClean="0"/>
              <a:t>	no time to check at this time and above all no idea regarding </a:t>
            </a:r>
            <a:r>
              <a:rPr lang="en-GB" sz="1600" b="1" dirty="0" err="1" smtClean="0"/>
              <a:t>Matacq</a:t>
            </a:r>
            <a:r>
              <a:rPr lang="en-GB" sz="1600" b="1" dirty="0" smtClean="0"/>
              <a:t> reference. </a:t>
            </a:r>
          </a:p>
          <a:p>
            <a:endParaRPr lang="en-GB" sz="1600" b="1" u="sng" dirty="0"/>
          </a:p>
        </p:txBody>
      </p:sp>
    </p:spTree>
    <p:extLst>
      <p:ext uri="{BB962C8B-B14F-4D97-AF65-F5344CB8AC3E}">
        <p14:creationId xmlns:p14="http://schemas.microsoft.com/office/powerpoint/2010/main" val="286270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4766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rgbClr val="FF0000"/>
                </a:solidFill>
              </a:rPr>
              <a:t>Lasers Technical stop 25 April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David BAILLEUX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0936D-1931-4AEA-A99B-246CC2FAC5EF}" type="slidenum">
              <a:rPr lang="en-GB" smtClean="0"/>
              <a:t>6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3106688" cy="365125"/>
          </a:xfrm>
        </p:spPr>
        <p:txBody>
          <a:bodyPr/>
          <a:lstStyle/>
          <a:p>
            <a:r>
              <a:rPr lang="en-GB" dirty="0"/>
              <a:t>Caltech group meeting </a:t>
            </a:r>
            <a:fld id="{D106A20E-D680-4D5A-A9EC-A464843E8C35}" type="datetime1">
              <a:rPr lang="en-GB" smtClean="0"/>
              <a:t>07/05/2012</a:t>
            </a:fld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451" y="1124744"/>
            <a:ext cx="4541762" cy="2249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80063" y="692696"/>
            <a:ext cx="549990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u="sng" dirty="0" smtClean="0"/>
              <a:t>Before cleaning </a:t>
            </a:r>
            <a:r>
              <a:rPr lang="en-GB" sz="1600" b="1" u="sng" dirty="0" err="1" smtClean="0"/>
              <a:t>campain</a:t>
            </a:r>
            <a:r>
              <a:rPr lang="en-GB" sz="1600" b="1" u="sng" dirty="0" smtClean="0"/>
              <a:t>: </a:t>
            </a:r>
            <a:r>
              <a:rPr lang="en-GB" sz="1600" dirty="0" smtClean="0"/>
              <a:t>Photonics @55A, 100% attenuation</a:t>
            </a:r>
            <a:endParaRPr lang="en-GB" sz="1600" dirty="0"/>
          </a:p>
        </p:txBody>
      </p:sp>
      <p:sp>
        <p:nvSpPr>
          <p:cNvPr id="14" name="Rectangle 13"/>
          <p:cNvSpPr/>
          <p:nvPr/>
        </p:nvSpPr>
        <p:spPr>
          <a:xfrm>
            <a:off x="442360" y="3522494"/>
            <a:ext cx="7923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600" b="1" u="sng" dirty="0" smtClean="0"/>
              <a:t>After cleaning </a:t>
            </a:r>
            <a:r>
              <a:rPr lang="en-GB" sz="1600" b="1" u="sng" dirty="0" err="1" smtClean="0"/>
              <a:t>campain</a:t>
            </a:r>
            <a:r>
              <a:rPr lang="en-GB" sz="1600" b="1" u="sng" dirty="0" smtClean="0"/>
              <a:t>: </a:t>
            </a:r>
            <a:r>
              <a:rPr lang="en-GB" sz="1600" dirty="0" smtClean="0"/>
              <a:t>Photonics @55A, 40% attenuation </a:t>
            </a:r>
            <a:r>
              <a:rPr lang="en-GB" sz="1400" i="1" dirty="0" smtClean="0"/>
              <a:t>(remote attenuation changed too)</a:t>
            </a:r>
            <a:endParaRPr lang="en-GB" sz="1400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005064"/>
            <a:ext cx="4248150" cy="225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val 14"/>
          <p:cNvSpPr/>
          <p:nvPr/>
        </p:nvSpPr>
        <p:spPr>
          <a:xfrm>
            <a:off x="1403648" y="2060848"/>
            <a:ext cx="1047803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800 ADCs</a:t>
            </a:r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1403648" y="4509120"/>
            <a:ext cx="1047803" cy="576064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1100 ADCs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95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235</Words>
  <Application>Microsoft Office PowerPoint</Application>
  <PresentationFormat>On-screen Show (4:3)</PresentationFormat>
  <Paragraphs>104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Bailleux</dc:creator>
  <cp:lastModifiedBy>bailleux</cp:lastModifiedBy>
  <cp:revision>68</cp:revision>
  <dcterms:created xsi:type="dcterms:W3CDTF">2012-04-25T13:52:28Z</dcterms:created>
  <dcterms:modified xsi:type="dcterms:W3CDTF">2012-05-07T13:09:37Z</dcterms:modified>
</cp:coreProperties>
</file>