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8" r:id="rId2"/>
    <p:sldId id="260" r:id="rId3"/>
    <p:sldId id="257" r:id="rId4"/>
    <p:sldId id="259" r:id="rId5"/>
    <p:sldId id="261" r:id="rId6"/>
    <p:sldId id="262"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91" d="100"/>
          <a:sy n="91" d="100"/>
        </p:scale>
        <p:origin x="-1048"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printerSettings" Target="printerSettings/printerSettings1.bin"/><Relationship Id="rId9" Type="http://schemas.openxmlformats.org/officeDocument/2006/relationships/presProps" Target="presProps.xml"/><Relationship Id="rId1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B3BDA54-08FA-E24E-BAE9-461D9666652E}" type="datetimeFigureOut">
              <a:rPr lang="en-US" smtClean="0"/>
              <a:t>10/31/11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A25F9B-3557-0940-B896-A504F22D20DE}" type="slidenum">
              <a:rPr lang="en-US" smtClean="0"/>
              <a:t>‹#›</a:t>
            </a:fld>
            <a:endParaRPr lang="en-US"/>
          </a:p>
        </p:txBody>
      </p:sp>
    </p:spTree>
    <p:extLst>
      <p:ext uri="{BB962C8B-B14F-4D97-AF65-F5344CB8AC3E}">
        <p14:creationId xmlns:p14="http://schemas.microsoft.com/office/powerpoint/2010/main" val="33495228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3BDA54-08FA-E24E-BAE9-461D9666652E}" type="datetimeFigureOut">
              <a:rPr lang="en-US" smtClean="0"/>
              <a:t>10/31/11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A25F9B-3557-0940-B896-A504F22D20DE}" type="slidenum">
              <a:rPr lang="en-US" smtClean="0"/>
              <a:t>‹#›</a:t>
            </a:fld>
            <a:endParaRPr lang="en-US"/>
          </a:p>
        </p:txBody>
      </p:sp>
    </p:spTree>
    <p:extLst>
      <p:ext uri="{BB962C8B-B14F-4D97-AF65-F5344CB8AC3E}">
        <p14:creationId xmlns:p14="http://schemas.microsoft.com/office/powerpoint/2010/main" val="34315460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3BDA54-08FA-E24E-BAE9-461D9666652E}" type="datetimeFigureOut">
              <a:rPr lang="en-US" smtClean="0"/>
              <a:t>10/31/11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A25F9B-3557-0940-B896-A504F22D20DE}" type="slidenum">
              <a:rPr lang="en-US" smtClean="0"/>
              <a:t>‹#›</a:t>
            </a:fld>
            <a:endParaRPr lang="en-US"/>
          </a:p>
        </p:txBody>
      </p:sp>
    </p:spTree>
    <p:extLst>
      <p:ext uri="{BB962C8B-B14F-4D97-AF65-F5344CB8AC3E}">
        <p14:creationId xmlns:p14="http://schemas.microsoft.com/office/powerpoint/2010/main" val="3525848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3BDA54-08FA-E24E-BAE9-461D9666652E}" type="datetimeFigureOut">
              <a:rPr lang="en-US" smtClean="0"/>
              <a:t>10/31/11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A25F9B-3557-0940-B896-A504F22D20DE}" type="slidenum">
              <a:rPr lang="en-US" smtClean="0"/>
              <a:t>‹#›</a:t>
            </a:fld>
            <a:endParaRPr lang="en-US"/>
          </a:p>
        </p:txBody>
      </p:sp>
    </p:spTree>
    <p:extLst>
      <p:ext uri="{BB962C8B-B14F-4D97-AF65-F5344CB8AC3E}">
        <p14:creationId xmlns:p14="http://schemas.microsoft.com/office/powerpoint/2010/main" val="36145527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B3BDA54-08FA-E24E-BAE9-461D9666652E}" type="datetimeFigureOut">
              <a:rPr lang="en-US" smtClean="0"/>
              <a:t>10/31/11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A25F9B-3557-0940-B896-A504F22D20DE}" type="slidenum">
              <a:rPr lang="en-US" smtClean="0"/>
              <a:t>‹#›</a:t>
            </a:fld>
            <a:endParaRPr lang="en-US"/>
          </a:p>
        </p:txBody>
      </p:sp>
    </p:spTree>
    <p:extLst>
      <p:ext uri="{BB962C8B-B14F-4D97-AF65-F5344CB8AC3E}">
        <p14:creationId xmlns:p14="http://schemas.microsoft.com/office/powerpoint/2010/main" val="17748527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B3BDA54-08FA-E24E-BAE9-461D9666652E}" type="datetimeFigureOut">
              <a:rPr lang="en-US" smtClean="0"/>
              <a:t>10/31/11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A25F9B-3557-0940-B896-A504F22D20DE}" type="slidenum">
              <a:rPr lang="en-US" smtClean="0"/>
              <a:t>‹#›</a:t>
            </a:fld>
            <a:endParaRPr lang="en-US"/>
          </a:p>
        </p:txBody>
      </p:sp>
    </p:spTree>
    <p:extLst>
      <p:ext uri="{BB962C8B-B14F-4D97-AF65-F5344CB8AC3E}">
        <p14:creationId xmlns:p14="http://schemas.microsoft.com/office/powerpoint/2010/main" val="10675055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B3BDA54-08FA-E24E-BAE9-461D9666652E}" type="datetimeFigureOut">
              <a:rPr lang="en-US" smtClean="0"/>
              <a:t>10/31/11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9A25F9B-3557-0940-B896-A504F22D20DE}" type="slidenum">
              <a:rPr lang="en-US" smtClean="0"/>
              <a:t>‹#›</a:t>
            </a:fld>
            <a:endParaRPr lang="en-US"/>
          </a:p>
        </p:txBody>
      </p:sp>
    </p:spTree>
    <p:extLst>
      <p:ext uri="{BB962C8B-B14F-4D97-AF65-F5344CB8AC3E}">
        <p14:creationId xmlns:p14="http://schemas.microsoft.com/office/powerpoint/2010/main" val="166874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B3BDA54-08FA-E24E-BAE9-461D9666652E}" type="datetimeFigureOut">
              <a:rPr lang="en-US" smtClean="0"/>
              <a:t>10/31/11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9A25F9B-3557-0940-B896-A504F22D20DE}" type="slidenum">
              <a:rPr lang="en-US" smtClean="0"/>
              <a:t>‹#›</a:t>
            </a:fld>
            <a:endParaRPr lang="en-US"/>
          </a:p>
        </p:txBody>
      </p:sp>
    </p:spTree>
    <p:extLst>
      <p:ext uri="{BB962C8B-B14F-4D97-AF65-F5344CB8AC3E}">
        <p14:creationId xmlns:p14="http://schemas.microsoft.com/office/powerpoint/2010/main" val="4280695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3BDA54-08FA-E24E-BAE9-461D9666652E}" type="datetimeFigureOut">
              <a:rPr lang="en-US" smtClean="0"/>
              <a:t>10/31/11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9A25F9B-3557-0940-B896-A504F22D20DE}" type="slidenum">
              <a:rPr lang="en-US" smtClean="0"/>
              <a:t>‹#›</a:t>
            </a:fld>
            <a:endParaRPr lang="en-US"/>
          </a:p>
        </p:txBody>
      </p:sp>
    </p:spTree>
    <p:extLst>
      <p:ext uri="{BB962C8B-B14F-4D97-AF65-F5344CB8AC3E}">
        <p14:creationId xmlns:p14="http://schemas.microsoft.com/office/powerpoint/2010/main" val="32685531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3BDA54-08FA-E24E-BAE9-461D9666652E}" type="datetimeFigureOut">
              <a:rPr lang="en-US" smtClean="0"/>
              <a:t>10/31/11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A25F9B-3557-0940-B896-A504F22D20DE}" type="slidenum">
              <a:rPr lang="en-US" smtClean="0"/>
              <a:t>‹#›</a:t>
            </a:fld>
            <a:endParaRPr lang="en-US"/>
          </a:p>
        </p:txBody>
      </p:sp>
    </p:spTree>
    <p:extLst>
      <p:ext uri="{BB962C8B-B14F-4D97-AF65-F5344CB8AC3E}">
        <p14:creationId xmlns:p14="http://schemas.microsoft.com/office/powerpoint/2010/main" val="7206667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3BDA54-08FA-E24E-BAE9-461D9666652E}" type="datetimeFigureOut">
              <a:rPr lang="en-US" smtClean="0"/>
              <a:t>10/31/11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A25F9B-3557-0940-B896-A504F22D20DE}" type="slidenum">
              <a:rPr lang="en-US" smtClean="0"/>
              <a:t>‹#›</a:t>
            </a:fld>
            <a:endParaRPr lang="en-US"/>
          </a:p>
        </p:txBody>
      </p:sp>
    </p:spTree>
    <p:extLst>
      <p:ext uri="{BB962C8B-B14F-4D97-AF65-F5344CB8AC3E}">
        <p14:creationId xmlns:p14="http://schemas.microsoft.com/office/powerpoint/2010/main" val="85117129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3BDA54-08FA-E24E-BAE9-461D9666652E}" type="datetimeFigureOut">
              <a:rPr lang="en-US" smtClean="0"/>
              <a:t>10/31/11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A25F9B-3557-0940-B896-A504F22D20DE}" type="slidenum">
              <a:rPr lang="en-US" smtClean="0"/>
              <a:t>‹#›</a:t>
            </a:fld>
            <a:endParaRPr lang="en-US"/>
          </a:p>
        </p:txBody>
      </p:sp>
    </p:spTree>
    <p:extLst>
      <p:ext uri="{BB962C8B-B14F-4D97-AF65-F5344CB8AC3E}">
        <p14:creationId xmlns:p14="http://schemas.microsoft.com/office/powerpoint/2010/main" val="8733890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5283"/>
            <a:ext cx="8229600" cy="786075"/>
          </a:xfrm>
        </p:spPr>
        <p:txBody>
          <a:bodyPr/>
          <a:lstStyle/>
          <a:p>
            <a:r>
              <a:rPr lang="en-US" dirty="0" smtClean="0"/>
              <a:t>Discussion today</a:t>
            </a:r>
            <a:endParaRPr lang="en-US" dirty="0"/>
          </a:p>
        </p:txBody>
      </p:sp>
      <p:sp>
        <p:nvSpPr>
          <p:cNvPr id="3" name="Content Placeholder 2"/>
          <p:cNvSpPr>
            <a:spLocks noGrp="1"/>
          </p:cNvSpPr>
          <p:nvPr>
            <p:ph idx="1"/>
          </p:nvPr>
        </p:nvSpPr>
        <p:spPr>
          <a:xfrm>
            <a:off x="307010" y="990930"/>
            <a:ext cx="8638132" cy="5498961"/>
          </a:xfrm>
        </p:spPr>
        <p:txBody>
          <a:bodyPr>
            <a:normAutofit fontScale="92500" lnSpcReduction="20000"/>
          </a:bodyPr>
          <a:lstStyle/>
          <a:p>
            <a:r>
              <a:rPr lang="en-US" dirty="0" err="1" smtClean="0"/>
              <a:t>Quantronix</a:t>
            </a:r>
            <a:r>
              <a:rPr lang="en-US" dirty="0" smtClean="0"/>
              <a:t> option has an unacceptable delivery time (150-180 days ARO)</a:t>
            </a:r>
          </a:p>
          <a:p>
            <a:pPr lvl="1"/>
            <a:r>
              <a:rPr lang="en-US" dirty="0" smtClean="0"/>
              <a:t>Excluded from further discussions</a:t>
            </a:r>
          </a:p>
          <a:p>
            <a:r>
              <a:rPr lang="en-US" dirty="0" smtClean="0"/>
              <a:t>Need to decide between two options from Photonics:</a:t>
            </a:r>
          </a:p>
          <a:p>
            <a:pPr lvl="1"/>
            <a:r>
              <a:rPr lang="en-US" dirty="0" smtClean="0"/>
              <a:t>440nm </a:t>
            </a:r>
            <a:r>
              <a:rPr lang="en-US" dirty="0" err="1" smtClean="0"/>
              <a:t>Ti:S</a:t>
            </a:r>
            <a:r>
              <a:rPr lang="en-US" dirty="0" smtClean="0"/>
              <a:t> + diode-pumped laser (this is the baseline option endorsed already by US-CMS project management)</a:t>
            </a:r>
          </a:p>
          <a:p>
            <a:pPr lvl="1"/>
            <a:r>
              <a:rPr lang="en-US" dirty="0" smtClean="0"/>
              <a:t>447nm diode-pumped laser (new option since </a:t>
            </a:r>
            <a:r>
              <a:rPr lang="en-US" dirty="0" err="1" smtClean="0"/>
              <a:t>Renyuan’s</a:t>
            </a:r>
            <a:r>
              <a:rPr lang="en-US" dirty="0" smtClean="0"/>
              <a:t> visit to Photonics on October 19</a:t>
            </a:r>
            <a:r>
              <a:rPr lang="en-US" baseline="30000" dirty="0" smtClean="0"/>
              <a:t>th</a:t>
            </a:r>
            <a:r>
              <a:rPr lang="en-US" dirty="0" smtClean="0"/>
              <a:t>)</a:t>
            </a:r>
          </a:p>
          <a:p>
            <a:r>
              <a:rPr lang="en-US" dirty="0" smtClean="0"/>
              <a:t>If we decide upon the 447nm option we need to seek endorsement from US-CMS PM before proceeding with the order</a:t>
            </a:r>
          </a:p>
          <a:p>
            <a:pPr lvl="1"/>
            <a:r>
              <a:rPr lang="en-US" dirty="0" smtClean="0"/>
              <a:t>And we would start this immediately after this meeting</a:t>
            </a:r>
            <a:endParaRPr lang="en-US" dirty="0"/>
          </a:p>
        </p:txBody>
      </p:sp>
    </p:spTree>
    <p:extLst>
      <p:ext uri="{BB962C8B-B14F-4D97-AF65-F5344CB8AC3E}">
        <p14:creationId xmlns:p14="http://schemas.microsoft.com/office/powerpoint/2010/main" val="39884310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5068"/>
            <a:ext cx="8229600" cy="786075"/>
          </a:xfrm>
        </p:spPr>
        <p:txBody>
          <a:bodyPr/>
          <a:lstStyle/>
          <a:p>
            <a:r>
              <a:rPr lang="en-US" dirty="0" smtClean="0"/>
              <a:t>How do we decide?</a:t>
            </a:r>
            <a:endParaRPr lang="en-US" dirty="0"/>
          </a:p>
        </p:txBody>
      </p:sp>
      <p:sp>
        <p:nvSpPr>
          <p:cNvPr id="3" name="Content Placeholder 2"/>
          <p:cNvSpPr>
            <a:spLocks noGrp="1"/>
          </p:cNvSpPr>
          <p:nvPr>
            <p:ph idx="1"/>
          </p:nvPr>
        </p:nvSpPr>
        <p:spPr>
          <a:xfrm>
            <a:off x="223281" y="1228195"/>
            <a:ext cx="8707906" cy="5629806"/>
          </a:xfrm>
        </p:spPr>
        <p:txBody>
          <a:bodyPr>
            <a:normAutofit/>
          </a:bodyPr>
          <a:lstStyle/>
          <a:p>
            <a:r>
              <a:rPr lang="en-US" sz="3600" dirty="0" smtClean="0"/>
              <a:t>Stability is the critical issue here</a:t>
            </a:r>
          </a:p>
          <a:p>
            <a:pPr lvl="1"/>
            <a:r>
              <a:rPr lang="en-US" sz="3200" dirty="0" smtClean="0"/>
              <a:t>Short-term (days/weeks)</a:t>
            </a:r>
          </a:p>
          <a:p>
            <a:pPr lvl="2"/>
            <a:r>
              <a:rPr lang="en-US" sz="2800" dirty="0" smtClean="0"/>
              <a:t>Governed by laser parameters such as: </a:t>
            </a:r>
          </a:p>
          <a:p>
            <a:pPr lvl="3"/>
            <a:r>
              <a:rPr lang="en-US" sz="2400" dirty="0"/>
              <a:t>pulse width</a:t>
            </a:r>
          </a:p>
          <a:p>
            <a:pPr lvl="3"/>
            <a:r>
              <a:rPr lang="en-US" sz="2400" dirty="0" smtClean="0"/>
              <a:t>jitter</a:t>
            </a:r>
          </a:p>
          <a:p>
            <a:pPr lvl="3"/>
            <a:r>
              <a:rPr lang="en-US" sz="2400" dirty="0" smtClean="0"/>
              <a:t>pulse-to-pulse amplitude/width variation</a:t>
            </a:r>
          </a:p>
          <a:p>
            <a:pPr lvl="1"/>
            <a:r>
              <a:rPr lang="en-US" sz="3200" dirty="0" smtClean="0"/>
              <a:t>Long term</a:t>
            </a:r>
          </a:p>
          <a:p>
            <a:pPr lvl="2"/>
            <a:r>
              <a:rPr lang="en-US" sz="2800" dirty="0" smtClean="0"/>
              <a:t>Slow drift of above quantities</a:t>
            </a:r>
          </a:p>
          <a:p>
            <a:pPr lvl="2"/>
            <a:r>
              <a:rPr lang="en-US" sz="2800" dirty="0" smtClean="0"/>
              <a:t>Frequency of maintenance interventions (requiring re-tuning etc.)</a:t>
            </a:r>
            <a:endParaRPr lang="en-US" sz="2800" dirty="0"/>
          </a:p>
        </p:txBody>
      </p:sp>
    </p:spTree>
    <p:extLst>
      <p:ext uri="{BB962C8B-B14F-4D97-AF65-F5344CB8AC3E}">
        <p14:creationId xmlns:p14="http://schemas.microsoft.com/office/powerpoint/2010/main" val="27504131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3197"/>
            <a:ext cx="8229600" cy="716292"/>
          </a:xfrm>
        </p:spPr>
        <p:txBody>
          <a:bodyPr>
            <a:normAutofit fontScale="90000"/>
          </a:bodyPr>
          <a:lstStyle/>
          <a:p>
            <a:r>
              <a:rPr lang="en-US" dirty="0" smtClean="0"/>
              <a:t>Technical specs &amp; dimensions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694008374"/>
              </p:ext>
            </p:extLst>
          </p:nvPr>
        </p:nvGraphicFramePr>
        <p:xfrm>
          <a:off x="298649" y="930264"/>
          <a:ext cx="8569566" cy="4079240"/>
        </p:xfrm>
        <a:graphic>
          <a:graphicData uri="http://schemas.openxmlformats.org/drawingml/2006/table">
            <a:tbl>
              <a:tblPr firstRow="1" bandRow="1">
                <a:tableStyleId>{5C22544A-7EE6-4342-B048-85BDC9FD1C3A}</a:tableStyleId>
              </a:tblPr>
              <a:tblGrid>
                <a:gridCol w="2483212"/>
                <a:gridCol w="3043354"/>
                <a:gridCol w="3043000"/>
              </a:tblGrid>
              <a:tr h="370840">
                <a:tc>
                  <a:txBody>
                    <a:bodyPr/>
                    <a:lstStyle/>
                    <a:p>
                      <a:endParaRPr lang="en-US" dirty="0"/>
                    </a:p>
                  </a:txBody>
                  <a:tcPr/>
                </a:tc>
                <a:tc>
                  <a:txBody>
                    <a:bodyPr/>
                    <a:lstStyle/>
                    <a:p>
                      <a:r>
                        <a:rPr lang="en-US" dirty="0" smtClean="0"/>
                        <a:t>Photonics 440</a:t>
                      </a:r>
                      <a:endParaRPr lang="en-US" dirty="0"/>
                    </a:p>
                  </a:txBody>
                  <a:tcPr/>
                </a:tc>
                <a:tc>
                  <a:txBody>
                    <a:bodyPr/>
                    <a:lstStyle/>
                    <a:p>
                      <a:r>
                        <a:rPr lang="en-US" dirty="0" smtClean="0"/>
                        <a:t>Photonics 447</a:t>
                      </a:r>
                      <a:endParaRPr lang="en-US" dirty="0"/>
                    </a:p>
                  </a:txBody>
                  <a:tcPr/>
                </a:tc>
              </a:tr>
              <a:tr h="370840">
                <a:tc>
                  <a:txBody>
                    <a:bodyPr/>
                    <a:lstStyle/>
                    <a:p>
                      <a:r>
                        <a:rPr lang="en-US" dirty="0" smtClean="0"/>
                        <a:t>Frequency</a:t>
                      </a:r>
                      <a:endParaRPr lang="en-US" dirty="0"/>
                    </a:p>
                  </a:txBody>
                  <a:tcPr/>
                </a:tc>
                <a:tc>
                  <a:txBody>
                    <a:bodyPr/>
                    <a:lstStyle/>
                    <a:p>
                      <a:r>
                        <a:rPr lang="en-US" dirty="0" smtClean="0"/>
                        <a:t>440nm</a:t>
                      </a:r>
                      <a:endParaRPr lang="en-US" dirty="0"/>
                    </a:p>
                  </a:txBody>
                  <a:tcPr/>
                </a:tc>
                <a:tc>
                  <a:txBody>
                    <a:bodyPr/>
                    <a:lstStyle/>
                    <a:p>
                      <a:r>
                        <a:rPr lang="en-US" dirty="0" smtClean="0"/>
                        <a:t>447nm</a:t>
                      </a:r>
                      <a:endParaRPr lang="en-US" dirty="0"/>
                    </a:p>
                  </a:txBody>
                  <a:tcPr/>
                </a:tc>
              </a:tr>
              <a:tr h="370840">
                <a:tc>
                  <a:txBody>
                    <a:bodyPr/>
                    <a:lstStyle/>
                    <a:p>
                      <a:r>
                        <a:rPr lang="en-US" dirty="0" smtClean="0"/>
                        <a:t>Pulse</a:t>
                      </a:r>
                      <a:r>
                        <a:rPr lang="en-US" baseline="0" dirty="0" smtClean="0"/>
                        <a:t> energy @ 100Hz</a:t>
                      </a:r>
                      <a:endParaRPr lang="en-US" dirty="0"/>
                    </a:p>
                  </a:txBody>
                  <a:tcPr/>
                </a:tc>
                <a:tc>
                  <a:txBody>
                    <a:bodyPr/>
                    <a:lstStyle/>
                    <a:p>
                      <a:r>
                        <a:rPr lang="en-US" dirty="0" smtClean="0"/>
                        <a:t>1mJ</a:t>
                      </a:r>
                      <a:endParaRPr lang="en-US" dirty="0"/>
                    </a:p>
                  </a:txBody>
                  <a:tcPr/>
                </a:tc>
                <a:tc>
                  <a:txBody>
                    <a:bodyPr/>
                    <a:lstStyle/>
                    <a:p>
                      <a:r>
                        <a:rPr lang="en-US" dirty="0" smtClean="0"/>
                        <a:t>0.9mJ @</a:t>
                      </a:r>
                      <a:r>
                        <a:rPr lang="en-US" baseline="0" dirty="0" smtClean="0"/>
                        <a:t> 85us delay</a:t>
                      </a:r>
                      <a:endParaRPr lang="en-US" dirty="0"/>
                    </a:p>
                  </a:txBody>
                  <a:tcPr/>
                </a:tc>
              </a:tr>
              <a:tr h="370840">
                <a:tc>
                  <a:txBody>
                    <a:bodyPr/>
                    <a:lstStyle/>
                    <a:p>
                      <a:r>
                        <a:rPr lang="en-US" dirty="0" smtClean="0"/>
                        <a:t>Pulse width</a:t>
                      </a:r>
                      <a:endParaRPr lang="en-US" dirty="0"/>
                    </a:p>
                  </a:txBody>
                  <a:tcPr/>
                </a:tc>
                <a:tc>
                  <a:txBody>
                    <a:bodyPr/>
                    <a:lstStyle/>
                    <a:p>
                      <a:r>
                        <a:rPr lang="en-US" dirty="0" smtClean="0"/>
                        <a:t>&lt;25ns @ 100 Hz</a:t>
                      </a:r>
                      <a:endParaRPr lang="en-US" dirty="0"/>
                    </a:p>
                  </a:txBody>
                  <a:tcPr/>
                </a:tc>
                <a:tc>
                  <a:txBody>
                    <a:bodyPr/>
                    <a:lstStyle/>
                    <a:p>
                      <a:r>
                        <a:rPr lang="en-US" dirty="0" smtClean="0"/>
                        <a:t>&lt;15ns @ 0.9mJ</a:t>
                      </a:r>
                      <a:endParaRPr lang="en-US" dirty="0"/>
                    </a:p>
                  </a:txBody>
                  <a:tcPr/>
                </a:tc>
              </a:tr>
              <a:tr h="370840">
                <a:tc>
                  <a:txBody>
                    <a:bodyPr/>
                    <a:lstStyle/>
                    <a:p>
                      <a:r>
                        <a:rPr lang="en-US" dirty="0" smtClean="0"/>
                        <a:t>Pulse jitter</a:t>
                      </a:r>
                      <a:endParaRPr lang="en-US" dirty="0"/>
                    </a:p>
                  </a:txBody>
                  <a:tcPr/>
                </a:tc>
                <a:tc>
                  <a:txBody>
                    <a:bodyPr/>
                    <a:lstStyle/>
                    <a:p>
                      <a:r>
                        <a:rPr lang="en-US" dirty="0" smtClean="0"/>
                        <a:t>&lt;3ns RMS</a:t>
                      </a:r>
                      <a:endParaRPr lang="en-US" dirty="0"/>
                    </a:p>
                  </a:txBody>
                  <a:tcPr/>
                </a:tc>
                <a:tc>
                  <a:txBody>
                    <a:bodyPr/>
                    <a:lstStyle/>
                    <a:p>
                      <a:r>
                        <a:rPr lang="en-US" dirty="0" smtClean="0"/>
                        <a:t>&lt;3ns RMS</a:t>
                      </a:r>
                      <a:endParaRPr lang="en-US" dirty="0"/>
                    </a:p>
                  </a:txBody>
                  <a:tcPr/>
                </a:tc>
              </a:tr>
              <a:tr h="370840">
                <a:tc>
                  <a:txBody>
                    <a:bodyPr/>
                    <a:lstStyle/>
                    <a:p>
                      <a:r>
                        <a:rPr lang="en-US" dirty="0" smtClean="0"/>
                        <a:t>Delay</a:t>
                      </a:r>
                      <a:endParaRPr lang="en-US" dirty="0"/>
                    </a:p>
                  </a:txBody>
                  <a:tcPr/>
                </a:tc>
                <a:tc>
                  <a:txBody>
                    <a:bodyPr/>
                    <a:lstStyle/>
                    <a:p>
                      <a:r>
                        <a:rPr lang="en-US" dirty="0" smtClean="0"/>
                        <a:t>&lt;5us</a:t>
                      </a:r>
                      <a:endParaRPr lang="en-US" dirty="0"/>
                    </a:p>
                  </a:txBody>
                  <a:tcPr/>
                </a:tc>
                <a:tc>
                  <a:txBody>
                    <a:bodyPr/>
                    <a:lstStyle/>
                    <a:p>
                      <a:r>
                        <a:rPr lang="en-US" dirty="0" smtClean="0"/>
                        <a:t>85us </a:t>
                      </a:r>
                      <a:r>
                        <a:rPr lang="en-US" dirty="0" smtClean="0"/>
                        <a:t>for 0.9mJ</a:t>
                      </a:r>
                      <a:endParaRPr lang="en-US" dirty="0"/>
                    </a:p>
                  </a:txBody>
                  <a:tcPr/>
                </a:tc>
              </a:tr>
              <a:tr h="370840">
                <a:tc>
                  <a:txBody>
                    <a:bodyPr/>
                    <a:lstStyle/>
                    <a:p>
                      <a:r>
                        <a:rPr lang="en-US" dirty="0" smtClean="0"/>
                        <a:t>Repetition rate</a:t>
                      </a:r>
                      <a:endParaRPr lang="en-US" dirty="0"/>
                    </a:p>
                  </a:txBody>
                  <a:tcPr/>
                </a:tc>
                <a:tc>
                  <a:txBody>
                    <a:bodyPr/>
                    <a:lstStyle/>
                    <a:p>
                      <a:r>
                        <a:rPr lang="en-US" dirty="0" smtClean="0"/>
                        <a:t>0</a:t>
                      </a:r>
                      <a:r>
                        <a:rPr lang="en-US" dirty="0" smtClean="0">
                          <a:sym typeface="Wingdings"/>
                        </a:rPr>
                        <a:t>100 Hz</a:t>
                      </a:r>
                      <a:endParaRPr lang="en-US" dirty="0"/>
                    </a:p>
                  </a:txBody>
                  <a:tcPr/>
                </a:tc>
                <a:tc>
                  <a:txBody>
                    <a:bodyPr/>
                    <a:lstStyle/>
                    <a:p>
                      <a:r>
                        <a:rPr lang="en-US" dirty="0" smtClean="0"/>
                        <a:t>0</a:t>
                      </a:r>
                      <a:r>
                        <a:rPr lang="en-US" dirty="0" smtClean="0">
                          <a:sym typeface="Wingdings"/>
                        </a:rPr>
                        <a:t>200</a:t>
                      </a:r>
                      <a:r>
                        <a:rPr lang="en-US" baseline="0" dirty="0" smtClean="0">
                          <a:sym typeface="Wingdings"/>
                        </a:rPr>
                        <a:t> Hz</a:t>
                      </a:r>
                      <a:endParaRPr lang="en-US" dirty="0"/>
                    </a:p>
                  </a:txBody>
                  <a:tcPr/>
                </a:tc>
              </a:tr>
              <a:tr h="370840">
                <a:tc>
                  <a:txBody>
                    <a:bodyPr/>
                    <a:lstStyle/>
                    <a:p>
                      <a:r>
                        <a:rPr lang="en-US" dirty="0" smtClean="0"/>
                        <a:t>Size of laser unit</a:t>
                      </a:r>
                      <a:endParaRPr lang="en-US" dirty="0"/>
                    </a:p>
                  </a:txBody>
                  <a:tcPr/>
                </a:tc>
                <a:tc>
                  <a:txBody>
                    <a:bodyPr/>
                    <a:lstStyle/>
                    <a:p>
                      <a:r>
                        <a:rPr lang="en-US" dirty="0" smtClean="0"/>
                        <a:t>368 x 660 x 127mm</a:t>
                      </a:r>
                      <a:endParaRPr lang="en-US" dirty="0"/>
                    </a:p>
                  </a:txBody>
                  <a:tcPr/>
                </a:tc>
                <a:tc>
                  <a:txBody>
                    <a:bodyPr/>
                    <a:lstStyle/>
                    <a:p>
                      <a:r>
                        <a:rPr lang="en-US" dirty="0" smtClean="0"/>
                        <a:t>190 x 560 x 95mm</a:t>
                      </a:r>
                      <a:endParaRPr lang="en-US" dirty="0"/>
                    </a:p>
                  </a:txBody>
                  <a:tcPr/>
                </a:tc>
              </a:tr>
              <a:tr h="370840">
                <a:tc>
                  <a:txBody>
                    <a:bodyPr/>
                    <a:lstStyle/>
                    <a:p>
                      <a:r>
                        <a:rPr lang="en-US" dirty="0" smtClean="0"/>
                        <a:t>Power supply unit</a:t>
                      </a:r>
                      <a:endParaRPr lang="en-US" dirty="0"/>
                    </a:p>
                  </a:txBody>
                  <a:tcPr/>
                </a:tc>
                <a:tc>
                  <a:txBody>
                    <a:bodyPr/>
                    <a:lstStyle/>
                    <a:p>
                      <a:r>
                        <a:rPr lang="en-US" dirty="0" smtClean="0"/>
                        <a:t>483 x 476 x 178mm</a:t>
                      </a:r>
                      <a:endParaRPr lang="en-US" dirty="0"/>
                    </a:p>
                  </a:txBody>
                  <a:tcPr/>
                </a:tc>
                <a:tc>
                  <a:txBody>
                    <a:bodyPr/>
                    <a:lstStyle/>
                    <a:p>
                      <a:r>
                        <a:rPr lang="en-US" dirty="0" smtClean="0"/>
                        <a:t>343 x 483 x 133mm</a:t>
                      </a:r>
                      <a:endParaRPr lang="en-US" dirty="0"/>
                    </a:p>
                  </a:txBody>
                  <a:tcPr/>
                </a:tc>
              </a:tr>
              <a:tr h="370840">
                <a:tc>
                  <a:txBody>
                    <a:bodyPr/>
                    <a:lstStyle/>
                    <a:p>
                      <a:r>
                        <a:rPr lang="en-US" dirty="0" smtClean="0"/>
                        <a:t>Water Cooling </a:t>
                      </a:r>
                      <a:r>
                        <a:rPr lang="en-US" dirty="0" smtClean="0"/>
                        <a:t>unit</a:t>
                      </a:r>
                      <a:endParaRPr lang="en-US" dirty="0"/>
                    </a:p>
                  </a:txBody>
                  <a:tcPr/>
                </a:tc>
                <a:tc>
                  <a:txBody>
                    <a:bodyPr/>
                    <a:lstStyle/>
                    <a:p>
                      <a:r>
                        <a:rPr lang="en-US" dirty="0" smtClean="0"/>
                        <a:t>Required</a:t>
                      </a:r>
                      <a:endParaRPr lang="en-US" dirty="0"/>
                    </a:p>
                  </a:txBody>
                  <a:tcPr/>
                </a:tc>
                <a:tc>
                  <a:txBody>
                    <a:bodyPr/>
                    <a:lstStyle/>
                    <a:p>
                      <a:r>
                        <a:rPr lang="en-US" dirty="0" smtClean="0"/>
                        <a:t>Not needed</a:t>
                      </a:r>
                      <a:endParaRPr lang="en-US" dirty="0"/>
                    </a:p>
                  </a:txBody>
                  <a:tcPr/>
                </a:tc>
              </a:tr>
              <a:tr h="370840">
                <a:tc>
                  <a:txBody>
                    <a:bodyPr/>
                    <a:lstStyle/>
                    <a:p>
                      <a:r>
                        <a:rPr lang="en-US" dirty="0" smtClean="0"/>
                        <a:t>Delivery time</a:t>
                      </a:r>
                      <a:endParaRPr lang="en-US" dirty="0"/>
                    </a:p>
                  </a:txBody>
                  <a:tcPr/>
                </a:tc>
                <a:tc>
                  <a:txBody>
                    <a:bodyPr/>
                    <a:lstStyle/>
                    <a:p>
                      <a:r>
                        <a:rPr lang="en-US" dirty="0" smtClean="0"/>
                        <a:t>12-16 weeks</a:t>
                      </a:r>
                      <a:endParaRPr lang="en-US" dirty="0"/>
                    </a:p>
                  </a:txBody>
                  <a:tcPr/>
                </a:tc>
                <a:tc>
                  <a:txBody>
                    <a:bodyPr/>
                    <a:lstStyle/>
                    <a:p>
                      <a:r>
                        <a:rPr lang="en-US" dirty="0" smtClean="0"/>
                        <a:t>12-14 weeks</a:t>
                      </a:r>
                      <a:endParaRPr lang="en-US" dirty="0"/>
                    </a:p>
                  </a:txBody>
                  <a:tcPr/>
                </a:tc>
              </a:tr>
            </a:tbl>
          </a:graphicData>
        </a:graphic>
      </p:graphicFrame>
      <p:sp>
        <p:nvSpPr>
          <p:cNvPr id="5" name="TextBox 4"/>
          <p:cNvSpPr txBox="1"/>
          <p:nvPr/>
        </p:nvSpPr>
        <p:spPr>
          <a:xfrm>
            <a:off x="117234" y="5038387"/>
            <a:ext cx="8931363" cy="1754327"/>
          </a:xfrm>
          <a:prstGeom prst="rect">
            <a:avLst/>
          </a:prstGeom>
          <a:noFill/>
        </p:spPr>
        <p:txBody>
          <a:bodyPr wrap="square" rtlCol="0">
            <a:spAutoFit/>
          </a:bodyPr>
          <a:lstStyle/>
          <a:p>
            <a:r>
              <a:rPr lang="en-US" dirty="0" smtClean="0"/>
              <a:t>Comments:</a:t>
            </a:r>
          </a:p>
          <a:p>
            <a:r>
              <a:rPr lang="en-US" dirty="0"/>
              <a:t> </a:t>
            </a:r>
            <a:r>
              <a:rPr lang="en-US" dirty="0" smtClean="0"/>
              <a:t> 1) </a:t>
            </a:r>
            <a:r>
              <a:rPr lang="en-US" dirty="0" smtClean="0"/>
              <a:t>both options </a:t>
            </a:r>
            <a:r>
              <a:rPr lang="en-US" dirty="0" smtClean="0"/>
              <a:t>satisfy our technical  </a:t>
            </a:r>
            <a:r>
              <a:rPr lang="en-US" dirty="0" smtClean="0"/>
              <a:t>specifications</a:t>
            </a:r>
            <a:endParaRPr lang="en-US" dirty="0" smtClean="0"/>
          </a:p>
          <a:p>
            <a:r>
              <a:rPr lang="en-US" dirty="0"/>
              <a:t> </a:t>
            </a:r>
            <a:r>
              <a:rPr lang="en-US" dirty="0" smtClean="0"/>
              <a:t> 2) Q-switches (</a:t>
            </a:r>
            <a:r>
              <a:rPr lang="en-US" dirty="0" err="1" smtClean="0"/>
              <a:t>Pockel</a:t>
            </a:r>
            <a:r>
              <a:rPr lang="en-US" dirty="0" smtClean="0"/>
              <a:t> Cells) are included in </a:t>
            </a:r>
            <a:r>
              <a:rPr lang="en-US" dirty="0" smtClean="0"/>
              <a:t>both </a:t>
            </a:r>
            <a:r>
              <a:rPr lang="en-US" dirty="0" smtClean="0"/>
              <a:t>lasers, to obtain the 3ns jitter</a:t>
            </a:r>
          </a:p>
          <a:p>
            <a:r>
              <a:rPr lang="en-US" dirty="0"/>
              <a:t> </a:t>
            </a:r>
            <a:r>
              <a:rPr lang="en-US" dirty="0" smtClean="0"/>
              <a:t> 3) the repetition rate offered by the P447 could be useful….</a:t>
            </a:r>
          </a:p>
          <a:p>
            <a:r>
              <a:rPr lang="en-US" dirty="0"/>
              <a:t> </a:t>
            </a:r>
            <a:r>
              <a:rPr lang="en-US" dirty="0" smtClean="0"/>
              <a:t> 4) the P447 is far more compact than the </a:t>
            </a:r>
            <a:r>
              <a:rPr lang="en-US" dirty="0" smtClean="0"/>
              <a:t>P440 </a:t>
            </a:r>
            <a:r>
              <a:rPr lang="en-US" dirty="0" smtClean="0"/>
              <a:t>and requires no external </a:t>
            </a:r>
            <a:r>
              <a:rPr lang="en-US" dirty="0" smtClean="0"/>
              <a:t>cooling</a:t>
            </a:r>
          </a:p>
          <a:p>
            <a:r>
              <a:rPr lang="en-US" dirty="0"/>
              <a:t> </a:t>
            </a:r>
            <a:r>
              <a:rPr lang="en-US" dirty="0" smtClean="0"/>
              <a:t> 5) spare parts for both options can be purchased in advance and are readily available</a:t>
            </a:r>
            <a:endParaRPr lang="en-US" dirty="0"/>
          </a:p>
        </p:txBody>
      </p:sp>
    </p:spTree>
    <p:extLst>
      <p:ext uri="{BB962C8B-B14F-4D97-AF65-F5344CB8AC3E}">
        <p14:creationId xmlns:p14="http://schemas.microsoft.com/office/powerpoint/2010/main" val="25963077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0"/>
            <a:ext cx="8229600" cy="716292"/>
          </a:xfrm>
        </p:spPr>
        <p:txBody>
          <a:bodyPr>
            <a:normAutofit fontScale="90000"/>
          </a:bodyPr>
          <a:lstStyle/>
          <a:p>
            <a:r>
              <a:rPr lang="en-US" dirty="0" smtClean="0"/>
              <a:t>Pros and cons of 447nm option</a:t>
            </a:r>
            <a:endParaRPr lang="en-US" dirty="0"/>
          </a:p>
        </p:txBody>
      </p:sp>
      <p:sp>
        <p:nvSpPr>
          <p:cNvPr id="4" name="Content Placeholder 3"/>
          <p:cNvSpPr>
            <a:spLocks noGrp="1"/>
          </p:cNvSpPr>
          <p:nvPr>
            <p:ph sz="half" idx="1"/>
          </p:nvPr>
        </p:nvSpPr>
        <p:spPr>
          <a:xfrm>
            <a:off x="261830" y="976973"/>
            <a:ext cx="4038600" cy="5596657"/>
          </a:xfrm>
        </p:spPr>
        <p:style>
          <a:lnRef idx="1">
            <a:schemeClr val="accent3"/>
          </a:lnRef>
          <a:fillRef idx="2">
            <a:schemeClr val="accent3"/>
          </a:fillRef>
          <a:effectRef idx="1">
            <a:schemeClr val="accent3"/>
          </a:effectRef>
          <a:fontRef idx="minor">
            <a:schemeClr val="dk1"/>
          </a:fontRef>
        </p:style>
        <p:txBody>
          <a:bodyPr>
            <a:normAutofit fontScale="85000" lnSpcReduction="20000"/>
          </a:bodyPr>
          <a:lstStyle/>
          <a:p>
            <a:r>
              <a:rPr lang="en-US" dirty="0" smtClean="0"/>
              <a:t>Pros</a:t>
            </a:r>
          </a:p>
          <a:p>
            <a:pPr lvl="1"/>
            <a:r>
              <a:rPr lang="en-US" dirty="0" smtClean="0"/>
              <a:t>Considerably simpler and more compact than 440nm option</a:t>
            </a:r>
          </a:p>
          <a:p>
            <a:pPr lvl="2"/>
            <a:r>
              <a:rPr lang="en-US" dirty="0" smtClean="0"/>
              <a:t>No </a:t>
            </a:r>
            <a:r>
              <a:rPr lang="en-US" dirty="0" err="1" smtClean="0"/>
              <a:t>Ti:S</a:t>
            </a:r>
            <a:r>
              <a:rPr lang="en-US" dirty="0" smtClean="0"/>
              <a:t> system</a:t>
            </a:r>
          </a:p>
          <a:p>
            <a:pPr lvl="2"/>
            <a:r>
              <a:rPr lang="en-US" dirty="0" smtClean="0"/>
              <a:t>No external cooling system required</a:t>
            </a:r>
          </a:p>
          <a:p>
            <a:pPr lvl="2"/>
            <a:r>
              <a:rPr lang="en-US" dirty="0" smtClean="0"/>
              <a:t>Fewer parts that could fail</a:t>
            </a:r>
          </a:p>
          <a:p>
            <a:pPr lvl="1"/>
            <a:r>
              <a:rPr lang="en-US" dirty="0" smtClean="0"/>
              <a:t>Low power consumption</a:t>
            </a:r>
          </a:p>
          <a:p>
            <a:pPr lvl="1"/>
            <a:r>
              <a:rPr lang="en-US" dirty="0" smtClean="0"/>
              <a:t>Testimonial from Zebra Imaging Inc., using laser in 24/7 mode for ~1.5 years very positive</a:t>
            </a:r>
          </a:p>
          <a:p>
            <a:pPr lvl="2"/>
            <a:endParaRPr lang="en-US" dirty="0"/>
          </a:p>
        </p:txBody>
      </p:sp>
      <p:sp>
        <p:nvSpPr>
          <p:cNvPr id="5" name="Content Placeholder 4"/>
          <p:cNvSpPr>
            <a:spLocks noGrp="1"/>
          </p:cNvSpPr>
          <p:nvPr>
            <p:ph sz="half" idx="2"/>
          </p:nvPr>
        </p:nvSpPr>
        <p:spPr>
          <a:xfrm>
            <a:off x="4745885" y="976974"/>
            <a:ext cx="4038600" cy="5596657"/>
          </a:xfrm>
        </p:spPr>
        <p:style>
          <a:lnRef idx="1">
            <a:schemeClr val="accent2"/>
          </a:lnRef>
          <a:fillRef idx="2">
            <a:schemeClr val="accent2"/>
          </a:fillRef>
          <a:effectRef idx="1">
            <a:schemeClr val="accent2"/>
          </a:effectRef>
          <a:fontRef idx="minor">
            <a:schemeClr val="dk1"/>
          </a:fontRef>
        </p:style>
        <p:txBody>
          <a:bodyPr>
            <a:normAutofit fontScale="85000" lnSpcReduction="20000"/>
          </a:bodyPr>
          <a:lstStyle/>
          <a:p>
            <a:r>
              <a:rPr lang="en-US" dirty="0" smtClean="0"/>
              <a:t>Cons</a:t>
            </a:r>
          </a:p>
          <a:p>
            <a:pPr lvl="1"/>
            <a:r>
              <a:rPr lang="en-US" dirty="0" smtClean="0"/>
              <a:t>Not the same wavelength as existing blue lasers</a:t>
            </a:r>
          </a:p>
          <a:p>
            <a:pPr lvl="2"/>
            <a:r>
              <a:rPr lang="en-US" dirty="0" smtClean="0"/>
              <a:t>Should not be a problem</a:t>
            </a:r>
          </a:p>
          <a:p>
            <a:pPr lvl="1"/>
            <a:r>
              <a:rPr lang="en-US" dirty="0" smtClean="0"/>
              <a:t>Significant delay (90</a:t>
            </a:r>
            <a:r>
              <a:rPr lang="en-US" dirty="0" smtClean="0">
                <a:latin typeface="Symbol" charset="2"/>
                <a:cs typeface="Symbol" charset="2"/>
              </a:rPr>
              <a:t>m</a:t>
            </a:r>
            <a:r>
              <a:rPr lang="en-US" dirty="0" smtClean="0"/>
              <a:t>sec) required to achieve 1mJ output</a:t>
            </a:r>
          </a:p>
          <a:p>
            <a:pPr lvl="2"/>
            <a:r>
              <a:rPr lang="en-US" dirty="0" smtClean="0"/>
              <a:t>90</a:t>
            </a:r>
            <a:r>
              <a:rPr lang="en-US" dirty="0" smtClean="0">
                <a:latin typeface="Symbol" charset="2"/>
                <a:cs typeface="Symbol" charset="2"/>
              </a:rPr>
              <a:t>m</a:t>
            </a:r>
            <a:r>
              <a:rPr lang="en-US" dirty="0" smtClean="0"/>
              <a:t>sec delay requires modification of L1 firmware (and subsequent change of </a:t>
            </a:r>
            <a:r>
              <a:rPr lang="en-US" dirty="0" err="1" smtClean="0"/>
              <a:t>sw</a:t>
            </a:r>
            <a:r>
              <a:rPr lang="en-US" dirty="0" smtClean="0"/>
              <a:t>/</a:t>
            </a:r>
            <a:r>
              <a:rPr lang="en-US" dirty="0" err="1" smtClean="0"/>
              <a:t>fw</a:t>
            </a:r>
            <a:r>
              <a:rPr lang="en-US" dirty="0" smtClean="0"/>
              <a:t> of existing hardware to use same delay)</a:t>
            </a:r>
          </a:p>
          <a:p>
            <a:pPr lvl="2"/>
            <a:r>
              <a:rPr lang="en-US" dirty="0" smtClean="0"/>
              <a:t>Could operate at, for example, 85</a:t>
            </a:r>
            <a:r>
              <a:rPr lang="en-US" dirty="0" smtClean="0">
                <a:latin typeface="Symbol" charset="2"/>
                <a:cs typeface="Symbol" charset="2"/>
              </a:rPr>
              <a:t>m</a:t>
            </a:r>
            <a:r>
              <a:rPr lang="en-US" dirty="0" smtClean="0"/>
              <a:t>sec and 0.9mJ, without changing firmware</a:t>
            </a:r>
          </a:p>
          <a:p>
            <a:pPr lvl="1"/>
            <a:r>
              <a:rPr lang="en-US" dirty="0" smtClean="0"/>
              <a:t>Diode operated in pulsed mode to achieve high peak power (due to weak 1342nm line). Pulse shape may be less stable than in DC mode</a:t>
            </a:r>
          </a:p>
          <a:p>
            <a:pPr lvl="1"/>
            <a:r>
              <a:rPr lang="en-US" dirty="0" smtClean="0"/>
              <a:t>Proprietary technology with few similar lasers in existence</a:t>
            </a:r>
          </a:p>
          <a:p>
            <a:endParaRPr lang="en-US" dirty="0"/>
          </a:p>
        </p:txBody>
      </p:sp>
    </p:spTree>
    <p:extLst>
      <p:ext uri="{BB962C8B-B14F-4D97-AF65-F5344CB8AC3E}">
        <p14:creationId xmlns:p14="http://schemas.microsoft.com/office/powerpoint/2010/main" val="38741086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7369"/>
            <a:ext cx="8229600" cy="800032"/>
          </a:xfrm>
        </p:spPr>
        <p:txBody>
          <a:bodyPr/>
          <a:lstStyle/>
          <a:p>
            <a:r>
              <a:rPr lang="en-US" dirty="0" smtClean="0"/>
              <a:t>Photonics Testimonials #1</a:t>
            </a:r>
            <a:endParaRPr lang="en-US" dirty="0"/>
          </a:p>
        </p:txBody>
      </p:sp>
      <p:sp>
        <p:nvSpPr>
          <p:cNvPr id="3" name="Content Placeholder 2"/>
          <p:cNvSpPr>
            <a:spLocks noGrp="1"/>
          </p:cNvSpPr>
          <p:nvPr>
            <p:ph idx="1"/>
          </p:nvPr>
        </p:nvSpPr>
        <p:spPr>
          <a:xfrm>
            <a:off x="457200" y="837401"/>
            <a:ext cx="8229600" cy="5833927"/>
          </a:xfrm>
        </p:spPr>
        <p:txBody>
          <a:bodyPr>
            <a:normAutofit fontScale="77500" lnSpcReduction="20000"/>
          </a:bodyPr>
          <a:lstStyle/>
          <a:p>
            <a:r>
              <a:rPr lang="en-US" dirty="0" smtClean="0"/>
              <a:t>General</a:t>
            </a:r>
          </a:p>
          <a:p>
            <a:pPr lvl="1"/>
            <a:r>
              <a:rPr lang="en-US" dirty="0"/>
              <a:t>Dr. Yuan Liu of Oakridge National Lab commented on the </a:t>
            </a:r>
            <a:r>
              <a:rPr lang="en-US" dirty="0" err="1"/>
              <a:t>Nd:YLF</a:t>
            </a:r>
            <a:r>
              <a:rPr lang="en-US" dirty="0"/>
              <a:t> pumped </a:t>
            </a:r>
            <a:r>
              <a:rPr lang="en-US" dirty="0" err="1"/>
              <a:t>Ti:Sapphire</a:t>
            </a:r>
            <a:r>
              <a:rPr lang="en-US" dirty="0"/>
              <a:t> laser system from Photonics Industries procured about one and half year ago. The laser system is run at 10 KHz in 24/7 mode for several weeks for each run. While the </a:t>
            </a:r>
            <a:r>
              <a:rPr lang="en-US" dirty="0" err="1"/>
              <a:t>Ti:Sapphire</a:t>
            </a:r>
            <a:r>
              <a:rPr lang="en-US" dirty="0"/>
              <a:t> laser has no problem, the </a:t>
            </a:r>
            <a:r>
              <a:rPr lang="en-US" dirty="0" err="1"/>
              <a:t>Nd:YLF</a:t>
            </a:r>
            <a:r>
              <a:rPr lang="en-US" dirty="0"/>
              <a:t> had a problem caused by condensed water and it was fixed by Photonics Industries. She recommended Photonics Industries.</a:t>
            </a:r>
          </a:p>
          <a:p>
            <a:endParaRPr lang="en-US" dirty="0"/>
          </a:p>
          <a:p>
            <a:pPr lvl="1"/>
            <a:r>
              <a:rPr lang="en-US" dirty="0"/>
              <a:t>Dr. </a:t>
            </a:r>
            <a:r>
              <a:rPr lang="en-US" dirty="0" err="1"/>
              <a:t>Balakrishnan</a:t>
            </a:r>
            <a:r>
              <a:rPr lang="en-US" dirty="0"/>
              <a:t> of University of Washington commented on their </a:t>
            </a:r>
            <a:r>
              <a:rPr lang="en-US" dirty="0" err="1"/>
              <a:t>Nd:YLF</a:t>
            </a:r>
            <a:r>
              <a:rPr lang="en-US" dirty="0"/>
              <a:t> pumped OPO system from Photonics Industries purchased about 5 </a:t>
            </a:r>
            <a:r>
              <a:rPr lang="en-US" dirty="0" err="1"/>
              <a:t>yrs</a:t>
            </a:r>
            <a:r>
              <a:rPr lang="en-US" dirty="0"/>
              <a:t> ago. They are basically satisfied with the laser. The laser is run at 1 KHz, but NOT in 24/7 mode. The original diode module is still in good shape with accumulated time of over 3,500 hrs. There were some small issues like power dropping, chiller not working properly etc. The service is not as good as expected. While hoping Photonics will improve its service, they recommended the Photonics Industries.</a:t>
            </a:r>
            <a:endParaRPr lang="en-US" dirty="0" smtClean="0"/>
          </a:p>
        </p:txBody>
      </p:sp>
    </p:spTree>
    <p:extLst>
      <p:ext uri="{BB962C8B-B14F-4D97-AF65-F5344CB8AC3E}">
        <p14:creationId xmlns:p14="http://schemas.microsoft.com/office/powerpoint/2010/main" val="16822516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7369"/>
            <a:ext cx="8229600" cy="800032"/>
          </a:xfrm>
        </p:spPr>
        <p:txBody>
          <a:bodyPr/>
          <a:lstStyle/>
          <a:p>
            <a:r>
              <a:rPr lang="en-US" dirty="0" smtClean="0"/>
              <a:t>Photonics Testimonials #2</a:t>
            </a:r>
            <a:endParaRPr lang="en-US" dirty="0"/>
          </a:p>
        </p:txBody>
      </p:sp>
      <p:sp>
        <p:nvSpPr>
          <p:cNvPr id="3" name="Content Placeholder 2"/>
          <p:cNvSpPr>
            <a:spLocks noGrp="1"/>
          </p:cNvSpPr>
          <p:nvPr>
            <p:ph idx="1"/>
          </p:nvPr>
        </p:nvSpPr>
        <p:spPr>
          <a:xfrm>
            <a:off x="457200" y="837401"/>
            <a:ext cx="8229600" cy="5833927"/>
          </a:xfrm>
        </p:spPr>
        <p:txBody>
          <a:bodyPr>
            <a:normAutofit fontScale="70000" lnSpcReduction="20000"/>
          </a:bodyPr>
          <a:lstStyle/>
          <a:p>
            <a:r>
              <a:rPr lang="en-US" dirty="0" smtClean="0"/>
              <a:t>447nm</a:t>
            </a:r>
          </a:p>
          <a:p>
            <a:pPr lvl="1"/>
            <a:r>
              <a:rPr lang="en-US" dirty="0" err="1"/>
              <a:t>Liyuan</a:t>
            </a:r>
            <a:r>
              <a:rPr lang="en-US" dirty="0"/>
              <a:t> has talked to Michael A. Klug, CTO of Zebra Imaging Inc. (ZI), who bought two 447 nm lasers from Photonics Industries (PI). Mr. Klug's  comments are as  follows.</a:t>
            </a:r>
          </a:p>
          <a:p>
            <a:endParaRPr lang="en-US" dirty="0"/>
          </a:p>
          <a:p>
            <a:pPr lvl="1"/>
            <a:r>
              <a:rPr lang="en-US" dirty="0"/>
              <a:t>ZI procured two 447 nm lasers from PI  about 1.5 years ago. The lasers are run in 24/7 mode at 120 Hz with pulse energy of  about 1 </a:t>
            </a:r>
            <a:r>
              <a:rPr lang="en-US" dirty="0" err="1"/>
              <a:t>mJ</a:t>
            </a:r>
            <a:r>
              <a:rPr lang="en-US" dirty="0"/>
              <a:t> and pulse width of about 15 ns. The required instability of laser pulse energy  is about 3% </a:t>
            </a:r>
            <a:r>
              <a:rPr lang="en-US" dirty="0" err="1"/>
              <a:t>rms</a:t>
            </a:r>
            <a:r>
              <a:rPr lang="en-US" dirty="0"/>
              <a:t> and jitter &lt; 3 ns rms. There is no requirement for the delay from external trigger for their application. While do not have laser diagnostic data registered, they believe that the long term stability is rather good by looking at the imaging threshold.  These two 447 nm lasers have been run for about 7,000 hours  and  no significant degradation is noticed.</a:t>
            </a:r>
          </a:p>
          <a:p>
            <a:endParaRPr lang="en-US" dirty="0"/>
          </a:p>
          <a:p>
            <a:pPr lvl="1"/>
            <a:r>
              <a:rPr lang="en-US" dirty="0"/>
              <a:t>ZI started using PI lasers  more than 5 years ago. They have about 15 PI's lasers, most of them are green (532 nm). The average pump diode lifetime is about 15,000 hrs. They are satisfied by the PI's lasers.</a:t>
            </a:r>
          </a:p>
        </p:txBody>
      </p:sp>
    </p:spTree>
    <p:extLst>
      <p:ext uri="{BB962C8B-B14F-4D97-AF65-F5344CB8AC3E}">
        <p14:creationId xmlns:p14="http://schemas.microsoft.com/office/powerpoint/2010/main" val="13696727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4040</TotalTime>
  <Words>707</Words>
  <Application>Microsoft Macintosh PowerPoint</Application>
  <PresentationFormat>On-screen Show (4:3)</PresentationFormat>
  <Paragraphs>85</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Discussion today</vt:lpstr>
      <vt:lpstr>How do we decide?</vt:lpstr>
      <vt:lpstr>Technical specs &amp; dimensions</vt:lpstr>
      <vt:lpstr>Pros and cons of 447nm option</vt:lpstr>
      <vt:lpstr>Photonics Testimonials #1</vt:lpstr>
      <vt:lpstr>Photonics Testimonials #2</vt:lpstr>
    </vt:vector>
  </TitlesOfParts>
  <Company>CERN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Summary of Blue laser possibilities</dc:title>
  <dc:creator>David Barney</dc:creator>
  <cp:lastModifiedBy>David Barney</cp:lastModifiedBy>
  <cp:revision>17</cp:revision>
  <dcterms:created xsi:type="dcterms:W3CDTF">2011-10-27T15:38:34Z</dcterms:created>
  <dcterms:modified xsi:type="dcterms:W3CDTF">2011-11-02T10:26:53Z</dcterms:modified>
</cp:coreProperties>
</file>