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62" r:id="rId3"/>
    <p:sldId id="257" r:id="rId4"/>
    <p:sldId id="258" r:id="rId5"/>
    <p:sldId id="264" r:id="rId6"/>
    <p:sldId id="271" r:id="rId7"/>
    <p:sldId id="263" r:id="rId8"/>
    <p:sldId id="276" r:id="rId9"/>
    <p:sldId id="266" r:id="rId10"/>
    <p:sldId id="278" r:id="rId11"/>
    <p:sldId id="267" r:id="rId12"/>
    <p:sldId id="277" r:id="rId13"/>
    <p:sldId id="279" r:id="rId14"/>
    <p:sldId id="273" r:id="rId15"/>
    <p:sldId id="280" r:id="rId16"/>
    <p:sldId id="268"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A46"/>
    <a:srgbClr val="33CC33"/>
    <a:srgbClr val="FFFFCC"/>
    <a:srgbClr val="FFBDBD"/>
    <a:srgbClr val="4F81BD"/>
    <a:srgbClr val="6CCCEE"/>
    <a:srgbClr val="0DE6F1"/>
    <a:srgbClr val="D5FCCC"/>
    <a:srgbClr val="CC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9494" autoAdjust="0"/>
  </p:normalViewPr>
  <p:slideViewPr>
    <p:cSldViewPr>
      <p:cViewPr>
        <p:scale>
          <a:sx n="75" d="100"/>
          <a:sy n="75" d="100"/>
        </p:scale>
        <p:origin x="-1050" y="-8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2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Laser\calibration\laser1\calibration%20laser1%20from%20200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Laser\calibration\laser2\calibration_laser2%20from%20200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b="1" i="0" u="none" strike="noStrike" baseline="0">
                <a:solidFill>
                  <a:srgbClr val="000000"/>
                </a:solidFill>
                <a:latin typeface="Arial"/>
                <a:ea typeface="Arial"/>
                <a:cs typeface="Arial"/>
              </a:defRPr>
            </a:pPr>
            <a:r>
              <a:rPr lang="en-US"/>
              <a:t>Laser1@22A</a:t>
            </a:r>
          </a:p>
        </c:rich>
      </c:tx>
      <c:layout>
        <c:manualLayout>
          <c:xMode val="edge"/>
          <c:yMode val="edge"/>
          <c:x val="0.40699809262972581"/>
          <c:y val="3.3149244774155456E-2"/>
        </c:manualLayout>
      </c:layout>
      <c:spPr>
        <a:noFill/>
        <a:ln w="25400">
          <a:noFill/>
        </a:ln>
      </c:spPr>
    </c:title>
    <c:plotArea>
      <c:layout>
        <c:manualLayout>
          <c:layoutTarget val="inner"/>
          <c:xMode val="edge"/>
          <c:yMode val="edge"/>
          <c:x val="0.12111801242236005"/>
          <c:y val="0.12121244730449193"/>
          <c:w val="0.80434782608695654"/>
          <c:h val="0.69421674365299901"/>
        </c:manualLayout>
      </c:layout>
      <c:lineChart>
        <c:grouping val="standard"/>
        <c:ser>
          <c:idx val="1"/>
          <c:order val="0"/>
          <c:tx>
            <c:strRef>
              <c:f>EVOLUTION!$B$4</c:f>
              <c:strCache>
                <c:ptCount val="1"/>
                <c:pt idx="0">
                  <c:v>YLF</c:v>
                </c:pt>
              </c:strCache>
            </c:strRef>
          </c:tx>
          <c:spPr>
            <a:ln w="12700">
              <a:solidFill>
                <a:srgbClr val="008000"/>
              </a:solidFill>
              <a:prstDash val="solid"/>
            </a:ln>
          </c:spPr>
          <c:marker>
            <c:symbol val="square"/>
            <c:size val="5"/>
            <c:spPr>
              <a:solidFill>
                <a:srgbClr val="339966"/>
              </a:solidFill>
              <a:ln>
                <a:solidFill>
                  <a:srgbClr val="339966"/>
                </a:solidFill>
                <a:prstDash val="solid"/>
              </a:ln>
            </c:spPr>
          </c:marker>
          <c:cat>
            <c:numRef>
              <c:f>EVOLUTION!$A$5:$A$26</c:f>
              <c:numCache>
                <c:formatCode>[$-409]mmm\-yy;@</c:formatCode>
                <c:ptCount val="22"/>
                <c:pt idx="0">
                  <c:v>36495</c:v>
                </c:pt>
                <c:pt idx="1">
                  <c:v>37865</c:v>
                </c:pt>
                <c:pt idx="2">
                  <c:v>38078</c:v>
                </c:pt>
                <c:pt idx="3">
                  <c:v>38108</c:v>
                </c:pt>
                <c:pt idx="4">
                  <c:v>38139</c:v>
                </c:pt>
                <c:pt idx="5">
                  <c:v>38163</c:v>
                </c:pt>
                <c:pt idx="6">
                  <c:v>38200</c:v>
                </c:pt>
                <c:pt idx="7">
                  <c:v>38261</c:v>
                </c:pt>
                <c:pt idx="8">
                  <c:v>38323</c:v>
                </c:pt>
                <c:pt idx="9">
                  <c:v>38536</c:v>
                </c:pt>
                <c:pt idx="10">
                  <c:v>38596</c:v>
                </c:pt>
                <c:pt idx="11">
                  <c:v>38657</c:v>
                </c:pt>
                <c:pt idx="12">
                  <c:v>38718</c:v>
                </c:pt>
                <c:pt idx="13">
                  <c:v>38749</c:v>
                </c:pt>
                <c:pt idx="14">
                  <c:v>38809</c:v>
                </c:pt>
                <c:pt idx="15">
                  <c:v>39175</c:v>
                </c:pt>
                <c:pt idx="16">
                  <c:v>39297</c:v>
                </c:pt>
                <c:pt idx="17">
                  <c:v>39481</c:v>
                </c:pt>
                <c:pt idx="18">
                  <c:v>39510</c:v>
                </c:pt>
                <c:pt idx="19">
                  <c:v>39632</c:v>
                </c:pt>
                <c:pt idx="20">
                  <c:v>39762</c:v>
                </c:pt>
                <c:pt idx="21" formatCode="mmm\-yy">
                  <c:v>39942</c:v>
                </c:pt>
              </c:numCache>
            </c:numRef>
          </c:cat>
          <c:val>
            <c:numRef>
              <c:f>EVOLUTION!$B$5:$B$26</c:f>
              <c:numCache>
                <c:formatCode>General</c:formatCode>
                <c:ptCount val="22"/>
                <c:pt idx="0">
                  <c:v>1630</c:v>
                </c:pt>
                <c:pt idx="1">
                  <c:v>1507</c:v>
                </c:pt>
                <c:pt idx="2">
                  <c:v>1520</c:v>
                </c:pt>
                <c:pt idx="3">
                  <c:v>1617</c:v>
                </c:pt>
                <c:pt idx="4">
                  <c:v>1405</c:v>
                </c:pt>
                <c:pt idx="5">
                  <c:v>1393</c:v>
                </c:pt>
                <c:pt idx="6">
                  <c:v>1247</c:v>
                </c:pt>
                <c:pt idx="7">
                  <c:v>1610</c:v>
                </c:pt>
                <c:pt idx="8">
                  <c:v>1590</c:v>
                </c:pt>
                <c:pt idx="9">
                  <c:v>1750</c:v>
                </c:pt>
                <c:pt idx="10">
                  <c:v>1617</c:v>
                </c:pt>
                <c:pt idx="11">
                  <c:v>1622</c:v>
                </c:pt>
                <c:pt idx="12">
                  <c:v>1665</c:v>
                </c:pt>
                <c:pt idx="13">
                  <c:v>1572</c:v>
                </c:pt>
                <c:pt idx="14">
                  <c:v>1470</c:v>
                </c:pt>
                <c:pt idx="15">
                  <c:v>1304</c:v>
                </c:pt>
                <c:pt idx="16">
                  <c:v>1662</c:v>
                </c:pt>
                <c:pt idx="17">
                  <c:v>1400</c:v>
                </c:pt>
                <c:pt idx="18">
                  <c:v>1390</c:v>
                </c:pt>
                <c:pt idx="19">
                  <c:v>1393</c:v>
                </c:pt>
                <c:pt idx="20">
                  <c:v>1351</c:v>
                </c:pt>
                <c:pt idx="21">
                  <c:v>1361</c:v>
                </c:pt>
              </c:numCache>
            </c:numRef>
          </c:val>
        </c:ser>
        <c:marker val="1"/>
        <c:axId val="64958464"/>
        <c:axId val="64960384"/>
      </c:lineChart>
      <c:lineChart>
        <c:grouping val="standard"/>
        <c:ser>
          <c:idx val="0"/>
          <c:order val="1"/>
          <c:tx>
            <c:strRef>
              <c:f>EVOLUTION!$C$4</c:f>
              <c:strCache>
                <c:ptCount val="1"/>
                <c:pt idx="0">
                  <c:v>440nm</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EVOLUTION!$A$5:$A$26</c:f>
              <c:numCache>
                <c:formatCode>[$-409]mmm\-yy;@</c:formatCode>
                <c:ptCount val="22"/>
                <c:pt idx="0">
                  <c:v>36495</c:v>
                </c:pt>
                <c:pt idx="1">
                  <c:v>37865</c:v>
                </c:pt>
                <c:pt idx="2">
                  <c:v>38078</c:v>
                </c:pt>
                <c:pt idx="3">
                  <c:v>38108</c:v>
                </c:pt>
                <c:pt idx="4">
                  <c:v>38139</c:v>
                </c:pt>
                <c:pt idx="5">
                  <c:v>38163</c:v>
                </c:pt>
                <c:pt idx="6">
                  <c:v>38200</c:v>
                </c:pt>
                <c:pt idx="7">
                  <c:v>38261</c:v>
                </c:pt>
                <c:pt idx="8">
                  <c:v>38323</c:v>
                </c:pt>
                <c:pt idx="9">
                  <c:v>38536</c:v>
                </c:pt>
                <c:pt idx="10">
                  <c:v>38596</c:v>
                </c:pt>
                <c:pt idx="11">
                  <c:v>38657</c:v>
                </c:pt>
                <c:pt idx="12">
                  <c:v>38718</c:v>
                </c:pt>
                <c:pt idx="13">
                  <c:v>38749</c:v>
                </c:pt>
                <c:pt idx="14">
                  <c:v>38809</c:v>
                </c:pt>
                <c:pt idx="15">
                  <c:v>39175</c:v>
                </c:pt>
                <c:pt idx="16">
                  <c:v>39297</c:v>
                </c:pt>
                <c:pt idx="17">
                  <c:v>39481</c:v>
                </c:pt>
                <c:pt idx="18">
                  <c:v>39510</c:v>
                </c:pt>
                <c:pt idx="19">
                  <c:v>39632</c:v>
                </c:pt>
                <c:pt idx="20">
                  <c:v>39762</c:v>
                </c:pt>
                <c:pt idx="21" formatCode="mmm\-yy">
                  <c:v>39942</c:v>
                </c:pt>
              </c:numCache>
            </c:numRef>
          </c:cat>
          <c:val>
            <c:numRef>
              <c:f>EVOLUTION!$C$5:$C$26</c:f>
              <c:numCache>
                <c:formatCode>General</c:formatCode>
                <c:ptCount val="22"/>
                <c:pt idx="0">
                  <c:v>60</c:v>
                </c:pt>
                <c:pt idx="1">
                  <c:v>45</c:v>
                </c:pt>
                <c:pt idx="2">
                  <c:v>41</c:v>
                </c:pt>
                <c:pt idx="3">
                  <c:v>52</c:v>
                </c:pt>
                <c:pt idx="4">
                  <c:v>33</c:v>
                </c:pt>
                <c:pt idx="5">
                  <c:v>40</c:v>
                </c:pt>
                <c:pt idx="6">
                  <c:v>70</c:v>
                </c:pt>
                <c:pt idx="7">
                  <c:v>109</c:v>
                </c:pt>
                <c:pt idx="8">
                  <c:v>86</c:v>
                </c:pt>
                <c:pt idx="9">
                  <c:v>86</c:v>
                </c:pt>
                <c:pt idx="10">
                  <c:v>88</c:v>
                </c:pt>
                <c:pt idx="11">
                  <c:v>90</c:v>
                </c:pt>
                <c:pt idx="12">
                  <c:v>90</c:v>
                </c:pt>
                <c:pt idx="13">
                  <c:v>84</c:v>
                </c:pt>
                <c:pt idx="14">
                  <c:v>77</c:v>
                </c:pt>
                <c:pt idx="15">
                  <c:v>53.5</c:v>
                </c:pt>
                <c:pt idx="16">
                  <c:v>66.5</c:v>
                </c:pt>
                <c:pt idx="17">
                  <c:v>67</c:v>
                </c:pt>
                <c:pt idx="18">
                  <c:v>54</c:v>
                </c:pt>
                <c:pt idx="19">
                  <c:v>52</c:v>
                </c:pt>
                <c:pt idx="20">
                  <c:v>46</c:v>
                </c:pt>
                <c:pt idx="21">
                  <c:v>66.5</c:v>
                </c:pt>
              </c:numCache>
            </c:numRef>
          </c:val>
        </c:ser>
        <c:marker val="1"/>
        <c:axId val="64966656"/>
        <c:axId val="64968192"/>
      </c:lineChart>
      <c:catAx>
        <c:axId val="64958464"/>
        <c:scaling>
          <c:orientation val="minMax"/>
        </c:scaling>
        <c:axPos val="b"/>
        <c:numFmt formatCode="[$-409]mmm\-yy;@" sourceLinked="1"/>
        <c:majorTickMark val="cross"/>
        <c:tickLblPos val="nextTo"/>
        <c:spPr>
          <a:ln w="3175">
            <a:solidFill>
              <a:srgbClr val="000000"/>
            </a:solidFill>
            <a:prstDash val="solid"/>
          </a:ln>
        </c:spPr>
        <c:txPr>
          <a:bodyPr rot="-2400000" vert="horz"/>
          <a:lstStyle/>
          <a:p>
            <a:pPr>
              <a:defRPr sz="1000" b="0" i="0" u="none" strike="noStrike" baseline="0">
                <a:solidFill>
                  <a:srgbClr val="000000"/>
                </a:solidFill>
                <a:latin typeface="Arial"/>
                <a:ea typeface="Arial"/>
                <a:cs typeface="Arial"/>
              </a:defRPr>
            </a:pPr>
            <a:endParaRPr lang="en-US"/>
          </a:p>
        </c:txPr>
        <c:crossAx val="64960384"/>
        <c:crosses val="autoZero"/>
        <c:lblAlgn val="ctr"/>
        <c:lblOffset val="100"/>
        <c:tickLblSkip val="1"/>
        <c:tickMarkSkip val="1"/>
      </c:catAx>
      <c:valAx>
        <c:axId val="64960384"/>
        <c:scaling>
          <c:orientation val="minMax"/>
          <c:max val="2000"/>
          <c:min val="1000"/>
        </c:scaling>
        <c:axPos val="l"/>
        <c:title>
          <c:tx>
            <c:rich>
              <a:bodyPr/>
              <a:lstStyle/>
              <a:p>
                <a:pPr>
                  <a:defRPr sz="1000" b="1" i="0" u="none" strike="noStrike" baseline="0">
                    <a:solidFill>
                      <a:srgbClr val="000000"/>
                    </a:solidFill>
                    <a:latin typeface="Arial"/>
                    <a:ea typeface="Arial"/>
                    <a:cs typeface="Arial"/>
                  </a:defRPr>
                </a:pPr>
                <a:r>
                  <a:rPr lang="en-US"/>
                  <a:t>Power(mW)</a:t>
                </a:r>
              </a:p>
            </c:rich>
          </c:tx>
          <c:layout>
            <c:manualLayout>
              <c:xMode val="edge"/>
              <c:yMode val="edge"/>
              <c:x val="8.1240799279872766E-3"/>
              <c:y val="0.35480121526185354"/>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8000"/>
                </a:solidFill>
                <a:latin typeface="Arial"/>
                <a:ea typeface="Arial"/>
                <a:cs typeface="Arial"/>
              </a:defRPr>
            </a:pPr>
            <a:endParaRPr lang="en-US"/>
          </a:p>
        </c:txPr>
        <c:crossAx val="64958464"/>
        <c:crosses val="autoZero"/>
        <c:crossBetween val="between"/>
      </c:valAx>
      <c:catAx>
        <c:axId val="64966656"/>
        <c:scaling>
          <c:orientation val="minMax"/>
        </c:scaling>
        <c:delete val="1"/>
        <c:axPos val="b"/>
        <c:numFmt formatCode="[$-409]mmm\-yy;@" sourceLinked="1"/>
        <c:tickLblPos val="none"/>
        <c:crossAx val="64968192"/>
        <c:crosses val="autoZero"/>
        <c:lblAlgn val="ctr"/>
        <c:lblOffset val="100"/>
      </c:catAx>
      <c:valAx>
        <c:axId val="64968192"/>
        <c:scaling>
          <c:orientation val="minMax"/>
          <c:min val="30"/>
        </c:scaling>
        <c:axPos val="r"/>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80"/>
                </a:solidFill>
                <a:latin typeface="Arial"/>
                <a:ea typeface="Arial"/>
                <a:cs typeface="Arial"/>
              </a:defRPr>
            </a:pPr>
            <a:endParaRPr lang="en-US"/>
          </a:p>
        </c:txPr>
        <c:crossAx val="64966656"/>
        <c:crosses val="max"/>
        <c:crossBetween val="between"/>
      </c:valAx>
      <c:spPr>
        <a:gradFill rotWithShape="0">
          <a:gsLst>
            <a:gs pos="0">
              <a:srgbClr val="FFFFFF"/>
            </a:gs>
            <a:gs pos="100000">
              <a:srgbClr val="FFFFFF">
                <a:gamma/>
                <a:shade val="93725"/>
                <a:invGamma/>
              </a:srgbClr>
            </a:gs>
          </a:gsLst>
          <a:lin ang="5400000" scaled="1"/>
        </a:gradFill>
        <a:ln w="12700">
          <a:solidFill>
            <a:srgbClr val="808080"/>
          </a:solidFill>
          <a:prstDash val="solid"/>
        </a:ln>
      </c:spPr>
    </c:plotArea>
    <c:legend>
      <c:legendPos val="r"/>
      <c:layout>
        <c:manualLayout>
          <c:xMode val="edge"/>
          <c:yMode val="edge"/>
          <c:x val="0.14110464301685735"/>
          <c:y val="0.14013021050993571"/>
          <c:w val="0.17032008429635004"/>
          <c:h val="0.14902756627573616"/>
        </c:manualLayout>
      </c:layout>
      <c:spPr>
        <a:solidFill>
          <a:srgbClr val="FFFFFF"/>
        </a:solidFill>
        <a:ln w="25400">
          <a:noFill/>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sz="1200" b="1" i="0" u="none" strike="noStrike" baseline="0">
                <a:solidFill>
                  <a:srgbClr val="000000"/>
                </a:solidFill>
                <a:latin typeface="Arial"/>
                <a:ea typeface="Arial"/>
                <a:cs typeface="Arial"/>
              </a:defRPr>
            </a:pPr>
            <a:r>
              <a:rPr lang="en-US"/>
              <a:t>Laser2@22A</a:t>
            </a:r>
          </a:p>
        </c:rich>
      </c:tx>
      <c:layout>
        <c:manualLayout>
          <c:xMode val="edge"/>
          <c:yMode val="edge"/>
          <c:x val="0.41220224683766432"/>
          <c:y val="2.4829649315558637E-2"/>
        </c:manualLayout>
      </c:layout>
      <c:spPr>
        <a:noFill/>
        <a:ln w="25400">
          <a:noFill/>
        </a:ln>
      </c:spPr>
    </c:title>
    <c:plotArea>
      <c:layout>
        <c:manualLayout>
          <c:layoutTarget val="inner"/>
          <c:xMode val="edge"/>
          <c:yMode val="edge"/>
          <c:x val="0.1143695833497403"/>
          <c:y val="0.12432448839274735"/>
          <c:w val="0.8181824039635297"/>
          <c:h val="0.67567656735189319"/>
        </c:manualLayout>
      </c:layout>
      <c:lineChart>
        <c:grouping val="standard"/>
        <c:ser>
          <c:idx val="1"/>
          <c:order val="0"/>
          <c:tx>
            <c:strRef>
              <c:f>EVOLUTION!$B$5</c:f>
              <c:strCache>
                <c:ptCount val="1"/>
                <c:pt idx="0">
                  <c:v>YLF</c:v>
                </c:pt>
              </c:strCache>
            </c:strRef>
          </c:tx>
          <c:spPr>
            <a:ln w="12700">
              <a:solidFill>
                <a:srgbClr val="008000"/>
              </a:solidFill>
              <a:prstDash val="solid"/>
            </a:ln>
          </c:spPr>
          <c:marker>
            <c:symbol val="square"/>
            <c:size val="5"/>
            <c:spPr>
              <a:solidFill>
                <a:srgbClr val="339966"/>
              </a:solidFill>
              <a:ln>
                <a:solidFill>
                  <a:srgbClr val="339966"/>
                </a:solidFill>
                <a:prstDash val="solid"/>
              </a:ln>
            </c:spPr>
          </c:marker>
          <c:cat>
            <c:numRef>
              <c:f>EVOLUTION!$A$6:$A$31</c:f>
              <c:numCache>
                <c:formatCode>[$-409]mmm\-yy;@</c:formatCode>
                <c:ptCount val="26"/>
                <c:pt idx="0">
                  <c:v>37897</c:v>
                </c:pt>
                <c:pt idx="1">
                  <c:v>38108</c:v>
                </c:pt>
                <c:pt idx="2">
                  <c:v>38139</c:v>
                </c:pt>
                <c:pt idx="3">
                  <c:v>38200</c:v>
                </c:pt>
                <c:pt idx="4">
                  <c:v>38231</c:v>
                </c:pt>
                <c:pt idx="5">
                  <c:v>38261</c:v>
                </c:pt>
                <c:pt idx="6">
                  <c:v>38323</c:v>
                </c:pt>
                <c:pt idx="7">
                  <c:v>38354</c:v>
                </c:pt>
                <c:pt idx="8">
                  <c:v>38536</c:v>
                </c:pt>
                <c:pt idx="9">
                  <c:v>38565</c:v>
                </c:pt>
                <c:pt idx="10">
                  <c:v>38718</c:v>
                </c:pt>
                <c:pt idx="11">
                  <c:v>38809</c:v>
                </c:pt>
                <c:pt idx="12">
                  <c:v>38870</c:v>
                </c:pt>
                <c:pt idx="13">
                  <c:v>38932</c:v>
                </c:pt>
                <c:pt idx="14">
                  <c:v>39054</c:v>
                </c:pt>
                <c:pt idx="15">
                  <c:v>39116</c:v>
                </c:pt>
                <c:pt idx="16">
                  <c:v>39144</c:v>
                </c:pt>
                <c:pt idx="17">
                  <c:v>39541</c:v>
                </c:pt>
                <c:pt idx="18">
                  <c:v>39602</c:v>
                </c:pt>
                <c:pt idx="19">
                  <c:v>39632</c:v>
                </c:pt>
                <c:pt idx="20">
                  <c:v>39724</c:v>
                </c:pt>
                <c:pt idx="21">
                  <c:v>39756</c:v>
                </c:pt>
                <c:pt idx="22">
                  <c:v>39822</c:v>
                </c:pt>
                <c:pt idx="23">
                  <c:v>39881</c:v>
                </c:pt>
                <c:pt idx="24">
                  <c:v>39942</c:v>
                </c:pt>
                <c:pt idx="25" formatCode="mmm\-yy">
                  <c:v>40026</c:v>
                </c:pt>
              </c:numCache>
            </c:numRef>
          </c:cat>
          <c:val>
            <c:numRef>
              <c:f>EVOLUTION!$B$6:$B$31</c:f>
              <c:numCache>
                <c:formatCode>General</c:formatCode>
                <c:ptCount val="26"/>
                <c:pt idx="0">
                  <c:v>1676</c:v>
                </c:pt>
                <c:pt idx="1">
                  <c:v>1745</c:v>
                </c:pt>
                <c:pt idx="2">
                  <c:v>1381</c:v>
                </c:pt>
                <c:pt idx="3">
                  <c:v>1630</c:v>
                </c:pt>
                <c:pt idx="4">
                  <c:v>1495</c:v>
                </c:pt>
                <c:pt idx="5">
                  <c:v>1566</c:v>
                </c:pt>
                <c:pt idx="6">
                  <c:v>1570</c:v>
                </c:pt>
                <c:pt idx="7">
                  <c:v>1595</c:v>
                </c:pt>
                <c:pt idx="8">
                  <c:v>1659</c:v>
                </c:pt>
                <c:pt idx="9">
                  <c:v>1400</c:v>
                </c:pt>
                <c:pt idx="10">
                  <c:v>1600</c:v>
                </c:pt>
                <c:pt idx="11">
                  <c:v>1494</c:v>
                </c:pt>
                <c:pt idx="12">
                  <c:v>1386</c:v>
                </c:pt>
                <c:pt idx="13">
                  <c:v>1292</c:v>
                </c:pt>
                <c:pt idx="14">
                  <c:v>1150</c:v>
                </c:pt>
                <c:pt idx="15">
                  <c:v>1238</c:v>
                </c:pt>
                <c:pt idx="16">
                  <c:v>1915</c:v>
                </c:pt>
                <c:pt idx="17">
                  <c:v>1653</c:v>
                </c:pt>
                <c:pt idx="18">
                  <c:v>1673</c:v>
                </c:pt>
                <c:pt idx="19">
                  <c:v>1740</c:v>
                </c:pt>
                <c:pt idx="20">
                  <c:v>1588</c:v>
                </c:pt>
                <c:pt idx="21">
                  <c:v>1563</c:v>
                </c:pt>
                <c:pt idx="22">
                  <c:v>1500</c:v>
                </c:pt>
                <c:pt idx="23">
                  <c:v>1520</c:v>
                </c:pt>
                <c:pt idx="24">
                  <c:v>1520</c:v>
                </c:pt>
                <c:pt idx="25">
                  <c:v>1763</c:v>
                </c:pt>
              </c:numCache>
            </c:numRef>
          </c:val>
        </c:ser>
        <c:marker val="1"/>
        <c:axId val="64992384"/>
        <c:axId val="64994304"/>
      </c:lineChart>
      <c:lineChart>
        <c:grouping val="standard"/>
        <c:ser>
          <c:idx val="0"/>
          <c:order val="1"/>
          <c:tx>
            <c:strRef>
              <c:f>EVOLUTION!$C$5</c:f>
              <c:strCache>
                <c:ptCount val="1"/>
                <c:pt idx="0">
                  <c:v>440nm</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numRef>
              <c:f>EVOLUTION!$A$6:$A$31</c:f>
              <c:numCache>
                <c:formatCode>[$-409]mmm\-yy;@</c:formatCode>
                <c:ptCount val="26"/>
                <c:pt idx="0">
                  <c:v>37897</c:v>
                </c:pt>
                <c:pt idx="1">
                  <c:v>38108</c:v>
                </c:pt>
                <c:pt idx="2">
                  <c:v>38139</c:v>
                </c:pt>
                <c:pt idx="3">
                  <c:v>38200</c:v>
                </c:pt>
                <c:pt idx="4">
                  <c:v>38231</c:v>
                </c:pt>
                <c:pt idx="5">
                  <c:v>38261</c:v>
                </c:pt>
                <c:pt idx="6">
                  <c:v>38323</c:v>
                </c:pt>
                <c:pt idx="7">
                  <c:v>38354</c:v>
                </c:pt>
                <c:pt idx="8">
                  <c:v>38536</c:v>
                </c:pt>
                <c:pt idx="9">
                  <c:v>38565</c:v>
                </c:pt>
                <c:pt idx="10">
                  <c:v>38718</c:v>
                </c:pt>
                <c:pt idx="11">
                  <c:v>38809</c:v>
                </c:pt>
                <c:pt idx="12">
                  <c:v>38870</c:v>
                </c:pt>
                <c:pt idx="13">
                  <c:v>38932</c:v>
                </c:pt>
                <c:pt idx="14">
                  <c:v>39054</c:v>
                </c:pt>
                <c:pt idx="15">
                  <c:v>39116</c:v>
                </c:pt>
                <c:pt idx="16">
                  <c:v>39144</c:v>
                </c:pt>
                <c:pt idx="17">
                  <c:v>39541</c:v>
                </c:pt>
                <c:pt idx="18">
                  <c:v>39602</c:v>
                </c:pt>
                <c:pt idx="19">
                  <c:v>39632</c:v>
                </c:pt>
                <c:pt idx="20">
                  <c:v>39724</c:v>
                </c:pt>
                <c:pt idx="21">
                  <c:v>39756</c:v>
                </c:pt>
                <c:pt idx="22">
                  <c:v>39822</c:v>
                </c:pt>
                <c:pt idx="23">
                  <c:v>39881</c:v>
                </c:pt>
                <c:pt idx="24">
                  <c:v>39942</c:v>
                </c:pt>
                <c:pt idx="25" formatCode="mmm\-yy">
                  <c:v>40026</c:v>
                </c:pt>
              </c:numCache>
            </c:numRef>
          </c:cat>
          <c:val>
            <c:numRef>
              <c:f>EVOLUTION!$C$6:$C$31</c:f>
              <c:numCache>
                <c:formatCode>General</c:formatCode>
                <c:ptCount val="26"/>
                <c:pt idx="0">
                  <c:v>81</c:v>
                </c:pt>
                <c:pt idx="1">
                  <c:v>63.9</c:v>
                </c:pt>
                <c:pt idx="2">
                  <c:v>48.6</c:v>
                </c:pt>
                <c:pt idx="3">
                  <c:v>53</c:v>
                </c:pt>
                <c:pt idx="4">
                  <c:v>60.9</c:v>
                </c:pt>
                <c:pt idx="5">
                  <c:v>60</c:v>
                </c:pt>
                <c:pt idx="6">
                  <c:v>69</c:v>
                </c:pt>
                <c:pt idx="7">
                  <c:v>69</c:v>
                </c:pt>
                <c:pt idx="8">
                  <c:v>68.5</c:v>
                </c:pt>
                <c:pt idx="9">
                  <c:v>47</c:v>
                </c:pt>
                <c:pt idx="10">
                  <c:v>62</c:v>
                </c:pt>
                <c:pt idx="11">
                  <c:v>62</c:v>
                </c:pt>
                <c:pt idx="12">
                  <c:v>55.5</c:v>
                </c:pt>
                <c:pt idx="13">
                  <c:v>49.5</c:v>
                </c:pt>
                <c:pt idx="14">
                  <c:v>37.6</c:v>
                </c:pt>
                <c:pt idx="15">
                  <c:v>46</c:v>
                </c:pt>
                <c:pt idx="16">
                  <c:v>65</c:v>
                </c:pt>
                <c:pt idx="17">
                  <c:v>55</c:v>
                </c:pt>
                <c:pt idx="18">
                  <c:v>40</c:v>
                </c:pt>
                <c:pt idx="19">
                  <c:v>44</c:v>
                </c:pt>
                <c:pt idx="20">
                  <c:v>49</c:v>
                </c:pt>
                <c:pt idx="21">
                  <c:v>40</c:v>
                </c:pt>
                <c:pt idx="22">
                  <c:v>45.5</c:v>
                </c:pt>
                <c:pt idx="23">
                  <c:v>55</c:v>
                </c:pt>
                <c:pt idx="24">
                  <c:v>42</c:v>
                </c:pt>
                <c:pt idx="25">
                  <c:v>70</c:v>
                </c:pt>
              </c:numCache>
            </c:numRef>
          </c:val>
        </c:ser>
        <c:marker val="1"/>
        <c:axId val="65008768"/>
        <c:axId val="65010304"/>
      </c:lineChart>
      <c:catAx>
        <c:axId val="64992384"/>
        <c:scaling>
          <c:orientation val="minMax"/>
        </c:scaling>
        <c:axPos val="b"/>
        <c:numFmt formatCode="[$-409]mmm\-yy;@" sourceLinked="1"/>
        <c:majorTickMark val="cross"/>
        <c:tickLblPos val="nextTo"/>
        <c:spPr>
          <a:ln w="3175">
            <a:solidFill>
              <a:srgbClr val="000000"/>
            </a:solidFill>
            <a:prstDash val="solid"/>
          </a:ln>
        </c:spPr>
        <c:txPr>
          <a:bodyPr rot="-2400000" vert="horz"/>
          <a:lstStyle/>
          <a:p>
            <a:pPr>
              <a:defRPr sz="1000" b="0" i="0" u="none" strike="noStrike" baseline="0">
                <a:solidFill>
                  <a:srgbClr val="000000"/>
                </a:solidFill>
                <a:latin typeface="Arial"/>
                <a:ea typeface="Arial"/>
                <a:cs typeface="Arial"/>
              </a:defRPr>
            </a:pPr>
            <a:endParaRPr lang="en-US"/>
          </a:p>
        </c:txPr>
        <c:crossAx val="64994304"/>
        <c:crosses val="autoZero"/>
        <c:lblAlgn val="ctr"/>
        <c:lblOffset val="100"/>
        <c:tickLblSkip val="1"/>
        <c:tickMarkSkip val="1"/>
      </c:catAx>
      <c:valAx>
        <c:axId val="64994304"/>
        <c:scaling>
          <c:orientation val="minMax"/>
          <c:min val="1000"/>
        </c:scaling>
        <c:axPos val="l"/>
        <c:title>
          <c:tx>
            <c:rich>
              <a:bodyPr/>
              <a:lstStyle/>
              <a:p>
                <a:pPr>
                  <a:defRPr sz="1000" b="1" i="0" u="none" strike="noStrike" baseline="0">
                    <a:solidFill>
                      <a:srgbClr val="000000"/>
                    </a:solidFill>
                    <a:latin typeface="Arial"/>
                    <a:ea typeface="Arial"/>
                    <a:cs typeface="Arial"/>
                  </a:defRPr>
                </a:pPr>
                <a:r>
                  <a:rPr lang="en-US"/>
                  <a:t>Power(mW)</a:t>
                </a:r>
              </a:p>
            </c:rich>
          </c:tx>
          <c:layout>
            <c:manualLayout>
              <c:xMode val="edge"/>
              <c:yMode val="edge"/>
              <c:x val="2.5116136724746851E-3"/>
              <c:y val="0.36109326251861584"/>
            </c:manualLayout>
          </c:layout>
          <c:spPr>
            <a:noFill/>
            <a:ln w="25400">
              <a:noFill/>
            </a:ln>
          </c:spPr>
        </c:title>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8000"/>
                </a:solidFill>
                <a:latin typeface="Arial"/>
                <a:ea typeface="Arial"/>
                <a:cs typeface="Arial"/>
              </a:defRPr>
            </a:pPr>
            <a:endParaRPr lang="en-US"/>
          </a:p>
        </c:txPr>
        <c:crossAx val="64992384"/>
        <c:crosses val="autoZero"/>
        <c:crossBetween val="between"/>
      </c:valAx>
      <c:catAx>
        <c:axId val="65008768"/>
        <c:scaling>
          <c:orientation val="minMax"/>
        </c:scaling>
        <c:delete val="1"/>
        <c:axPos val="b"/>
        <c:numFmt formatCode="[$-409]mmm\-yy;@" sourceLinked="1"/>
        <c:tickLblPos val="none"/>
        <c:crossAx val="65010304"/>
        <c:crosses val="autoZero"/>
        <c:lblAlgn val="ctr"/>
        <c:lblOffset val="100"/>
      </c:catAx>
      <c:valAx>
        <c:axId val="65010304"/>
        <c:scaling>
          <c:orientation val="minMax"/>
          <c:min val="30"/>
        </c:scaling>
        <c:axPos val="r"/>
        <c:numFmt formatCode="General" sourceLinked="1"/>
        <c:majorTickMark val="cross"/>
        <c:tickLblPos val="nextTo"/>
        <c:spPr>
          <a:ln w="3175">
            <a:solidFill>
              <a:srgbClr val="000000"/>
            </a:solidFill>
            <a:prstDash val="solid"/>
          </a:ln>
        </c:spPr>
        <c:txPr>
          <a:bodyPr rot="0" vert="horz"/>
          <a:lstStyle/>
          <a:p>
            <a:pPr>
              <a:defRPr sz="1000" b="0" i="0" u="none" strike="noStrike" baseline="0">
                <a:solidFill>
                  <a:srgbClr val="000080"/>
                </a:solidFill>
                <a:latin typeface="Arial"/>
                <a:ea typeface="Arial"/>
                <a:cs typeface="Arial"/>
              </a:defRPr>
            </a:pPr>
            <a:endParaRPr lang="en-US"/>
          </a:p>
        </c:txPr>
        <c:crossAx val="65008768"/>
        <c:crosses val="max"/>
        <c:crossBetween val="between"/>
      </c:valAx>
      <c:spPr>
        <a:gradFill rotWithShape="0">
          <a:gsLst>
            <a:gs pos="0">
              <a:srgbClr val="FFFFFF"/>
            </a:gs>
            <a:gs pos="100000">
              <a:srgbClr val="FFFFFF">
                <a:gamma/>
                <a:shade val="94510"/>
                <a:invGamma/>
              </a:srgbClr>
            </a:gs>
          </a:gsLst>
          <a:lin ang="5400000" scaled="1"/>
        </a:gradFill>
        <a:ln w="12700">
          <a:solidFill>
            <a:srgbClr val="808080"/>
          </a:solidFill>
          <a:prstDash val="solid"/>
        </a:ln>
      </c:spPr>
    </c:plotArea>
    <c:legend>
      <c:legendPos val="r"/>
      <c:layout>
        <c:manualLayout>
          <c:xMode val="edge"/>
          <c:yMode val="edge"/>
          <c:x val="0.16343245431329151"/>
          <c:y val="0.63217260199702419"/>
          <c:w val="0.14211672004500886"/>
          <c:h val="0.13496633444385403"/>
        </c:manualLayout>
      </c:layout>
      <c:spPr>
        <a:noFill/>
        <a:ln w="25400">
          <a:noFill/>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173C89-C546-4745-9696-A7395CE69E8F}" type="datetimeFigureOut">
              <a:rPr lang="en-US" smtClean="0"/>
              <a:pPr/>
              <a:t>10/14/2009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AE3C45-BF28-43D4-9069-EEE05E8631E9}"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A9EC1A-37A0-4829-9DA5-0C2B328AE51F}" type="datetimeFigureOut">
              <a:rPr lang="en-US" smtClean="0"/>
              <a:pPr/>
              <a:t>10/14/2009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3B21C-8E5C-4568-9DFB-113D0B74E66B}"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15 Oct. 2009</a:t>
            </a:r>
            <a:endParaRPr lang="en-US" dirty="0"/>
          </a:p>
        </p:txBody>
      </p:sp>
      <p:sp>
        <p:nvSpPr>
          <p:cNvPr id="5" name="Footer Placeholder 4"/>
          <p:cNvSpPr>
            <a:spLocks noGrp="1"/>
          </p:cNvSpPr>
          <p:nvPr>
            <p:ph type="ftr" sz="quarter" idx="11"/>
          </p:nvPr>
        </p:nvSpPr>
        <p:spPr/>
        <p:txBody>
          <a:bodyPr/>
          <a:lstStyle/>
          <a:p>
            <a:r>
              <a:rPr lang="en-US" smtClean="0"/>
              <a:t>Monitoring and Calibration</a:t>
            </a:r>
            <a:endParaRPr lang="en-US" dirty="0"/>
          </a:p>
        </p:txBody>
      </p:sp>
      <p:sp>
        <p:nvSpPr>
          <p:cNvPr id="6" name="Slide Number Placeholder 5"/>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30 Sept. 2009</a:t>
            </a:r>
            <a:endParaRPr lang="en-US" dirty="0"/>
          </a:p>
        </p:txBody>
      </p:sp>
      <p:sp>
        <p:nvSpPr>
          <p:cNvPr id="5" name="Footer Placeholder 4"/>
          <p:cNvSpPr>
            <a:spLocks noGrp="1"/>
          </p:cNvSpPr>
          <p:nvPr>
            <p:ph type="ftr" sz="quarter" idx="11"/>
          </p:nvPr>
        </p:nvSpPr>
        <p:spPr/>
        <p:txBody>
          <a:bodyPr/>
          <a:lstStyle/>
          <a:p>
            <a:r>
              <a:rPr lang="en-US" smtClean="0"/>
              <a:t>Monitoring and Calibration</a:t>
            </a:r>
            <a:endParaRPr lang="en-US" dirty="0"/>
          </a:p>
        </p:txBody>
      </p:sp>
      <p:sp>
        <p:nvSpPr>
          <p:cNvPr id="6" name="Slide Number Placeholder 5"/>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30 Sept. 2009</a:t>
            </a:r>
            <a:endParaRPr lang="en-US" dirty="0"/>
          </a:p>
        </p:txBody>
      </p:sp>
      <p:sp>
        <p:nvSpPr>
          <p:cNvPr id="5" name="Footer Placeholder 4"/>
          <p:cNvSpPr>
            <a:spLocks noGrp="1"/>
          </p:cNvSpPr>
          <p:nvPr>
            <p:ph type="ftr" sz="quarter" idx="11"/>
          </p:nvPr>
        </p:nvSpPr>
        <p:spPr/>
        <p:txBody>
          <a:bodyPr/>
          <a:lstStyle/>
          <a:p>
            <a:r>
              <a:rPr lang="en-US" smtClean="0"/>
              <a:t>Monitoring and Calibration</a:t>
            </a:r>
            <a:endParaRPr lang="en-US" dirty="0"/>
          </a:p>
        </p:txBody>
      </p:sp>
      <p:sp>
        <p:nvSpPr>
          <p:cNvPr id="6" name="Slide Number Placeholder 5"/>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14282" y="6492899"/>
            <a:ext cx="2133600" cy="365125"/>
          </a:xfrm>
        </p:spPr>
        <p:txBody>
          <a:bodyPr/>
          <a:lstStyle>
            <a:lvl1pPr>
              <a:defRPr/>
            </a:lvl1pPr>
          </a:lstStyle>
          <a:p>
            <a:r>
              <a:rPr lang="en-US" dirty="0" smtClean="0"/>
              <a:t>15 Oct. 2009</a:t>
            </a:r>
            <a:endParaRPr lang="en-US" dirty="0"/>
          </a:p>
        </p:txBody>
      </p:sp>
      <p:sp>
        <p:nvSpPr>
          <p:cNvPr id="5" name="Footer Placeholder 4"/>
          <p:cNvSpPr>
            <a:spLocks noGrp="1"/>
          </p:cNvSpPr>
          <p:nvPr>
            <p:ph type="ftr" sz="quarter" idx="11"/>
          </p:nvPr>
        </p:nvSpPr>
        <p:spPr>
          <a:xfrm>
            <a:off x="3124200" y="6492899"/>
            <a:ext cx="2895600" cy="365125"/>
          </a:xfrm>
        </p:spPr>
        <p:txBody>
          <a:bodyPr/>
          <a:lstStyle/>
          <a:p>
            <a:r>
              <a:rPr lang="en-US" dirty="0" smtClean="0"/>
              <a:t>Monitoring and Calibration</a:t>
            </a:r>
            <a:endParaRPr lang="en-US" dirty="0"/>
          </a:p>
        </p:txBody>
      </p:sp>
      <p:sp>
        <p:nvSpPr>
          <p:cNvPr id="7" name="Rectangle 15"/>
          <p:cNvSpPr>
            <a:spLocks noChangeArrowheads="1"/>
          </p:cNvSpPr>
          <p:nvPr userDrawn="1"/>
        </p:nvSpPr>
        <p:spPr bwMode="auto">
          <a:xfrm>
            <a:off x="762000" y="185738"/>
            <a:ext cx="7543800" cy="609600"/>
          </a:xfrm>
          <a:prstGeom prst="rect">
            <a:avLst/>
          </a:prstGeom>
          <a:gradFill rotWithShape="0">
            <a:gsLst>
              <a:gs pos="0">
                <a:srgbClr val="CCECFF"/>
              </a:gs>
              <a:gs pos="50000">
                <a:schemeClr val="bg1"/>
              </a:gs>
              <a:gs pos="100000">
                <a:srgbClr val="CCECFF"/>
              </a:gs>
            </a:gsLst>
            <a:lin ang="0" scaled="1"/>
          </a:gradFill>
          <a:ln w="9525">
            <a:noFill/>
            <a:miter lim="800000"/>
            <a:headEnd/>
            <a:tailEnd/>
          </a:ln>
          <a:effectLst/>
        </p:spPr>
        <p:txBody>
          <a:bodyPr wrap="none" anchor="ctr"/>
          <a:lstStyle/>
          <a:p>
            <a:pPr algn="ctr">
              <a:defRPr/>
            </a:pPr>
            <a:endParaRPr lang="en-US" b="1" dirty="0">
              <a:solidFill>
                <a:srgbClr val="CC3300"/>
              </a:solidFill>
              <a:latin typeface="Comic Sans MS" pitchFamily="66" charset="0"/>
            </a:endParaRPr>
          </a:p>
        </p:txBody>
      </p:sp>
      <p:pic>
        <p:nvPicPr>
          <p:cNvPr id="9" name="Picture 16"/>
          <p:cNvPicPr>
            <a:picLocks noChangeAspect="1" noChangeArrowheads="1"/>
          </p:cNvPicPr>
          <p:nvPr userDrawn="1"/>
        </p:nvPicPr>
        <p:blipFill>
          <a:blip r:embed="rId2" cstate="print"/>
          <a:srcRect/>
          <a:stretch>
            <a:fillRect/>
          </a:stretch>
        </p:blipFill>
        <p:spPr bwMode="auto">
          <a:xfrm>
            <a:off x="8305800" y="185738"/>
            <a:ext cx="685800" cy="652462"/>
          </a:xfrm>
          <a:prstGeom prst="rect">
            <a:avLst/>
          </a:prstGeom>
          <a:noFill/>
          <a:ln w="9525">
            <a:noFill/>
            <a:miter lim="800000"/>
            <a:headEnd/>
            <a:tailEnd/>
          </a:ln>
        </p:spPr>
      </p:pic>
      <p:pic>
        <p:nvPicPr>
          <p:cNvPr id="10" name="Picture 25"/>
          <p:cNvPicPr>
            <a:picLocks noChangeAspect="1" noChangeArrowheads="1"/>
          </p:cNvPicPr>
          <p:nvPr userDrawn="1"/>
        </p:nvPicPr>
        <p:blipFill>
          <a:blip r:embed="rId3" cstate="print"/>
          <a:srcRect/>
          <a:stretch>
            <a:fillRect/>
          </a:stretch>
        </p:blipFill>
        <p:spPr bwMode="auto">
          <a:xfrm>
            <a:off x="309563" y="185738"/>
            <a:ext cx="604837" cy="609600"/>
          </a:xfrm>
          <a:prstGeom prst="rect">
            <a:avLst/>
          </a:prstGeom>
          <a:noFill/>
          <a:ln w="9525">
            <a:noFill/>
            <a:miter lim="800000"/>
            <a:headEnd/>
            <a:tailEnd/>
          </a:ln>
        </p:spPr>
      </p:pic>
      <p:sp>
        <p:nvSpPr>
          <p:cNvPr id="8" name="Slide Number Placeholder 5"/>
          <p:cNvSpPr>
            <a:spLocks noGrp="1"/>
          </p:cNvSpPr>
          <p:nvPr>
            <p:ph type="sldNum" sz="quarter" idx="12"/>
          </p:nvPr>
        </p:nvSpPr>
        <p:spPr>
          <a:xfrm>
            <a:off x="6724680" y="6492899"/>
            <a:ext cx="2133600" cy="365125"/>
          </a:xfrm>
        </p:spPr>
        <p:txBody>
          <a:bodyPr/>
          <a:lstStyle/>
          <a:p>
            <a:fld id="{C684CD73-DD7D-49B9-9A7A-11D48CD480F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15 Oct. 2009</a:t>
            </a:r>
            <a:endParaRPr lang="en-US" dirty="0"/>
          </a:p>
        </p:txBody>
      </p:sp>
      <p:sp>
        <p:nvSpPr>
          <p:cNvPr id="5" name="Footer Placeholder 4"/>
          <p:cNvSpPr>
            <a:spLocks noGrp="1"/>
          </p:cNvSpPr>
          <p:nvPr>
            <p:ph type="ftr" sz="quarter" idx="11"/>
          </p:nvPr>
        </p:nvSpPr>
        <p:spPr/>
        <p:txBody>
          <a:bodyPr/>
          <a:lstStyle/>
          <a:p>
            <a:r>
              <a:rPr lang="en-US" smtClean="0"/>
              <a:t>Monitoring and Calibration</a:t>
            </a:r>
            <a:endParaRPr lang="en-US" dirty="0"/>
          </a:p>
        </p:txBody>
      </p:sp>
      <p:sp>
        <p:nvSpPr>
          <p:cNvPr id="6" name="Slide Number Placeholder 5"/>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30 Sept. 2009</a:t>
            </a:r>
            <a:endParaRPr lang="en-US" dirty="0"/>
          </a:p>
        </p:txBody>
      </p:sp>
      <p:sp>
        <p:nvSpPr>
          <p:cNvPr id="6" name="Footer Placeholder 5"/>
          <p:cNvSpPr>
            <a:spLocks noGrp="1"/>
          </p:cNvSpPr>
          <p:nvPr>
            <p:ph type="ftr" sz="quarter" idx="11"/>
          </p:nvPr>
        </p:nvSpPr>
        <p:spPr/>
        <p:txBody>
          <a:bodyPr/>
          <a:lstStyle/>
          <a:p>
            <a:r>
              <a:rPr lang="en-US" smtClean="0"/>
              <a:t>Monitoring and Calibration</a:t>
            </a:r>
            <a:endParaRPr lang="en-US" dirty="0"/>
          </a:p>
        </p:txBody>
      </p:sp>
      <p:sp>
        <p:nvSpPr>
          <p:cNvPr id="7" name="Slide Number Placeholder 6"/>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30 Sept. 2009</a:t>
            </a:r>
            <a:endParaRPr lang="en-US" dirty="0"/>
          </a:p>
        </p:txBody>
      </p:sp>
      <p:sp>
        <p:nvSpPr>
          <p:cNvPr id="8" name="Footer Placeholder 7"/>
          <p:cNvSpPr>
            <a:spLocks noGrp="1"/>
          </p:cNvSpPr>
          <p:nvPr>
            <p:ph type="ftr" sz="quarter" idx="11"/>
          </p:nvPr>
        </p:nvSpPr>
        <p:spPr/>
        <p:txBody>
          <a:bodyPr/>
          <a:lstStyle/>
          <a:p>
            <a:r>
              <a:rPr lang="en-US" smtClean="0"/>
              <a:t>Monitoring and Calibration</a:t>
            </a:r>
            <a:endParaRPr lang="en-US" dirty="0"/>
          </a:p>
        </p:txBody>
      </p:sp>
      <p:sp>
        <p:nvSpPr>
          <p:cNvPr id="9" name="Slide Number Placeholder 8"/>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30 Sept. 2009</a:t>
            </a:r>
            <a:endParaRPr lang="en-US" dirty="0"/>
          </a:p>
        </p:txBody>
      </p:sp>
      <p:sp>
        <p:nvSpPr>
          <p:cNvPr id="4" name="Footer Placeholder 3"/>
          <p:cNvSpPr>
            <a:spLocks noGrp="1"/>
          </p:cNvSpPr>
          <p:nvPr>
            <p:ph type="ftr" sz="quarter" idx="11"/>
          </p:nvPr>
        </p:nvSpPr>
        <p:spPr/>
        <p:txBody>
          <a:bodyPr/>
          <a:lstStyle/>
          <a:p>
            <a:r>
              <a:rPr lang="en-US" smtClean="0"/>
              <a:t>Monitoring and Calibration</a:t>
            </a:r>
            <a:endParaRPr lang="en-US" dirty="0"/>
          </a:p>
        </p:txBody>
      </p:sp>
      <p:sp>
        <p:nvSpPr>
          <p:cNvPr id="5" name="Slide Number Placeholder 4"/>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30 Sept. 2009</a:t>
            </a:r>
            <a:endParaRPr lang="en-US" dirty="0"/>
          </a:p>
        </p:txBody>
      </p:sp>
      <p:sp>
        <p:nvSpPr>
          <p:cNvPr id="3" name="Footer Placeholder 2"/>
          <p:cNvSpPr>
            <a:spLocks noGrp="1"/>
          </p:cNvSpPr>
          <p:nvPr>
            <p:ph type="ftr" sz="quarter" idx="11"/>
          </p:nvPr>
        </p:nvSpPr>
        <p:spPr/>
        <p:txBody>
          <a:bodyPr/>
          <a:lstStyle/>
          <a:p>
            <a:r>
              <a:rPr lang="en-US" smtClean="0"/>
              <a:t>Monitoring and Calibration</a:t>
            </a:r>
            <a:endParaRPr lang="en-US" dirty="0"/>
          </a:p>
        </p:txBody>
      </p:sp>
      <p:sp>
        <p:nvSpPr>
          <p:cNvPr id="4" name="Slide Number Placeholder 3"/>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30 Sept. 2009</a:t>
            </a:r>
            <a:endParaRPr lang="en-US" dirty="0"/>
          </a:p>
        </p:txBody>
      </p:sp>
      <p:sp>
        <p:nvSpPr>
          <p:cNvPr id="6" name="Footer Placeholder 5"/>
          <p:cNvSpPr>
            <a:spLocks noGrp="1"/>
          </p:cNvSpPr>
          <p:nvPr>
            <p:ph type="ftr" sz="quarter" idx="11"/>
          </p:nvPr>
        </p:nvSpPr>
        <p:spPr/>
        <p:txBody>
          <a:bodyPr/>
          <a:lstStyle/>
          <a:p>
            <a:r>
              <a:rPr lang="en-US" smtClean="0"/>
              <a:t>Monitoring and Calibration</a:t>
            </a:r>
            <a:endParaRPr lang="en-US" dirty="0"/>
          </a:p>
        </p:txBody>
      </p:sp>
      <p:sp>
        <p:nvSpPr>
          <p:cNvPr id="7" name="Slide Number Placeholder 6"/>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30 Sept. 2009</a:t>
            </a:r>
            <a:endParaRPr lang="en-US" dirty="0"/>
          </a:p>
        </p:txBody>
      </p:sp>
      <p:sp>
        <p:nvSpPr>
          <p:cNvPr id="6" name="Footer Placeholder 5"/>
          <p:cNvSpPr>
            <a:spLocks noGrp="1"/>
          </p:cNvSpPr>
          <p:nvPr>
            <p:ph type="ftr" sz="quarter" idx="11"/>
          </p:nvPr>
        </p:nvSpPr>
        <p:spPr/>
        <p:txBody>
          <a:bodyPr/>
          <a:lstStyle/>
          <a:p>
            <a:r>
              <a:rPr lang="en-US" smtClean="0"/>
              <a:t>Monitoring and Calibration</a:t>
            </a:r>
            <a:endParaRPr lang="en-US" dirty="0"/>
          </a:p>
        </p:txBody>
      </p:sp>
      <p:sp>
        <p:nvSpPr>
          <p:cNvPr id="7" name="Slide Number Placeholder 6"/>
          <p:cNvSpPr>
            <a:spLocks noGrp="1"/>
          </p:cNvSpPr>
          <p:nvPr>
            <p:ph type="sldNum" sz="quarter" idx="12"/>
          </p:nvPr>
        </p:nvSpPr>
        <p:spPr/>
        <p:txBody>
          <a:bodyPr/>
          <a:lstStyle/>
          <a:p>
            <a:fld id="{C684CD73-DD7D-49B9-9A7A-11D48CD480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15 Oct. 2009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Monitoring and Calibration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ACF27-AB46-440D-A9A0-F10CD7C91A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laser-caltech.web.cern.ch/laser-caltech/" TargetMode="External"/><Relationship Id="rId5" Type="http://schemas.openxmlformats.org/officeDocument/2006/relationships/hyperlink" Target="https://espace.cern.ch/cms-ecal-electronics-systems/" TargetMode="Externa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alpha val="29000"/>
          </a:srgbClr>
        </a:solidFill>
        <a:effectLst/>
      </p:bgPr>
    </p:bg>
    <p:spTree>
      <p:nvGrpSpPr>
        <p:cNvPr id="1" name=""/>
        <p:cNvGrpSpPr/>
        <p:nvPr/>
      </p:nvGrpSpPr>
      <p:grpSpPr>
        <a:xfrm>
          <a:off x="0" y="0"/>
          <a:ext cx="0" cy="0"/>
          <a:chOff x="0" y="0"/>
          <a:chExt cx="0" cy="0"/>
        </a:xfrm>
      </p:grpSpPr>
      <p:pic>
        <p:nvPicPr>
          <p:cNvPr id="7" name="Picture 24" descr="180px-Laser-symbol-text_svg"/>
          <p:cNvPicPr>
            <a:picLocks noChangeAspect="1" noChangeArrowheads="1"/>
          </p:cNvPicPr>
          <p:nvPr/>
        </p:nvPicPr>
        <p:blipFill>
          <a:blip r:embed="rId3" cstate="print">
            <a:lum bright="87000" contrast="-89000"/>
          </a:blip>
          <a:stretch>
            <a:fillRect/>
          </a:stretch>
        </p:blipFill>
        <p:spPr bwMode="auto">
          <a:xfrm>
            <a:off x="1142976" y="0"/>
            <a:ext cx="6858000" cy="6858000"/>
          </a:xfrm>
          <a:prstGeom prst="rect">
            <a:avLst/>
          </a:prstGeom>
          <a:noFill/>
          <a:ln>
            <a:noFill/>
          </a:ln>
        </p:spPr>
      </p:pic>
      <p:sp>
        <p:nvSpPr>
          <p:cNvPr id="8" name="Text Box 7"/>
          <p:cNvSpPr txBox="1">
            <a:spLocks noChangeArrowheads="1"/>
          </p:cNvSpPr>
          <p:nvPr/>
        </p:nvSpPr>
        <p:spPr bwMode="auto">
          <a:xfrm>
            <a:off x="2514600" y="5495925"/>
            <a:ext cx="4114800" cy="523875"/>
          </a:xfrm>
          <a:prstGeom prst="rect">
            <a:avLst/>
          </a:prstGeom>
          <a:noFill/>
          <a:ln w="9525">
            <a:noFill/>
            <a:miter lim="800000"/>
            <a:headEnd/>
            <a:tailEnd/>
          </a:ln>
          <a:effectLst/>
        </p:spPr>
        <p:txBody>
          <a:bodyPr>
            <a:spAutoFit/>
          </a:bodyPr>
          <a:lstStyle/>
          <a:p>
            <a:pPr algn="ctr">
              <a:defRPr/>
            </a:pPr>
            <a:r>
              <a:rPr lang="en-US" sz="1400" b="1" dirty="0">
                <a:solidFill>
                  <a:srgbClr val="000099"/>
                </a:solidFill>
                <a:effectLst>
                  <a:outerShdw blurRad="38100" dist="38100" dir="2700000" algn="tl">
                    <a:srgbClr val="C0C0C0"/>
                  </a:outerShdw>
                </a:effectLst>
                <a:latin typeface="Arial Unicode MS" pitchFamily="34" charset="-128"/>
              </a:rPr>
              <a:t>David BAILLEUX</a:t>
            </a:r>
          </a:p>
          <a:p>
            <a:pPr algn="ctr">
              <a:defRPr/>
            </a:pPr>
            <a:r>
              <a:rPr lang="en-US" sz="1400" b="1" i="1" dirty="0" smtClean="0">
                <a:solidFill>
                  <a:srgbClr val="FF0000"/>
                </a:solidFill>
                <a:effectLst>
                  <a:outerShdw blurRad="38100" dist="38100" dir="2700000" algn="tl">
                    <a:srgbClr val="C0C0C0"/>
                  </a:outerShdw>
                </a:effectLst>
                <a:latin typeface="Arial Unicode MS" pitchFamily="34" charset="-128"/>
              </a:rPr>
              <a:t>On </a:t>
            </a:r>
            <a:r>
              <a:rPr lang="en-US" sz="1400" b="1" i="1" dirty="0">
                <a:solidFill>
                  <a:srgbClr val="FF0000"/>
                </a:solidFill>
                <a:effectLst>
                  <a:outerShdw blurRad="38100" dist="38100" dir="2700000" algn="tl">
                    <a:srgbClr val="C0C0C0"/>
                  </a:outerShdw>
                </a:effectLst>
                <a:latin typeface="Arial Unicode MS" pitchFamily="34" charset="-128"/>
              </a:rPr>
              <a:t>behalf of </a:t>
            </a:r>
            <a:r>
              <a:rPr lang="en-US" sz="1400" b="1" i="1" dirty="0" smtClean="0">
                <a:solidFill>
                  <a:srgbClr val="FF0000"/>
                </a:solidFill>
                <a:effectLst>
                  <a:outerShdw blurRad="38100" dist="38100" dir="2700000" algn="tl">
                    <a:srgbClr val="C0C0C0"/>
                  </a:outerShdw>
                </a:effectLst>
                <a:latin typeface="Arial Unicode MS" pitchFamily="34" charset="-128"/>
              </a:rPr>
              <a:t> the Caltech </a:t>
            </a:r>
            <a:r>
              <a:rPr lang="en-US" sz="1400" b="1" i="1" dirty="0">
                <a:solidFill>
                  <a:srgbClr val="FF0000"/>
                </a:solidFill>
                <a:effectLst>
                  <a:outerShdw blurRad="38100" dist="38100" dir="2700000" algn="tl">
                    <a:srgbClr val="C0C0C0"/>
                  </a:outerShdw>
                </a:effectLst>
                <a:latin typeface="Arial Unicode MS" pitchFamily="34" charset="-128"/>
              </a:rPr>
              <a:t>group</a:t>
            </a:r>
          </a:p>
        </p:txBody>
      </p:sp>
      <p:sp>
        <p:nvSpPr>
          <p:cNvPr id="9" name="Rectangle 13"/>
          <p:cNvSpPr>
            <a:spLocks noChangeArrowheads="1"/>
          </p:cNvSpPr>
          <p:nvPr/>
        </p:nvSpPr>
        <p:spPr bwMode="auto">
          <a:xfrm>
            <a:off x="2133600" y="838200"/>
            <a:ext cx="4876800" cy="954107"/>
          </a:xfrm>
          <a:prstGeom prst="rect">
            <a:avLst/>
          </a:prstGeom>
          <a:noFill/>
          <a:ln w="9525">
            <a:noFill/>
            <a:miter lim="800000"/>
            <a:headEnd/>
            <a:tailEnd/>
          </a:ln>
          <a:effectLst/>
        </p:spPr>
        <p:txBody>
          <a:bodyPr wrap="square">
            <a:spAutoFit/>
          </a:bodyPr>
          <a:lstStyle/>
          <a:p>
            <a:pPr algn="ctr">
              <a:defRPr/>
            </a:pPr>
            <a:r>
              <a:rPr lang="en-US" sz="2800" b="1" dirty="0" smtClean="0">
                <a:solidFill>
                  <a:srgbClr val="FF3300"/>
                </a:solidFill>
                <a:effectLst>
                  <a:outerShdw blurRad="38100" dist="38100" dir="2700000" algn="tl">
                    <a:srgbClr val="C0C0C0"/>
                  </a:outerShdw>
                </a:effectLst>
                <a:latin typeface="Comic Sans MS" pitchFamily="66" charset="0"/>
              </a:rPr>
              <a:t>Laser </a:t>
            </a:r>
            <a:r>
              <a:rPr lang="en-US" sz="2800" b="1" dirty="0">
                <a:solidFill>
                  <a:srgbClr val="FF3300"/>
                </a:solidFill>
                <a:effectLst>
                  <a:outerShdw blurRad="38100" dist="38100" dir="2700000" algn="tl">
                    <a:srgbClr val="C0C0C0"/>
                  </a:outerShdw>
                </a:effectLst>
                <a:latin typeface="Comic Sans MS" pitchFamily="66" charset="0"/>
              </a:rPr>
              <a:t>Monitoring </a:t>
            </a:r>
            <a:r>
              <a:rPr lang="en-US" sz="2800" b="1" dirty="0" smtClean="0">
                <a:solidFill>
                  <a:srgbClr val="FF3300"/>
                </a:solidFill>
                <a:effectLst>
                  <a:outerShdw blurRad="38100" dist="38100" dir="2700000" algn="tl">
                    <a:srgbClr val="C0C0C0"/>
                  </a:outerShdw>
                </a:effectLst>
                <a:latin typeface="Comic Sans MS" pitchFamily="66" charset="0"/>
              </a:rPr>
              <a:t>System</a:t>
            </a:r>
          </a:p>
          <a:p>
            <a:pPr algn="ctr">
              <a:defRPr/>
            </a:pPr>
            <a:r>
              <a:rPr lang="en-US" sz="2800" b="1" dirty="0" smtClean="0">
                <a:solidFill>
                  <a:srgbClr val="FF3300"/>
                </a:solidFill>
                <a:effectLst>
                  <a:outerShdw blurRad="38100" dist="38100" dir="2700000" algn="tl">
                    <a:srgbClr val="C0C0C0"/>
                  </a:outerShdw>
                </a:effectLst>
                <a:latin typeface="Comic Sans MS" pitchFamily="66" charset="0"/>
              </a:rPr>
              <a:t>since installation at pt5</a:t>
            </a:r>
          </a:p>
        </p:txBody>
      </p:sp>
      <p:sp>
        <p:nvSpPr>
          <p:cNvPr id="10" name="Text Box 21"/>
          <p:cNvSpPr txBox="1">
            <a:spLocks noChangeArrowheads="1"/>
          </p:cNvSpPr>
          <p:nvPr/>
        </p:nvSpPr>
        <p:spPr bwMode="auto">
          <a:xfrm>
            <a:off x="2299710" y="4559866"/>
            <a:ext cx="4286751" cy="369332"/>
          </a:xfrm>
          <a:prstGeom prst="rect">
            <a:avLst/>
          </a:prstGeom>
          <a:noFill/>
          <a:ln w="9525">
            <a:noFill/>
            <a:miter lim="800000"/>
            <a:headEnd/>
            <a:tailEnd/>
          </a:ln>
        </p:spPr>
        <p:txBody>
          <a:bodyPr wrap="none">
            <a:spAutoFit/>
          </a:bodyPr>
          <a:lstStyle/>
          <a:p>
            <a:pPr algn="ctr"/>
            <a:r>
              <a:rPr lang="en-US" b="1" i="1" dirty="0" smtClean="0">
                <a:solidFill>
                  <a:srgbClr val="000099"/>
                </a:solidFill>
              </a:rPr>
              <a:t>- Monitoring and calibration review 2009 - </a:t>
            </a:r>
            <a:endParaRPr lang="en-US" sz="1600" b="1" i="1" dirty="0">
              <a:solidFill>
                <a:srgbClr val="000099"/>
              </a:solidFill>
            </a:endParaRPr>
          </a:p>
        </p:txBody>
      </p:sp>
      <p:sp>
        <p:nvSpPr>
          <p:cNvPr id="11" name="TextBox 10"/>
          <p:cNvSpPr txBox="1"/>
          <p:nvPr/>
        </p:nvSpPr>
        <p:spPr>
          <a:xfrm>
            <a:off x="3200400" y="2286000"/>
            <a:ext cx="2521844" cy="1938992"/>
          </a:xfrm>
          <a:prstGeom prst="rect">
            <a:avLst/>
          </a:prstGeom>
          <a:noFill/>
        </p:spPr>
        <p:txBody>
          <a:bodyPr wrap="none" rtlCol="0">
            <a:spAutoFit/>
          </a:bodyPr>
          <a:lstStyle/>
          <a:p>
            <a:pPr>
              <a:buFont typeface="Arial" pitchFamily="34" charset="0"/>
              <a:buChar char="•"/>
            </a:pPr>
            <a:r>
              <a:rPr lang="en-US" sz="2000" dirty="0" smtClean="0"/>
              <a:t> </a:t>
            </a:r>
            <a:r>
              <a:rPr lang="en-US" sz="2000" b="1" dirty="0" smtClean="0"/>
              <a:t>Introduction</a:t>
            </a:r>
          </a:p>
          <a:p>
            <a:pPr>
              <a:buFont typeface="Arial" pitchFamily="34" charset="0"/>
              <a:buChar char="•"/>
            </a:pPr>
            <a:r>
              <a:rPr lang="en-US" sz="2000" b="1" dirty="0" smtClean="0"/>
              <a:t> B field effects</a:t>
            </a:r>
          </a:p>
          <a:p>
            <a:pPr>
              <a:buFont typeface="Arial" pitchFamily="34" charset="0"/>
              <a:buChar char="•"/>
            </a:pPr>
            <a:r>
              <a:rPr lang="en-US" sz="2000" b="1" dirty="0" smtClean="0"/>
              <a:t> 2009 laser operation</a:t>
            </a:r>
          </a:p>
          <a:p>
            <a:pPr>
              <a:buFont typeface="Arial" pitchFamily="34" charset="0"/>
              <a:buChar char="•"/>
            </a:pPr>
            <a:r>
              <a:rPr lang="en-US" sz="2000" b="1" dirty="0" smtClean="0"/>
              <a:t> Laser improvement</a:t>
            </a:r>
          </a:p>
          <a:p>
            <a:pPr>
              <a:buFont typeface="Arial" pitchFamily="34" charset="0"/>
              <a:buChar char="•"/>
            </a:pPr>
            <a:r>
              <a:rPr lang="en-US" sz="2000" b="1" dirty="0" smtClean="0"/>
              <a:t> Manpower</a:t>
            </a:r>
          </a:p>
          <a:p>
            <a:pPr>
              <a:buFont typeface="Arial" pitchFamily="34" charset="0"/>
              <a:buChar char="•"/>
            </a:pPr>
            <a:r>
              <a:rPr lang="en-US" sz="2000" b="1" dirty="0" smtClean="0"/>
              <a:t> Documentation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000364" y="333356"/>
            <a:ext cx="30480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Laser power evolution</a:t>
            </a:r>
            <a:endParaRPr lang="en-US" sz="1600" b="1" dirty="0">
              <a:solidFill>
                <a:srgbClr val="FF0000"/>
              </a:solidFill>
            </a:endParaRPr>
          </a:p>
        </p:txBody>
      </p:sp>
      <p:graphicFrame>
        <p:nvGraphicFramePr>
          <p:cNvPr id="6" name="Chart 5"/>
          <p:cNvGraphicFramePr>
            <a:graphicFrameLocks/>
          </p:cNvGraphicFramePr>
          <p:nvPr/>
        </p:nvGraphicFramePr>
        <p:xfrm>
          <a:off x="257145" y="785794"/>
          <a:ext cx="5210190" cy="2943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285720" y="3619501"/>
          <a:ext cx="5214974"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369045" y="2857496"/>
            <a:ext cx="631583" cy="307777"/>
          </a:xfrm>
          <a:prstGeom prst="rect">
            <a:avLst/>
          </a:prstGeom>
          <a:noFill/>
        </p:spPr>
        <p:txBody>
          <a:bodyPr wrap="square" rtlCol="0">
            <a:spAutoFit/>
          </a:bodyPr>
          <a:lstStyle/>
          <a:p>
            <a:r>
              <a:rPr lang="en-US" sz="1400" dirty="0" smtClean="0"/>
              <a:t>At Pt5</a:t>
            </a:r>
            <a:endParaRPr lang="en-US" sz="1400" dirty="0"/>
          </a:p>
        </p:txBody>
      </p:sp>
      <p:sp>
        <p:nvSpPr>
          <p:cNvPr id="9" name="TextBox 8"/>
          <p:cNvSpPr txBox="1"/>
          <p:nvPr/>
        </p:nvSpPr>
        <p:spPr>
          <a:xfrm>
            <a:off x="3571868" y="5715016"/>
            <a:ext cx="1488839" cy="307777"/>
          </a:xfrm>
          <a:prstGeom prst="rect">
            <a:avLst/>
          </a:prstGeom>
          <a:noFill/>
        </p:spPr>
        <p:txBody>
          <a:bodyPr wrap="square" rtlCol="0">
            <a:spAutoFit/>
          </a:bodyPr>
          <a:lstStyle/>
          <a:p>
            <a:pPr algn="ctr"/>
            <a:r>
              <a:rPr lang="en-US" sz="1400" dirty="0" smtClean="0"/>
              <a:t>At Pt5</a:t>
            </a:r>
            <a:endParaRPr lang="en-US" sz="1400" dirty="0"/>
          </a:p>
        </p:txBody>
      </p:sp>
      <p:sp>
        <p:nvSpPr>
          <p:cNvPr id="11" name="TextBox 10"/>
          <p:cNvSpPr txBox="1"/>
          <p:nvPr/>
        </p:nvSpPr>
        <p:spPr>
          <a:xfrm>
            <a:off x="5929322" y="2496917"/>
            <a:ext cx="2500330" cy="646331"/>
          </a:xfrm>
          <a:prstGeom prst="rect">
            <a:avLst/>
          </a:prstGeom>
          <a:noFill/>
        </p:spPr>
        <p:txBody>
          <a:bodyPr wrap="square" rtlCol="0">
            <a:spAutoFit/>
          </a:bodyPr>
          <a:lstStyle/>
          <a:p>
            <a:r>
              <a:rPr lang="en-US" sz="1200" b="1" u="sng" dirty="0" smtClean="0"/>
              <a:t>Laser1: </a:t>
            </a:r>
          </a:p>
          <a:p>
            <a:r>
              <a:rPr lang="en-US" sz="1200" dirty="0" smtClean="0"/>
              <a:t>Min = 33 </a:t>
            </a:r>
            <a:r>
              <a:rPr lang="en-US" sz="1200" dirty="0" err="1" smtClean="0"/>
              <a:t>mW</a:t>
            </a:r>
            <a:endParaRPr lang="en-US" sz="1200" dirty="0" smtClean="0"/>
          </a:p>
          <a:p>
            <a:r>
              <a:rPr lang="en-US" sz="1200" dirty="0" smtClean="0"/>
              <a:t>Max = 109 </a:t>
            </a:r>
            <a:r>
              <a:rPr lang="en-US" sz="1200" dirty="0" err="1" smtClean="0"/>
              <a:t>mW</a:t>
            </a:r>
            <a:endParaRPr lang="en-US" sz="1200" dirty="0"/>
          </a:p>
        </p:txBody>
      </p:sp>
      <p:sp>
        <p:nvSpPr>
          <p:cNvPr id="13" name="TextBox 12"/>
          <p:cNvSpPr txBox="1"/>
          <p:nvPr/>
        </p:nvSpPr>
        <p:spPr>
          <a:xfrm>
            <a:off x="5929322" y="4143380"/>
            <a:ext cx="2500330" cy="646331"/>
          </a:xfrm>
          <a:prstGeom prst="rect">
            <a:avLst/>
          </a:prstGeom>
          <a:noFill/>
        </p:spPr>
        <p:txBody>
          <a:bodyPr wrap="square" rtlCol="0">
            <a:spAutoFit/>
          </a:bodyPr>
          <a:lstStyle/>
          <a:p>
            <a:r>
              <a:rPr lang="en-US" sz="1200" b="1" u="sng" dirty="0" smtClean="0"/>
              <a:t>Laser2: </a:t>
            </a:r>
          </a:p>
          <a:p>
            <a:r>
              <a:rPr lang="en-US" sz="1200" dirty="0" smtClean="0"/>
              <a:t>Min = 37.5 </a:t>
            </a:r>
            <a:r>
              <a:rPr lang="en-US" sz="1200" dirty="0" err="1" smtClean="0"/>
              <a:t>mW</a:t>
            </a:r>
            <a:endParaRPr lang="en-US" sz="1200" dirty="0" smtClean="0"/>
          </a:p>
          <a:p>
            <a:r>
              <a:rPr lang="en-US" sz="1200" dirty="0" smtClean="0"/>
              <a:t>Max = 70 </a:t>
            </a:r>
            <a:r>
              <a:rPr lang="en-US" sz="1200" dirty="0" err="1" smtClean="0"/>
              <a:t>mW</a:t>
            </a:r>
            <a:r>
              <a:rPr lang="en-US" sz="1200" dirty="0" smtClean="0"/>
              <a:t> </a:t>
            </a:r>
            <a:r>
              <a:rPr lang="en-US" sz="1200" i="1" dirty="0" smtClean="0"/>
              <a:t>(not yet used)</a:t>
            </a:r>
            <a:endParaRPr lang="en-US" sz="1200" i="1" dirty="0"/>
          </a:p>
        </p:txBody>
      </p:sp>
      <p:sp>
        <p:nvSpPr>
          <p:cNvPr id="16" name="TextBox 15"/>
          <p:cNvSpPr txBox="1"/>
          <p:nvPr/>
        </p:nvSpPr>
        <p:spPr>
          <a:xfrm>
            <a:off x="5572132" y="1214422"/>
            <a:ext cx="3214710" cy="646331"/>
          </a:xfrm>
          <a:prstGeom prst="rect">
            <a:avLst/>
          </a:prstGeom>
          <a:solidFill>
            <a:srgbClr val="FFFFCC"/>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200" dirty="0" smtClean="0">
                <a:solidFill>
                  <a:schemeClr val="tx1"/>
                </a:solidFill>
              </a:rPr>
              <a:t>Power measurement done after services. Low or high value depend of services and tuning optimization (FWHM rather than </a:t>
            </a:r>
            <a:r>
              <a:rPr lang="en-US" sz="1200" dirty="0" err="1" smtClean="0">
                <a:solidFill>
                  <a:schemeClr val="tx1"/>
                </a:solidFill>
              </a:rPr>
              <a:t>power,etc</a:t>
            </a:r>
            <a:r>
              <a:rPr lang="en-US" sz="1200" dirty="0" smtClean="0">
                <a:solidFill>
                  <a:schemeClr val="tx1"/>
                </a:solidFill>
              </a:rPr>
              <a:t>.)  </a:t>
            </a:r>
            <a:endParaRPr lang="en-US" sz="1200" dirty="0">
              <a:solidFill>
                <a:schemeClr val="tx1"/>
              </a:solidFill>
            </a:endParaRPr>
          </a:p>
        </p:txBody>
      </p:sp>
      <p:sp>
        <p:nvSpPr>
          <p:cNvPr id="12" name="Rectangle 11"/>
          <p:cNvSpPr/>
          <p:nvPr/>
        </p:nvSpPr>
        <p:spPr>
          <a:xfrm>
            <a:off x="4286248" y="1142984"/>
            <a:ext cx="785818" cy="2000264"/>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71868" y="4000504"/>
            <a:ext cx="1571636" cy="2000264"/>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928926" y="1500174"/>
            <a:ext cx="928694" cy="276999"/>
          </a:xfrm>
          <a:prstGeom prst="rect">
            <a:avLst/>
          </a:prstGeom>
          <a:noFill/>
        </p:spPr>
        <p:txBody>
          <a:bodyPr wrap="square" rtlCol="0">
            <a:spAutoFit/>
          </a:bodyPr>
          <a:lstStyle/>
          <a:p>
            <a:r>
              <a:rPr lang="en-US" sz="1200" b="1" dirty="0" smtClean="0">
                <a:solidFill>
                  <a:srgbClr val="FF0000"/>
                </a:solidFill>
              </a:rPr>
              <a:t>New crystal</a:t>
            </a:r>
            <a:endParaRPr lang="en-US" sz="1200" b="1" dirty="0">
              <a:solidFill>
                <a:srgbClr val="FF0000"/>
              </a:solidFill>
            </a:endParaRPr>
          </a:p>
        </p:txBody>
      </p:sp>
      <p:cxnSp>
        <p:nvCxnSpPr>
          <p:cNvPr id="20" name="Straight Arrow Connector 19"/>
          <p:cNvCxnSpPr>
            <a:stCxn id="18" idx="1"/>
          </p:cNvCxnSpPr>
          <p:nvPr/>
        </p:nvCxnSpPr>
        <p:spPr>
          <a:xfrm rot="10800000" flipV="1">
            <a:off x="2285984" y="1638674"/>
            <a:ext cx="642942" cy="290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750465" y="1678770"/>
            <a:ext cx="285751" cy="2143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14546" y="4366447"/>
            <a:ext cx="1000132" cy="276999"/>
          </a:xfrm>
          <a:prstGeom prst="rect">
            <a:avLst/>
          </a:prstGeom>
          <a:noFill/>
        </p:spPr>
        <p:txBody>
          <a:bodyPr wrap="square" rtlCol="0">
            <a:spAutoFit/>
          </a:bodyPr>
          <a:lstStyle/>
          <a:p>
            <a:r>
              <a:rPr lang="en-US" sz="1200" b="1" dirty="0" smtClean="0">
                <a:solidFill>
                  <a:srgbClr val="FF0000"/>
                </a:solidFill>
              </a:rPr>
              <a:t>New crystal</a:t>
            </a:r>
            <a:endParaRPr lang="en-US" sz="1200" b="1" dirty="0">
              <a:solidFill>
                <a:srgbClr val="FF0000"/>
              </a:solidFill>
            </a:endParaRPr>
          </a:p>
        </p:txBody>
      </p:sp>
      <p:cxnSp>
        <p:nvCxnSpPr>
          <p:cNvPr id="30" name="Straight Arrow Connector 29"/>
          <p:cNvCxnSpPr/>
          <p:nvPr/>
        </p:nvCxnSpPr>
        <p:spPr>
          <a:xfrm rot="10800000" flipV="1">
            <a:off x="1142978" y="4500570"/>
            <a:ext cx="1071568" cy="1428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143242" y="4500570"/>
            <a:ext cx="42862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Footer Placeholder 38"/>
          <p:cNvSpPr>
            <a:spLocks noGrp="1"/>
          </p:cNvSpPr>
          <p:nvPr>
            <p:ph type="ftr" sz="quarter" idx="11"/>
          </p:nvPr>
        </p:nvSpPr>
        <p:spPr/>
        <p:txBody>
          <a:bodyPr/>
          <a:lstStyle/>
          <a:p>
            <a:r>
              <a:rPr lang="en-US" smtClean="0"/>
              <a:t>Monitoring and Calibration</a:t>
            </a:r>
            <a:endParaRPr lang="en-US" dirty="0"/>
          </a:p>
        </p:txBody>
      </p:sp>
      <p:sp>
        <p:nvSpPr>
          <p:cNvPr id="41" name="Slide Number Placeholder 40"/>
          <p:cNvSpPr>
            <a:spLocks noGrp="1"/>
          </p:cNvSpPr>
          <p:nvPr>
            <p:ph type="sldNum" sz="quarter" idx="12"/>
          </p:nvPr>
        </p:nvSpPr>
        <p:spPr/>
        <p:txBody>
          <a:bodyPr/>
          <a:lstStyle/>
          <a:p>
            <a:fld id="{C684CD73-DD7D-49B9-9A7A-11D48CD480F3}" type="slidenum">
              <a:rPr lang="en-US" smtClean="0"/>
              <a:pPr/>
              <a:t>10</a:t>
            </a:fld>
            <a:endParaRPr lang="en-US" dirty="0"/>
          </a:p>
        </p:txBody>
      </p:sp>
      <p:sp>
        <p:nvSpPr>
          <p:cNvPr id="42" name="Date Placeholder 41"/>
          <p:cNvSpPr>
            <a:spLocks noGrp="1"/>
          </p:cNvSpPr>
          <p:nvPr>
            <p:ph type="dt" sz="half" idx="10"/>
          </p:nvPr>
        </p:nvSpPr>
        <p:spPr/>
        <p:txBody>
          <a:bodyPr/>
          <a:lstStyle/>
          <a:p>
            <a:r>
              <a:rPr lang="en-US" dirty="0" smtClean="0"/>
              <a:t>15 Oct. 2009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Monitoring and Calibration</a:t>
            </a:r>
            <a:endParaRPr lang="en-US" dirty="0"/>
          </a:p>
        </p:txBody>
      </p:sp>
      <p:sp>
        <p:nvSpPr>
          <p:cNvPr id="6" name="Slide Number Placeholder 5"/>
          <p:cNvSpPr>
            <a:spLocks noGrp="1"/>
          </p:cNvSpPr>
          <p:nvPr>
            <p:ph type="sldNum" sz="quarter" idx="12"/>
          </p:nvPr>
        </p:nvSpPr>
        <p:spPr/>
        <p:txBody>
          <a:bodyPr/>
          <a:lstStyle/>
          <a:p>
            <a:fld id="{C684CD73-DD7D-49B9-9A7A-11D48CD480F3}" type="slidenum">
              <a:rPr lang="en-US" smtClean="0"/>
              <a:pPr/>
              <a:t>11</a:t>
            </a:fld>
            <a:endParaRPr lang="en-US" dirty="0"/>
          </a:p>
        </p:txBody>
      </p:sp>
      <p:sp>
        <p:nvSpPr>
          <p:cNvPr id="7" name="Date Placeholder 6"/>
          <p:cNvSpPr>
            <a:spLocks noGrp="1"/>
          </p:cNvSpPr>
          <p:nvPr>
            <p:ph type="dt" sz="half" idx="10"/>
          </p:nvPr>
        </p:nvSpPr>
        <p:spPr/>
        <p:txBody>
          <a:bodyPr/>
          <a:lstStyle/>
          <a:p>
            <a:r>
              <a:rPr lang="en-US" dirty="0" smtClean="0"/>
              <a:t>15 Oct. 2009</a:t>
            </a:r>
            <a:endParaRPr lang="en-US" dirty="0"/>
          </a:p>
        </p:txBody>
      </p:sp>
      <p:sp>
        <p:nvSpPr>
          <p:cNvPr id="9" name="Rectangle 8"/>
          <p:cNvSpPr/>
          <p:nvPr/>
        </p:nvSpPr>
        <p:spPr>
          <a:xfrm>
            <a:off x="381000" y="1192114"/>
            <a:ext cx="8382000" cy="4893647"/>
          </a:xfrm>
          <a:prstGeom prst="rect">
            <a:avLst/>
          </a:prstGeom>
        </p:spPr>
        <p:txBody>
          <a:bodyPr wrap="square">
            <a:spAutoFit/>
          </a:bodyPr>
          <a:lstStyle/>
          <a:p>
            <a:pPr marL="228600" indent="-228600">
              <a:buAutoNum type="arabicParenR"/>
            </a:pPr>
            <a:r>
              <a:rPr lang="en-US" sz="1200" b="1" u="sng" dirty="0" smtClean="0">
                <a:sym typeface="Wingdings" pitchFamily="2" charset="2"/>
              </a:rPr>
              <a:t>Reducing switching time:</a:t>
            </a:r>
          </a:p>
          <a:p>
            <a:pPr marL="228600" indent="-228600"/>
            <a:endParaRPr lang="en-US" sz="1200" b="1" u="sng" dirty="0" smtClean="0">
              <a:sym typeface="Wingdings" pitchFamily="2" charset="2"/>
            </a:endParaRPr>
          </a:p>
          <a:p>
            <a:pPr marL="228600" indent="-228600"/>
            <a:r>
              <a:rPr lang="en-US" sz="1200" b="1" u="sng" dirty="0" smtClean="0">
                <a:sym typeface="Wingdings" pitchFamily="2" charset="2"/>
              </a:rPr>
              <a:t>Aim: </a:t>
            </a:r>
          </a:p>
          <a:p>
            <a:endParaRPr lang="en-US" sz="1200" dirty="0" smtClean="0">
              <a:sym typeface="Wingdings" pitchFamily="2" charset="2"/>
            </a:endParaRPr>
          </a:p>
          <a:p>
            <a:pPr>
              <a:buFontTx/>
              <a:buChar char="-"/>
            </a:pPr>
            <a:r>
              <a:rPr lang="en-US" sz="1200" dirty="0" smtClean="0">
                <a:sym typeface="Wingdings" pitchFamily="2" charset="2"/>
              </a:rPr>
              <a:t>         Reduce the time needed for the monitoring region scan.  Currently, it’s average is 3 sec/region with tail.</a:t>
            </a:r>
          </a:p>
          <a:p>
            <a:pPr>
              <a:buFontTx/>
              <a:buChar char="-"/>
            </a:pPr>
            <a:endParaRPr lang="en-US" sz="1200" dirty="0" smtClean="0">
              <a:sym typeface="Wingdings" pitchFamily="2" charset="2"/>
            </a:endParaRPr>
          </a:p>
          <a:p>
            <a:r>
              <a:rPr lang="en-US" sz="1200" b="1" u="sng" dirty="0" smtClean="0">
                <a:sym typeface="Wingdings" pitchFamily="2" charset="2"/>
              </a:rPr>
              <a:t>Idea:</a:t>
            </a:r>
            <a:r>
              <a:rPr lang="en-US" sz="1200" b="1" dirty="0" smtClean="0">
                <a:sym typeface="Wingdings" pitchFamily="2" charset="2"/>
              </a:rPr>
              <a:t> </a:t>
            </a:r>
            <a:endParaRPr lang="en-US" sz="1200" dirty="0" smtClean="0">
              <a:sym typeface="Wingdings" pitchFamily="2" charset="2"/>
            </a:endParaRPr>
          </a:p>
          <a:p>
            <a:endParaRPr lang="en-US" sz="1200" dirty="0" smtClean="0">
              <a:sym typeface="Wingdings" pitchFamily="2" charset="2"/>
            </a:endParaRPr>
          </a:p>
          <a:p>
            <a:pPr marL="342900" indent="-342900">
              <a:buFontTx/>
              <a:buChar char="-"/>
            </a:pPr>
            <a:r>
              <a:rPr lang="en-US" sz="1200" dirty="0" smtClean="0">
                <a:sym typeface="Wingdings" pitchFamily="2" charset="2"/>
              </a:rPr>
              <a:t>Remove two protective Ti:S shutter operations for each step (close and open), so that the average switching time needed will be reduced to  1 sec/region, well below the 4 sec allocation.</a:t>
            </a:r>
          </a:p>
          <a:p>
            <a:pPr marL="342900" indent="-342900">
              <a:buFontTx/>
              <a:buChar char="-"/>
            </a:pPr>
            <a:r>
              <a:rPr lang="en-US" sz="1200" dirty="0" smtClean="0">
                <a:sym typeface="Wingdings" pitchFamily="2" charset="2"/>
              </a:rPr>
              <a:t>Separate laser control from DSO data taking by using two GPIB cards, so that the tail will be eliminated. (See below for the details)</a:t>
            </a:r>
          </a:p>
          <a:p>
            <a:pPr marL="342900" indent="-342900">
              <a:buFontTx/>
              <a:buChar char="-"/>
            </a:pPr>
            <a:r>
              <a:rPr lang="en-US" sz="1200" dirty="0" smtClean="0">
                <a:sym typeface="Wingdings" pitchFamily="2" charset="2"/>
              </a:rPr>
              <a:t>EMTC will guarantee no  trigger sent to lasers before confirming switch position, otherwise the switch may be damaged. </a:t>
            </a:r>
          </a:p>
          <a:p>
            <a:pPr>
              <a:buFontTx/>
              <a:buChar char="-"/>
            </a:pPr>
            <a:endParaRPr lang="en-US" sz="1200" dirty="0" smtClean="0">
              <a:sym typeface="Wingdings" pitchFamily="2" charset="2"/>
            </a:endParaRPr>
          </a:p>
          <a:p>
            <a:pPr marL="228600" indent="-228600"/>
            <a:endParaRPr lang="en-US" sz="1200" b="1" u="sng" dirty="0" smtClean="0">
              <a:sym typeface="Wingdings" pitchFamily="2" charset="2"/>
            </a:endParaRPr>
          </a:p>
          <a:p>
            <a:pPr marL="228600" indent="-228600"/>
            <a:r>
              <a:rPr lang="en-US" sz="1200" b="1" dirty="0" smtClean="0">
                <a:sym typeface="Wingdings" pitchFamily="2" charset="2"/>
              </a:rPr>
              <a:t>2)  </a:t>
            </a:r>
            <a:r>
              <a:rPr lang="en-US" sz="1200" b="1" u="sng" dirty="0" smtClean="0">
                <a:sym typeface="Wingdings" pitchFamily="2" charset="2"/>
              </a:rPr>
              <a:t>Modify GPIB control:</a:t>
            </a:r>
          </a:p>
          <a:p>
            <a:pPr marL="228600" indent="-228600"/>
            <a:endParaRPr lang="en-US" sz="1200" b="1" u="sng" dirty="0" smtClean="0">
              <a:sym typeface="Wingdings" pitchFamily="2" charset="2"/>
            </a:endParaRPr>
          </a:p>
          <a:p>
            <a:pPr marL="228600" indent="-228600"/>
            <a:r>
              <a:rPr lang="en-US" sz="1200" b="1" u="sng" dirty="0" smtClean="0">
                <a:sym typeface="Wingdings" pitchFamily="2" charset="2"/>
              </a:rPr>
              <a:t>Aim: </a:t>
            </a:r>
          </a:p>
          <a:p>
            <a:endParaRPr lang="en-US" sz="1200" dirty="0" smtClean="0">
              <a:sym typeface="Wingdings" pitchFamily="2" charset="2"/>
            </a:endParaRPr>
          </a:p>
          <a:p>
            <a:r>
              <a:rPr lang="en-US" sz="1200" dirty="0" smtClean="0">
                <a:sym typeface="Wingdings" pitchFamily="2" charset="2"/>
              </a:rPr>
              <a:t>-         Avoid DSO causing GPIB crashing. </a:t>
            </a:r>
          </a:p>
          <a:p>
            <a:endParaRPr lang="en-US" sz="1200" dirty="0" smtClean="0">
              <a:sym typeface="Wingdings" pitchFamily="2" charset="2"/>
            </a:endParaRPr>
          </a:p>
          <a:p>
            <a:r>
              <a:rPr lang="en-US" sz="1200" b="1" u="sng" dirty="0" smtClean="0">
                <a:sym typeface="Wingdings" pitchFamily="2" charset="2"/>
              </a:rPr>
              <a:t>Idea:</a:t>
            </a:r>
            <a:r>
              <a:rPr lang="en-US" sz="1200" b="1" dirty="0" smtClean="0">
                <a:sym typeface="Wingdings" pitchFamily="2" charset="2"/>
              </a:rPr>
              <a:t>  </a:t>
            </a:r>
            <a:r>
              <a:rPr lang="en-US" sz="1200" dirty="0" smtClean="0">
                <a:sym typeface="Wingdings" pitchFamily="2" charset="2"/>
              </a:rPr>
              <a:t>Separate GPIB tasks to avoid crash:</a:t>
            </a:r>
          </a:p>
          <a:p>
            <a:endParaRPr lang="en-US" sz="1200" dirty="0" smtClean="0">
              <a:sym typeface="Wingdings" pitchFamily="2" charset="2"/>
            </a:endParaRPr>
          </a:p>
          <a:p>
            <a:pPr marL="342900" indent="-342900">
              <a:buAutoNum type="arabicParenR"/>
            </a:pPr>
            <a:r>
              <a:rPr lang="en-US" sz="1200" dirty="0" smtClean="0">
                <a:sym typeface="Wingdings" pitchFamily="2" charset="2"/>
              </a:rPr>
              <a:t>3 scopes on 1</a:t>
            </a:r>
            <a:r>
              <a:rPr lang="en-US" sz="1200" baseline="30000" dirty="0" smtClean="0">
                <a:sym typeface="Wingdings" pitchFamily="2" charset="2"/>
              </a:rPr>
              <a:t>st</a:t>
            </a:r>
            <a:r>
              <a:rPr lang="en-US" sz="1200" dirty="0" smtClean="0">
                <a:sym typeface="Wingdings" pitchFamily="2" charset="2"/>
              </a:rPr>
              <a:t>  PCI-GPIB, ecal-laser-room-02.</a:t>
            </a:r>
          </a:p>
          <a:p>
            <a:pPr marL="342900" indent="-342900">
              <a:buAutoNum type="arabicParenR"/>
            </a:pPr>
            <a:r>
              <a:rPr lang="en-US" sz="1200" dirty="0" smtClean="0">
                <a:sym typeface="Wingdings" pitchFamily="2" charset="2"/>
              </a:rPr>
              <a:t>All other lasers devices on 2</a:t>
            </a:r>
            <a:r>
              <a:rPr lang="en-US" sz="1200" baseline="30000" dirty="0" smtClean="0">
                <a:sym typeface="Wingdings" pitchFamily="2" charset="2"/>
              </a:rPr>
              <a:t>nd</a:t>
            </a:r>
            <a:r>
              <a:rPr lang="en-US" sz="1200" dirty="0" smtClean="0">
                <a:sym typeface="Wingdings" pitchFamily="2" charset="2"/>
              </a:rPr>
              <a:t> PCI_GPIB, ecal-laser-room-02 or another P.C </a:t>
            </a:r>
          </a:p>
          <a:p>
            <a:pPr marL="342900" indent="-342900"/>
            <a:endParaRPr lang="en-US" sz="1200" dirty="0" smtClean="0">
              <a:sym typeface="Wingdings"/>
            </a:endParaRPr>
          </a:p>
        </p:txBody>
      </p:sp>
      <p:sp>
        <p:nvSpPr>
          <p:cNvPr id="10" name="Rounded Rectangle 9"/>
          <p:cNvSpPr/>
          <p:nvPr/>
        </p:nvSpPr>
        <p:spPr>
          <a:xfrm>
            <a:off x="2428860" y="285728"/>
            <a:ext cx="4129102" cy="438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Further Improvement of Laser Performance (I)</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Monitoring and Calibration</a:t>
            </a:r>
            <a:endParaRPr lang="en-US" dirty="0"/>
          </a:p>
        </p:txBody>
      </p:sp>
      <p:sp>
        <p:nvSpPr>
          <p:cNvPr id="7" name="Slide Number Placeholder 6"/>
          <p:cNvSpPr>
            <a:spLocks noGrp="1"/>
          </p:cNvSpPr>
          <p:nvPr>
            <p:ph type="sldNum" sz="quarter" idx="12"/>
          </p:nvPr>
        </p:nvSpPr>
        <p:spPr>
          <a:xfrm>
            <a:off x="6715140" y="6492875"/>
            <a:ext cx="2133600" cy="365125"/>
          </a:xfrm>
        </p:spPr>
        <p:txBody>
          <a:bodyPr/>
          <a:lstStyle/>
          <a:p>
            <a:fld id="{C684CD73-DD7D-49B9-9A7A-11D48CD480F3}" type="slidenum">
              <a:rPr lang="en-US" smtClean="0"/>
              <a:pPr/>
              <a:t>12</a:t>
            </a:fld>
            <a:endParaRPr lang="en-US" dirty="0"/>
          </a:p>
        </p:txBody>
      </p:sp>
      <p:sp>
        <p:nvSpPr>
          <p:cNvPr id="8" name="Date Placeholder 7"/>
          <p:cNvSpPr>
            <a:spLocks noGrp="1"/>
          </p:cNvSpPr>
          <p:nvPr>
            <p:ph type="dt" sz="half" idx="10"/>
          </p:nvPr>
        </p:nvSpPr>
        <p:spPr/>
        <p:txBody>
          <a:bodyPr/>
          <a:lstStyle/>
          <a:p>
            <a:r>
              <a:rPr lang="en-US" dirty="0" smtClean="0"/>
              <a:t>15 Oct. 2009</a:t>
            </a:r>
            <a:endParaRPr lang="en-US" dirty="0"/>
          </a:p>
        </p:txBody>
      </p:sp>
      <p:sp>
        <p:nvSpPr>
          <p:cNvPr id="10" name="Rectangle 9"/>
          <p:cNvSpPr/>
          <p:nvPr/>
        </p:nvSpPr>
        <p:spPr>
          <a:xfrm>
            <a:off x="357158" y="934597"/>
            <a:ext cx="8477280" cy="4708981"/>
          </a:xfrm>
          <a:prstGeom prst="rect">
            <a:avLst/>
          </a:prstGeom>
          <a:ln>
            <a:noFill/>
          </a:ln>
        </p:spPr>
        <p:txBody>
          <a:bodyPr wrap="square">
            <a:spAutoFit/>
          </a:bodyPr>
          <a:lstStyle/>
          <a:p>
            <a:pPr marL="228600" indent="-228600"/>
            <a:r>
              <a:rPr lang="en-US" sz="1200" b="1" dirty="0" smtClean="0">
                <a:sym typeface="Wingdings"/>
              </a:rPr>
              <a:t>3)  </a:t>
            </a:r>
            <a:r>
              <a:rPr lang="en-US" sz="1200" b="1" u="sng" dirty="0" smtClean="0">
                <a:sym typeface="Wingdings"/>
              </a:rPr>
              <a:t>Laser settings:</a:t>
            </a:r>
          </a:p>
          <a:p>
            <a:pPr marL="228600" indent="-228600"/>
            <a:endParaRPr lang="en-US" sz="1200" b="1" u="sng" dirty="0" smtClean="0">
              <a:sym typeface="Wingdings" pitchFamily="2" charset="2"/>
            </a:endParaRPr>
          </a:p>
          <a:p>
            <a:pPr algn="just">
              <a:buFontTx/>
              <a:buChar char="-"/>
            </a:pPr>
            <a:r>
              <a:rPr lang="en-US" sz="1200" dirty="0" smtClean="0">
                <a:sym typeface="Wingdings" pitchFamily="2" charset="2"/>
              </a:rPr>
              <a:t>Laser settings can be done many ways. Given the difference between two lasers as well as before and after regular fine tunings (tuning, hardware, working time, aging) the following procedure will avoid any jump in laser pulse parameters.</a:t>
            </a:r>
          </a:p>
          <a:p>
            <a:pPr algn="just">
              <a:buFontTx/>
              <a:buChar char="-"/>
            </a:pPr>
            <a:endParaRPr lang="en-US" sz="1200" dirty="0" smtClean="0">
              <a:sym typeface="Wingdings" pitchFamily="2" charset="2"/>
            </a:endParaRPr>
          </a:p>
          <a:p>
            <a:pPr algn="just"/>
            <a:r>
              <a:rPr lang="en-US" sz="1200" b="1" dirty="0" smtClean="0">
                <a:solidFill>
                  <a:schemeClr val="tx2"/>
                </a:solidFill>
                <a:sym typeface="Wingdings" pitchFamily="2" charset="2"/>
              </a:rPr>
              <a:t>Normal operation: laser lamp is OK up to ~ 2 months.  Regular maintenance is carried out weekly for fine tuning and eliminating any potential problems.</a:t>
            </a:r>
          </a:p>
          <a:p>
            <a:endParaRPr lang="en-US" sz="1200" b="1" dirty="0" smtClean="0">
              <a:ln>
                <a:solidFill>
                  <a:schemeClr val="accent2">
                    <a:lumMod val="75000"/>
                  </a:schemeClr>
                </a:solidFill>
              </a:ln>
              <a:solidFill>
                <a:schemeClr val="tx2"/>
              </a:solidFill>
              <a:sym typeface="Wingdings" pitchFamily="2" charset="2"/>
            </a:endParaRPr>
          </a:p>
          <a:p>
            <a:pPr algn="ctr"/>
            <a:r>
              <a:rPr lang="en-US" sz="1200" b="1" u="sng" dirty="0" smtClean="0">
                <a:solidFill>
                  <a:srgbClr val="C00000"/>
                </a:solidFill>
                <a:sym typeface="Wingdings" pitchFamily="2" charset="2"/>
              </a:rPr>
              <a:t>New laser pulse setting procedure: </a:t>
            </a:r>
          </a:p>
          <a:p>
            <a:pPr algn="just"/>
            <a:endParaRPr lang="en-US" sz="1200" dirty="0" smtClean="0">
              <a:solidFill>
                <a:srgbClr val="0033CC"/>
              </a:solidFill>
              <a:sym typeface="Wingdings" pitchFamily="2" charset="2"/>
            </a:endParaRPr>
          </a:p>
          <a:p>
            <a:pPr algn="just">
              <a:buFontTx/>
              <a:buChar char="-"/>
            </a:pPr>
            <a:r>
              <a:rPr lang="en-US" sz="1200" u="sng" dirty="0" smtClean="0">
                <a:solidFill>
                  <a:srgbClr val="0033CC"/>
                </a:solidFill>
                <a:sym typeface="Wingdings" pitchFamily="2" charset="2"/>
              </a:rPr>
              <a:t> Width: </a:t>
            </a:r>
            <a:r>
              <a:rPr lang="en-US" sz="1200" dirty="0" smtClean="0">
                <a:solidFill>
                  <a:srgbClr val="0033CC"/>
                </a:solidFill>
                <a:sym typeface="Wingdings" pitchFamily="2" charset="2"/>
              </a:rPr>
              <a:t>Laser pulse width can only be controlled by the laser power, which cab be adjusted by setting the pumping current. After fine tuning or laser change a fixed laser pulse FWHM, say </a:t>
            </a:r>
            <a:r>
              <a:rPr lang="en-US" sz="1200" b="1" dirty="0" smtClean="0">
                <a:solidFill>
                  <a:srgbClr val="0033CC"/>
                </a:solidFill>
                <a:sym typeface="Wingdings" pitchFamily="2" charset="2"/>
              </a:rPr>
              <a:t>30 ns</a:t>
            </a:r>
            <a:r>
              <a:rPr lang="en-US" sz="1200" dirty="0" smtClean="0">
                <a:solidFill>
                  <a:srgbClr val="0033CC"/>
                </a:solidFill>
                <a:sym typeface="Wingdings" pitchFamily="2" charset="2"/>
              </a:rPr>
              <a:t>, can be achieved by adjust initial pumping current . </a:t>
            </a:r>
            <a:r>
              <a:rPr lang="en-US" sz="1200" b="1" dirty="0" smtClean="0">
                <a:solidFill>
                  <a:srgbClr val="0033CC"/>
                </a:solidFill>
                <a:sym typeface="Wingdings" pitchFamily="2" charset="2"/>
              </a:rPr>
              <a:t>Note, we will keep FWHM fixed for both laser 1 and 2.</a:t>
            </a:r>
            <a:endParaRPr lang="en-US" sz="1200" dirty="0" smtClean="0">
              <a:solidFill>
                <a:srgbClr val="0033CC"/>
              </a:solidFill>
              <a:sym typeface="Wingdings" pitchFamily="2" charset="2"/>
            </a:endParaRPr>
          </a:p>
          <a:p>
            <a:pPr algn="just"/>
            <a:endParaRPr lang="en-US" sz="1200" dirty="0" smtClean="0">
              <a:solidFill>
                <a:srgbClr val="009A46"/>
              </a:solidFill>
              <a:sym typeface="Wingdings" pitchFamily="2" charset="2"/>
            </a:endParaRPr>
          </a:p>
          <a:p>
            <a:pPr algn="just">
              <a:buFontTx/>
              <a:buChar char="-"/>
            </a:pPr>
            <a:r>
              <a:rPr lang="en-US" sz="1200" dirty="0" smtClean="0">
                <a:solidFill>
                  <a:srgbClr val="FF0000"/>
                </a:solidFill>
                <a:sym typeface="Wingdings" pitchFamily="2" charset="2"/>
              </a:rPr>
              <a:t> </a:t>
            </a:r>
            <a:r>
              <a:rPr lang="en-US" sz="1200" u="sng" dirty="0" smtClean="0">
                <a:solidFill>
                  <a:srgbClr val="FF0000"/>
                </a:solidFill>
                <a:sym typeface="Wingdings" pitchFamily="2" charset="2"/>
              </a:rPr>
              <a:t>Energy: </a:t>
            </a:r>
            <a:r>
              <a:rPr lang="en-US" sz="1200" dirty="0" smtClean="0">
                <a:solidFill>
                  <a:srgbClr val="FF0000"/>
                </a:solidFill>
                <a:sym typeface="Wingdings" pitchFamily="2" charset="2"/>
              </a:rPr>
              <a:t>Laser pulse intensity can be adjusted by using  internal attenuator, which is kept at 80% level at the beginning, so that it is consistent .  </a:t>
            </a:r>
            <a:r>
              <a:rPr lang="en-US" sz="1200" b="1" dirty="0" smtClean="0">
                <a:solidFill>
                  <a:srgbClr val="FF0000"/>
                </a:solidFill>
                <a:sym typeface="Wingdings" pitchFamily="2" charset="2"/>
              </a:rPr>
              <a:t>Note, this adjustment will not affect FWHM.  For ECAL the laser pulse intensity can also be  adjusted remotely by the laser supervisor through setting external log and linear attenuators.</a:t>
            </a:r>
          </a:p>
          <a:p>
            <a:pPr algn="just">
              <a:buFontTx/>
              <a:buChar char="-"/>
            </a:pPr>
            <a:endParaRPr lang="en-US" sz="1200" dirty="0" smtClean="0">
              <a:solidFill>
                <a:srgbClr val="FF0000"/>
              </a:solidFill>
              <a:sym typeface="Wingdings" pitchFamily="2" charset="2"/>
            </a:endParaRPr>
          </a:p>
          <a:p>
            <a:pPr algn="just"/>
            <a:r>
              <a:rPr lang="en-US" sz="1200" dirty="0" smtClean="0">
                <a:solidFill>
                  <a:srgbClr val="009A46"/>
                </a:solidFill>
                <a:sym typeface="Wingdings" pitchFamily="2" charset="2"/>
              </a:rPr>
              <a:t>- </a:t>
            </a:r>
            <a:r>
              <a:rPr lang="en-US" sz="1200" u="sng" dirty="0" smtClean="0">
                <a:solidFill>
                  <a:srgbClr val="009A46"/>
                </a:solidFill>
                <a:sym typeface="Wingdings" pitchFamily="2" charset="2"/>
              </a:rPr>
              <a:t>Timing: </a:t>
            </a:r>
            <a:r>
              <a:rPr lang="en-US" sz="1200" dirty="0" smtClean="0">
                <a:solidFill>
                  <a:srgbClr val="009A46"/>
                </a:solidFill>
                <a:sym typeface="Wingdings" pitchFamily="2" charset="2"/>
              </a:rPr>
              <a:t>Laser pulse timing can be adjusted by setting a delay after the width and intensity are fixed, so that it is at </a:t>
            </a:r>
            <a:r>
              <a:rPr lang="en-US" sz="1200" b="1" dirty="0" smtClean="0">
                <a:solidFill>
                  <a:srgbClr val="009A46"/>
                </a:solidFill>
                <a:sym typeface="Wingdings" pitchFamily="2" charset="2"/>
              </a:rPr>
              <a:t>11750 ns</a:t>
            </a:r>
            <a:r>
              <a:rPr lang="en-US" sz="1200" dirty="0" smtClean="0">
                <a:solidFill>
                  <a:srgbClr val="009A46"/>
                </a:solidFill>
                <a:sym typeface="Wingdings" pitchFamily="2" charset="2"/>
              </a:rPr>
              <a:t>. </a:t>
            </a:r>
          </a:p>
          <a:p>
            <a:pPr algn="just"/>
            <a:r>
              <a:rPr lang="en-US" sz="1200" b="1" dirty="0" smtClean="0">
                <a:solidFill>
                  <a:srgbClr val="009A46"/>
                </a:solidFill>
                <a:sym typeface="Wingdings" pitchFamily="2" charset="2"/>
              </a:rPr>
              <a:t>Note, the software feedback will stabilize pulse center as well as intensity and width (See next page for the details).</a:t>
            </a:r>
          </a:p>
          <a:p>
            <a:endParaRPr lang="en-US" sz="1200" dirty="0" smtClean="0">
              <a:sym typeface="Wingdings" pitchFamily="2" charset="2"/>
            </a:endParaRPr>
          </a:p>
          <a:p>
            <a:pPr algn="ctr"/>
            <a:r>
              <a:rPr lang="en-US" sz="1200" b="1" u="sng" dirty="0" smtClean="0">
                <a:solidFill>
                  <a:srgbClr val="C00000"/>
                </a:solidFill>
                <a:sym typeface="Wingdings" pitchFamily="2" charset="2"/>
              </a:rPr>
              <a:t>Change laser with the spare one:</a:t>
            </a:r>
          </a:p>
          <a:p>
            <a:endParaRPr lang="en-US" sz="1200" u="sng" dirty="0" smtClean="0">
              <a:sym typeface="Wingdings" pitchFamily="2" charset="2"/>
            </a:endParaRPr>
          </a:p>
          <a:p>
            <a:r>
              <a:rPr lang="en-US" sz="1200" dirty="0" smtClean="0">
                <a:sym typeface="Wingdings" pitchFamily="2" charset="2"/>
              </a:rPr>
              <a:t>Up to now,  laser power was always in a good range (ADC count) and fine tuning of power for each region has been done.</a:t>
            </a:r>
          </a:p>
          <a:p>
            <a:r>
              <a:rPr lang="en-US" sz="1200" b="1" dirty="0" smtClean="0">
                <a:sym typeface="Wingdings" pitchFamily="2" charset="2"/>
              </a:rPr>
              <a:t>Following this new procedure , there will be no difference in laser pulses between two lasers and after fine tunings.  </a:t>
            </a:r>
          </a:p>
        </p:txBody>
      </p:sp>
      <p:sp>
        <p:nvSpPr>
          <p:cNvPr id="11" name="Rectangle 10"/>
          <p:cNvSpPr/>
          <p:nvPr/>
        </p:nvSpPr>
        <p:spPr>
          <a:xfrm>
            <a:off x="500034" y="5711627"/>
            <a:ext cx="8001056" cy="646331"/>
          </a:xfrm>
          <a:prstGeom prst="rect">
            <a:avLst/>
          </a:prstGeom>
          <a:solidFill>
            <a:srgbClr val="FFFFCC"/>
          </a:solidFill>
        </p:spPr>
        <p:style>
          <a:lnRef idx="1">
            <a:schemeClr val="accent6"/>
          </a:lnRef>
          <a:fillRef idx="3">
            <a:schemeClr val="accent6"/>
          </a:fillRef>
          <a:effectRef idx="2">
            <a:schemeClr val="accent6"/>
          </a:effectRef>
          <a:fontRef idx="minor">
            <a:schemeClr val="lt1"/>
          </a:fontRef>
        </p:style>
        <p:txBody>
          <a:bodyPr wrap="square">
            <a:spAutoFit/>
          </a:bodyPr>
          <a:lstStyle/>
          <a:p>
            <a:r>
              <a:rPr lang="en-US" sz="1200" dirty="0" smtClean="0">
                <a:solidFill>
                  <a:schemeClr val="tx1"/>
                </a:solidFill>
                <a:sym typeface="Wingdings" pitchFamily="2" charset="2"/>
              </a:rPr>
              <a:t>Up to now: </a:t>
            </a:r>
            <a:r>
              <a:rPr lang="en-US" sz="1200" b="1" dirty="0" smtClean="0">
                <a:solidFill>
                  <a:schemeClr val="tx1"/>
                </a:solidFill>
                <a:sym typeface="Wingdings" pitchFamily="2" charset="2"/>
              </a:rPr>
              <a:t>internal attenuator is set at 100% for full power,  </a:t>
            </a:r>
            <a:r>
              <a:rPr lang="en-US" sz="1200" dirty="0" smtClean="0">
                <a:solidFill>
                  <a:schemeClr val="tx1"/>
                </a:solidFill>
                <a:sym typeface="Wingdings" pitchFamily="2" charset="2"/>
              </a:rPr>
              <a:t>it was not used in fine tuning.</a:t>
            </a:r>
          </a:p>
          <a:p>
            <a:r>
              <a:rPr lang="en-US" sz="1200" dirty="0" smtClean="0">
                <a:solidFill>
                  <a:schemeClr val="tx1"/>
                </a:solidFill>
                <a:sym typeface="Wingdings" pitchFamily="2" charset="2"/>
              </a:rPr>
              <a:t>Following the above new procedure with initial </a:t>
            </a:r>
            <a:r>
              <a:rPr lang="en-US" sz="1200" b="1" dirty="0" smtClean="0">
                <a:solidFill>
                  <a:schemeClr val="tx1"/>
                </a:solidFill>
                <a:sym typeface="Wingdings" pitchFamily="2" charset="2"/>
              </a:rPr>
              <a:t>internal attenuator at 80% </a:t>
            </a:r>
            <a:r>
              <a:rPr lang="en-US" sz="1200" dirty="0" smtClean="0">
                <a:solidFill>
                  <a:schemeClr val="tx1"/>
                </a:solidFill>
                <a:sym typeface="Wingdings" pitchFamily="2" charset="2"/>
              </a:rPr>
              <a:t> freedom to compensate power </a:t>
            </a:r>
          </a:p>
          <a:p>
            <a:pPr algn="ctr"/>
            <a:r>
              <a:rPr lang="en-US" sz="1200" dirty="0" smtClean="0">
                <a:solidFill>
                  <a:schemeClr val="tx1"/>
                </a:solidFill>
                <a:sym typeface="Wingdings" pitchFamily="2" charset="2"/>
              </a:rPr>
              <a:t> redefined remote attenuator + 20%.</a:t>
            </a:r>
          </a:p>
        </p:txBody>
      </p:sp>
      <p:sp>
        <p:nvSpPr>
          <p:cNvPr id="9" name="Rounded Rectangle 8"/>
          <p:cNvSpPr/>
          <p:nvPr/>
        </p:nvSpPr>
        <p:spPr>
          <a:xfrm>
            <a:off x="2285984" y="285728"/>
            <a:ext cx="4200540" cy="438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Further Improvement of Laser Performance (II)</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Monitoring and Calibration</a:t>
            </a:r>
            <a:endParaRPr lang="en-US" dirty="0"/>
          </a:p>
        </p:txBody>
      </p:sp>
      <p:sp>
        <p:nvSpPr>
          <p:cNvPr id="7" name="Slide Number Placeholder 6"/>
          <p:cNvSpPr>
            <a:spLocks noGrp="1"/>
          </p:cNvSpPr>
          <p:nvPr>
            <p:ph type="sldNum" sz="quarter" idx="12"/>
          </p:nvPr>
        </p:nvSpPr>
        <p:spPr/>
        <p:txBody>
          <a:bodyPr/>
          <a:lstStyle/>
          <a:p>
            <a:fld id="{C684CD73-DD7D-49B9-9A7A-11D48CD480F3}" type="slidenum">
              <a:rPr lang="en-US" smtClean="0"/>
              <a:pPr/>
              <a:t>13</a:t>
            </a:fld>
            <a:endParaRPr lang="en-US" dirty="0"/>
          </a:p>
        </p:txBody>
      </p:sp>
      <p:sp>
        <p:nvSpPr>
          <p:cNvPr id="8" name="Date Placeholder 7"/>
          <p:cNvSpPr>
            <a:spLocks noGrp="1"/>
          </p:cNvSpPr>
          <p:nvPr>
            <p:ph type="dt" sz="half" idx="10"/>
          </p:nvPr>
        </p:nvSpPr>
        <p:spPr/>
        <p:txBody>
          <a:bodyPr/>
          <a:lstStyle/>
          <a:p>
            <a:r>
              <a:rPr lang="en-US" dirty="0" smtClean="0"/>
              <a:t>15 Oct. 2009</a:t>
            </a:r>
            <a:endParaRPr lang="en-US" dirty="0"/>
          </a:p>
        </p:txBody>
      </p:sp>
      <p:sp>
        <p:nvSpPr>
          <p:cNvPr id="10" name="Rectangle 9"/>
          <p:cNvSpPr/>
          <p:nvPr/>
        </p:nvSpPr>
        <p:spPr>
          <a:xfrm>
            <a:off x="285720" y="2643182"/>
            <a:ext cx="8286808" cy="2862322"/>
          </a:xfrm>
          <a:prstGeom prst="rect">
            <a:avLst/>
          </a:prstGeom>
        </p:spPr>
        <p:txBody>
          <a:bodyPr wrap="square">
            <a:spAutoFit/>
          </a:bodyPr>
          <a:lstStyle/>
          <a:p>
            <a:r>
              <a:rPr lang="en-US" sz="1200" b="1" dirty="0" smtClean="0">
                <a:sym typeface="Wingdings" pitchFamily="2" charset="2"/>
              </a:rPr>
              <a:t>5) </a:t>
            </a:r>
            <a:r>
              <a:rPr lang="en-US" sz="1200" b="1" u="sng" dirty="0" smtClean="0">
                <a:sym typeface="Wingdings" pitchFamily="2" charset="2"/>
              </a:rPr>
              <a:t>For shifters: </a:t>
            </a:r>
          </a:p>
          <a:p>
            <a:endParaRPr lang="en-US" sz="1200" b="1" u="sng" dirty="0" smtClean="0">
              <a:sym typeface="Wingdings" pitchFamily="2" charset="2"/>
            </a:endParaRPr>
          </a:p>
          <a:p>
            <a:r>
              <a:rPr lang="en-US" sz="1200" u="sng" dirty="0" smtClean="0">
                <a:sym typeface="Wingdings" pitchFamily="2" charset="2"/>
              </a:rPr>
              <a:t>Switching blue lasers during normal operation: </a:t>
            </a:r>
          </a:p>
          <a:p>
            <a:endParaRPr lang="en-US" sz="1200" u="sng" dirty="0" smtClean="0">
              <a:sym typeface="Wingdings" pitchFamily="2" charset="2"/>
            </a:endParaRPr>
          </a:p>
          <a:p>
            <a:pPr>
              <a:buFontTx/>
              <a:buChar char="-"/>
            </a:pPr>
            <a:r>
              <a:rPr lang="en-US" sz="1200" dirty="0" smtClean="0">
                <a:sym typeface="Wingdings" pitchFamily="2" charset="2"/>
              </a:rPr>
              <a:t> Can be done remotely (no hardware intervention)  in  ~2min if all lasers concerned are ready.</a:t>
            </a:r>
          </a:p>
          <a:p>
            <a:r>
              <a:rPr lang="en-US" sz="1200" dirty="0" smtClean="0">
                <a:sym typeface="Wingdings" pitchFamily="2" charset="2"/>
              </a:rPr>
              <a:t> </a:t>
            </a:r>
          </a:p>
          <a:p>
            <a:pPr>
              <a:buFontTx/>
              <a:buChar char="-"/>
            </a:pPr>
            <a:r>
              <a:rPr lang="en-US" sz="1200" dirty="0" smtClean="0">
                <a:sym typeface="Wingdings" pitchFamily="2" charset="2"/>
              </a:rPr>
              <a:t> ECAL shifters need to stop ECAL run and start again after laser change. </a:t>
            </a:r>
          </a:p>
          <a:p>
            <a:endParaRPr lang="en-US" sz="1200" dirty="0" smtClean="0">
              <a:sym typeface="Wingdings" pitchFamily="2" charset="2"/>
            </a:endParaRPr>
          </a:p>
          <a:p>
            <a:r>
              <a:rPr lang="en-US" sz="1200" u="sng" dirty="0" smtClean="0">
                <a:sym typeface="Wingdings" pitchFamily="2" charset="2"/>
              </a:rPr>
              <a:t>In case of laser hardware failure: </a:t>
            </a:r>
          </a:p>
          <a:p>
            <a:endParaRPr lang="en-US" sz="1200" u="sng" dirty="0" smtClean="0">
              <a:sym typeface="Wingdings" pitchFamily="2" charset="2"/>
            </a:endParaRPr>
          </a:p>
          <a:p>
            <a:pPr>
              <a:buFontTx/>
              <a:buChar char="-"/>
            </a:pPr>
            <a:r>
              <a:rPr lang="en-US" sz="1200" dirty="0" smtClean="0">
                <a:sym typeface="Wingdings" pitchFamily="2" charset="2"/>
              </a:rPr>
              <a:t> Call laser expert to change laser if possible to avoid intervention at pt5. </a:t>
            </a:r>
          </a:p>
          <a:p>
            <a:pPr>
              <a:buFontTx/>
              <a:buChar char="-"/>
            </a:pPr>
            <a:endParaRPr lang="en-US" sz="1200" dirty="0" smtClean="0">
              <a:sym typeface="Wingdings" pitchFamily="2" charset="2"/>
            </a:endParaRPr>
          </a:p>
          <a:p>
            <a:r>
              <a:rPr lang="en-US" sz="1200" u="sng" dirty="0" smtClean="0">
                <a:sym typeface="Wingdings" pitchFamily="2" charset="2"/>
              </a:rPr>
              <a:t>RED laser ?</a:t>
            </a:r>
          </a:p>
          <a:p>
            <a:endParaRPr lang="en-US" sz="1200" u="sng" dirty="0" smtClean="0">
              <a:sym typeface="Wingdings" pitchFamily="2" charset="2"/>
            </a:endParaRPr>
          </a:p>
          <a:p>
            <a:r>
              <a:rPr lang="en-US" sz="1200" dirty="0" smtClean="0">
                <a:sym typeface="Wingdings" pitchFamily="2" charset="2"/>
              </a:rPr>
              <a:t>No spare. In case of services or troubles, remove it from calibration sequence.</a:t>
            </a:r>
            <a:endParaRPr lang="en-US" sz="1200" u="sng" dirty="0" smtClean="0">
              <a:sym typeface="Wingdings" pitchFamily="2" charset="2"/>
            </a:endParaRPr>
          </a:p>
        </p:txBody>
      </p:sp>
      <p:sp>
        <p:nvSpPr>
          <p:cNvPr id="11" name="Rectangle 10"/>
          <p:cNvSpPr/>
          <p:nvPr/>
        </p:nvSpPr>
        <p:spPr>
          <a:xfrm>
            <a:off x="285720" y="1071546"/>
            <a:ext cx="8173335" cy="1384995"/>
          </a:xfrm>
          <a:prstGeom prst="rect">
            <a:avLst/>
          </a:prstGeom>
        </p:spPr>
        <p:txBody>
          <a:bodyPr wrap="square">
            <a:spAutoFit/>
          </a:bodyPr>
          <a:lstStyle/>
          <a:p>
            <a:r>
              <a:rPr lang="en-US" sz="1200" b="1" dirty="0" smtClean="0">
                <a:sym typeface="Wingdings" pitchFamily="2" charset="2"/>
              </a:rPr>
              <a:t>4) </a:t>
            </a:r>
            <a:r>
              <a:rPr lang="en-US" sz="1200" b="1" u="sng" dirty="0" smtClean="0">
                <a:sym typeface="Wingdings" pitchFamily="2" charset="2"/>
              </a:rPr>
              <a:t>Software feedback:</a:t>
            </a:r>
          </a:p>
          <a:p>
            <a:endParaRPr lang="en-US" sz="1200" b="1" u="sng" dirty="0" smtClean="0">
              <a:sym typeface="Wingdings" pitchFamily="2" charset="2"/>
            </a:endParaRPr>
          </a:p>
          <a:p>
            <a:r>
              <a:rPr lang="en-US" sz="1200" dirty="0" smtClean="0">
                <a:sym typeface="Wingdings" pitchFamily="2" charset="2"/>
              </a:rPr>
              <a:t>The software feedback is applied on Ti:S pulse center by trimming  the pumping current to compensate pulse timing variation, which is our feedback parameter of choice.</a:t>
            </a:r>
          </a:p>
          <a:p>
            <a:endParaRPr lang="en-US" sz="1200" dirty="0" smtClean="0">
              <a:sym typeface="Wingdings" pitchFamily="2" charset="2"/>
            </a:endParaRPr>
          </a:p>
          <a:p>
            <a:r>
              <a:rPr lang="en-US" sz="1200" dirty="0" smtClean="0">
                <a:sym typeface="Wingdings" pitchFamily="2" charset="2"/>
              </a:rPr>
              <a:t> The pumping current will increase regularly to compensate the lamp aging. Pulse energy and width will also be stabilized.  Result  published in IEEE Trans Nucl </a:t>
            </a:r>
            <a:r>
              <a:rPr lang="en-US" sz="1200" dirty="0" err="1" smtClean="0">
                <a:sym typeface="Wingdings" pitchFamily="2" charset="2"/>
              </a:rPr>
              <a:t>Sci</a:t>
            </a:r>
            <a:r>
              <a:rPr lang="en-US" sz="1200" dirty="0" smtClean="0">
                <a:sym typeface="Wingdings" pitchFamily="2" charset="2"/>
              </a:rPr>
              <a:t> </a:t>
            </a:r>
            <a:r>
              <a:rPr lang="en-US" sz="1200" dirty="0" err="1" smtClean="0">
                <a:sym typeface="Wingdings" pitchFamily="2" charset="2"/>
              </a:rPr>
              <a:t>Vol</a:t>
            </a:r>
            <a:r>
              <a:rPr lang="en-US" sz="1200" dirty="0" smtClean="0">
                <a:sym typeface="Wingdings" pitchFamily="2" charset="2"/>
              </a:rPr>
              <a:t> 55 No 1 (2008) 637-643. </a:t>
            </a:r>
          </a:p>
        </p:txBody>
      </p:sp>
      <p:sp>
        <p:nvSpPr>
          <p:cNvPr id="9" name="Rounded Rectangle 8"/>
          <p:cNvSpPr/>
          <p:nvPr/>
        </p:nvSpPr>
        <p:spPr>
          <a:xfrm>
            <a:off x="2500298" y="285728"/>
            <a:ext cx="4357718" cy="438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Further Improvement of Laser Performance (III)</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85720" y="928670"/>
            <a:ext cx="8173335" cy="461665"/>
          </a:xfrm>
          <a:prstGeom prst="rect">
            <a:avLst/>
          </a:prstGeom>
        </p:spPr>
        <p:txBody>
          <a:bodyPr wrap="square">
            <a:spAutoFit/>
          </a:bodyPr>
          <a:lstStyle/>
          <a:p>
            <a:r>
              <a:rPr lang="en-US" sz="1200" b="1" dirty="0" smtClean="0">
                <a:sym typeface="Wingdings" pitchFamily="2" charset="2"/>
              </a:rPr>
              <a:t>5) </a:t>
            </a:r>
            <a:r>
              <a:rPr lang="en-US" sz="1200" b="1" u="sng" dirty="0" smtClean="0">
                <a:sym typeface="Wingdings" pitchFamily="2" charset="2"/>
              </a:rPr>
              <a:t>Pin diode for </a:t>
            </a:r>
            <a:r>
              <a:rPr lang="en-US" sz="1200" b="1" u="sng" dirty="0" err="1" smtClean="0">
                <a:sym typeface="Wingdings" pitchFamily="2" charset="2"/>
              </a:rPr>
              <a:t>Matacq</a:t>
            </a:r>
            <a:r>
              <a:rPr lang="en-US" sz="1200" b="1" u="sng" dirty="0" smtClean="0">
                <a:sym typeface="Wingdings" pitchFamily="2" charset="2"/>
              </a:rPr>
              <a:t>/ fast </a:t>
            </a:r>
            <a:r>
              <a:rPr lang="en-US" sz="1200" b="1" u="sng" dirty="0" err="1" smtClean="0">
                <a:sym typeface="Wingdings" pitchFamily="2" charset="2"/>
              </a:rPr>
              <a:t>Acqiris</a:t>
            </a:r>
            <a:endParaRPr lang="en-US" sz="1200" b="1" u="sng" dirty="0" smtClean="0">
              <a:sym typeface="Wingdings" pitchFamily="2" charset="2"/>
            </a:endParaRPr>
          </a:p>
          <a:p>
            <a:r>
              <a:rPr lang="en-US" sz="1200" dirty="0" smtClean="0">
                <a:sym typeface="Wingdings" pitchFamily="2" charset="2"/>
              </a:rPr>
              <a:t>		</a:t>
            </a:r>
          </a:p>
        </p:txBody>
      </p:sp>
      <p:pic>
        <p:nvPicPr>
          <p:cNvPr id="9" name="Picture 2" descr="E:\Laser\images_laser\2009\attenuation_box_pt5 1.JPG"/>
          <p:cNvPicPr>
            <a:picLocks noChangeAspect="1" noChangeArrowheads="1"/>
          </p:cNvPicPr>
          <p:nvPr/>
        </p:nvPicPr>
        <p:blipFill>
          <a:blip r:embed="rId3" cstate="print"/>
          <a:srcRect/>
          <a:stretch>
            <a:fillRect/>
          </a:stretch>
        </p:blipFill>
        <p:spPr bwMode="auto">
          <a:xfrm>
            <a:off x="357158" y="1428736"/>
            <a:ext cx="3405211" cy="2553908"/>
          </a:xfrm>
          <a:prstGeom prst="rect">
            <a:avLst/>
          </a:prstGeom>
          <a:noFill/>
        </p:spPr>
      </p:pic>
      <p:sp>
        <p:nvSpPr>
          <p:cNvPr id="11" name="Rectangle 10"/>
          <p:cNvSpPr/>
          <p:nvPr/>
        </p:nvSpPr>
        <p:spPr>
          <a:xfrm>
            <a:off x="976287" y="1482314"/>
            <a:ext cx="1931170" cy="307777"/>
          </a:xfrm>
          <a:prstGeom prst="rect">
            <a:avLst/>
          </a:prstGeom>
        </p:spPr>
        <p:txBody>
          <a:bodyPr wrap="none">
            <a:spAutoFit/>
          </a:bodyPr>
          <a:lstStyle/>
          <a:p>
            <a:r>
              <a:rPr lang="en-US" sz="1400" dirty="0" smtClean="0">
                <a:solidFill>
                  <a:schemeClr val="bg1"/>
                </a:solidFill>
                <a:sym typeface="Wingdings" pitchFamily="2" charset="2"/>
              </a:rPr>
              <a:t>First box installed at pt5</a:t>
            </a:r>
            <a:endParaRPr lang="en-US" sz="1400" dirty="0">
              <a:solidFill>
                <a:schemeClr val="bg1"/>
              </a:solidFill>
            </a:endParaRPr>
          </a:p>
        </p:txBody>
      </p:sp>
      <p:pic>
        <p:nvPicPr>
          <p:cNvPr id="13" name="Picture 3" descr="E:\Laser\images_laser\2006\attenuation_box_new01.JPG"/>
          <p:cNvPicPr>
            <a:picLocks noChangeAspect="1" noChangeArrowheads="1"/>
          </p:cNvPicPr>
          <p:nvPr/>
        </p:nvPicPr>
        <p:blipFill>
          <a:blip r:embed="rId4" cstate="print"/>
          <a:srcRect/>
          <a:stretch>
            <a:fillRect/>
          </a:stretch>
        </p:blipFill>
        <p:spPr bwMode="auto">
          <a:xfrm>
            <a:off x="357158" y="4125520"/>
            <a:ext cx="3405211" cy="2518190"/>
          </a:xfrm>
          <a:prstGeom prst="rect">
            <a:avLst/>
          </a:prstGeom>
          <a:noFill/>
        </p:spPr>
      </p:pic>
      <p:sp>
        <p:nvSpPr>
          <p:cNvPr id="14" name="Rectangle 13"/>
          <p:cNvSpPr/>
          <p:nvPr/>
        </p:nvSpPr>
        <p:spPr>
          <a:xfrm>
            <a:off x="412109" y="4174933"/>
            <a:ext cx="3302635" cy="307777"/>
          </a:xfrm>
          <a:prstGeom prst="rect">
            <a:avLst/>
          </a:prstGeom>
        </p:spPr>
        <p:txBody>
          <a:bodyPr wrap="none">
            <a:spAutoFit/>
          </a:bodyPr>
          <a:lstStyle/>
          <a:p>
            <a:r>
              <a:rPr lang="en-US" sz="1400" dirty="0" smtClean="0">
                <a:solidFill>
                  <a:schemeClr val="bg1"/>
                </a:solidFill>
                <a:sym typeface="Wingdings" pitchFamily="2" charset="2"/>
              </a:rPr>
              <a:t>Changed box with old one from H4, 15 July</a:t>
            </a:r>
            <a:endParaRPr lang="en-US" sz="1400" dirty="0">
              <a:solidFill>
                <a:schemeClr val="bg1"/>
              </a:solidFill>
            </a:endParaRPr>
          </a:p>
        </p:txBody>
      </p:sp>
      <p:sp>
        <p:nvSpPr>
          <p:cNvPr id="17" name="Rectangle 16"/>
          <p:cNvSpPr/>
          <p:nvPr/>
        </p:nvSpPr>
        <p:spPr>
          <a:xfrm>
            <a:off x="4224246" y="2580143"/>
            <a:ext cx="2947089" cy="830997"/>
          </a:xfrm>
          <a:prstGeom prst="rect">
            <a:avLst/>
          </a:prstGeom>
        </p:spPr>
        <p:txBody>
          <a:bodyPr wrap="none">
            <a:spAutoFit/>
          </a:bodyPr>
          <a:lstStyle/>
          <a:p>
            <a:r>
              <a:rPr lang="en-US" sz="1200" u="sng" dirty="0" smtClean="0">
                <a:sym typeface="Wingdings" pitchFamily="2" charset="2"/>
              </a:rPr>
              <a:t>Pulse Matacq and </a:t>
            </a:r>
            <a:r>
              <a:rPr lang="en-US" sz="1200" u="sng" dirty="0" err="1" smtClean="0">
                <a:sym typeface="Wingdings" pitchFamily="2" charset="2"/>
              </a:rPr>
              <a:t>Acqiris</a:t>
            </a:r>
            <a:r>
              <a:rPr lang="en-US" sz="1200" u="sng" dirty="0" smtClean="0">
                <a:sym typeface="Wingdings" pitchFamily="2" charset="2"/>
              </a:rPr>
              <a:t>  </a:t>
            </a:r>
          </a:p>
          <a:p>
            <a:r>
              <a:rPr lang="en-US" sz="1200" b="1" dirty="0" smtClean="0">
                <a:sym typeface="Wingdings" pitchFamily="2" charset="2"/>
              </a:rPr>
              <a:t>DET210</a:t>
            </a:r>
            <a:r>
              <a:rPr lang="en-US" sz="1200" dirty="0" smtClean="0">
                <a:sym typeface="Wingdings" pitchFamily="2" charset="2"/>
              </a:rPr>
              <a:t>: positive pulse, BNC cable, 12 V bias</a:t>
            </a:r>
          </a:p>
          <a:p>
            <a:r>
              <a:rPr lang="en-US" sz="1200" dirty="0" smtClean="0">
                <a:sym typeface="Wingdings" pitchFamily="2" charset="2"/>
              </a:rPr>
              <a:t>Rise time = 1ns.</a:t>
            </a:r>
          </a:p>
          <a:p>
            <a:endParaRPr lang="en-US" sz="1200" dirty="0"/>
          </a:p>
        </p:txBody>
      </p:sp>
      <p:sp>
        <p:nvSpPr>
          <p:cNvPr id="18" name="Rectangle 17"/>
          <p:cNvSpPr/>
          <p:nvPr/>
        </p:nvSpPr>
        <p:spPr>
          <a:xfrm>
            <a:off x="4289605" y="4920089"/>
            <a:ext cx="3824765" cy="646331"/>
          </a:xfrm>
          <a:prstGeom prst="rect">
            <a:avLst/>
          </a:prstGeom>
        </p:spPr>
        <p:txBody>
          <a:bodyPr wrap="none">
            <a:spAutoFit/>
          </a:bodyPr>
          <a:lstStyle/>
          <a:p>
            <a:r>
              <a:rPr lang="en-US" sz="1200" u="sng" dirty="0" smtClean="0">
                <a:sym typeface="Wingdings" pitchFamily="2" charset="2"/>
              </a:rPr>
              <a:t>Pulse Matacq and </a:t>
            </a:r>
            <a:r>
              <a:rPr lang="en-US" sz="1200" u="sng" dirty="0" err="1" smtClean="0">
                <a:sym typeface="Wingdings" pitchFamily="2" charset="2"/>
              </a:rPr>
              <a:t>Acqiris</a:t>
            </a:r>
            <a:r>
              <a:rPr lang="en-US" sz="1200" u="sng" dirty="0" smtClean="0">
                <a:sym typeface="Wingdings" pitchFamily="2" charset="2"/>
              </a:rPr>
              <a:t>  </a:t>
            </a:r>
            <a:endParaRPr lang="en-US" sz="1200" dirty="0" smtClean="0">
              <a:sym typeface="Wingdings" pitchFamily="2" charset="2"/>
            </a:endParaRPr>
          </a:p>
          <a:p>
            <a:r>
              <a:rPr lang="en-US" sz="1200" dirty="0" err="1" smtClean="0">
                <a:sym typeface="Wingdings" pitchFamily="2" charset="2"/>
              </a:rPr>
              <a:t>Thorlabs</a:t>
            </a:r>
            <a:r>
              <a:rPr lang="en-US" sz="1200" dirty="0" smtClean="0">
                <a:sym typeface="Wingdings" pitchFamily="2" charset="2"/>
              </a:rPr>
              <a:t> </a:t>
            </a:r>
            <a:r>
              <a:rPr lang="en-US" sz="1200" b="1" dirty="0" smtClean="0">
                <a:sym typeface="Wingdings" pitchFamily="2" charset="2"/>
              </a:rPr>
              <a:t>DET10A,</a:t>
            </a:r>
            <a:r>
              <a:rPr lang="en-US" sz="1200" dirty="0" smtClean="0">
                <a:sym typeface="Wingdings" pitchFamily="2" charset="2"/>
              </a:rPr>
              <a:t> positive pulse, BNC cable, polarized 12V</a:t>
            </a:r>
          </a:p>
          <a:p>
            <a:r>
              <a:rPr lang="en-US" sz="1200" dirty="0" smtClean="0">
                <a:sym typeface="Wingdings" pitchFamily="2" charset="2"/>
              </a:rPr>
              <a:t>Rise time = 1ns.</a:t>
            </a:r>
            <a:endParaRPr lang="en-US" sz="1200" dirty="0"/>
          </a:p>
        </p:txBody>
      </p:sp>
      <p:sp>
        <p:nvSpPr>
          <p:cNvPr id="19" name="Rectangle 18"/>
          <p:cNvSpPr/>
          <p:nvPr/>
        </p:nvSpPr>
        <p:spPr>
          <a:xfrm>
            <a:off x="4187640" y="1625190"/>
            <a:ext cx="3876254" cy="830997"/>
          </a:xfrm>
          <a:prstGeom prst="rect">
            <a:avLst/>
          </a:prstGeom>
        </p:spPr>
        <p:txBody>
          <a:bodyPr wrap="none">
            <a:spAutoFit/>
          </a:bodyPr>
          <a:lstStyle/>
          <a:p>
            <a:r>
              <a:rPr lang="en-US" sz="1200" u="sng" dirty="0" smtClean="0">
                <a:sym typeface="Wingdings" pitchFamily="2" charset="2"/>
              </a:rPr>
              <a:t>Trigger </a:t>
            </a:r>
            <a:r>
              <a:rPr lang="en-US" sz="1200" u="sng" dirty="0" err="1" smtClean="0">
                <a:sym typeface="Wingdings" pitchFamily="2" charset="2"/>
              </a:rPr>
              <a:t>Acqiris</a:t>
            </a:r>
            <a:r>
              <a:rPr lang="en-US" sz="1200" u="sng" dirty="0" smtClean="0">
                <a:sym typeface="Wingdings" pitchFamily="2" charset="2"/>
              </a:rPr>
              <a:t>:</a:t>
            </a:r>
          </a:p>
          <a:p>
            <a:r>
              <a:rPr lang="en-US" sz="1200" dirty="0" smtClean="0">
                <a:sym typeface="Wingdings" pitchFamily="2" charset="2"/>
              </a:rPr>
              <a:t>Home made with Hamamatsu diode, 0.13mm2 active area:</a:t>
            </a:r>
          </a:p>
          <a:p>
            <a:r>
              <a:rPr lang="en-US" sz="1200" dirty="0" smtClean="0">
                <a:sym typeface="Wingdings" pitchFamily="2" charset="2"/>
              </a:rPr>
              <a:t>negative pulse, LEMO cable.</a:t>
            </a:r>
          </a:p>
          <a:p>
            <a:endParaRPr lang="en-US" sz="1200" dirty="0"/>
          </a:p>
        </p:txBody>
      </p:sp>
      <p:cxnSp>
        <p:nvCxnSpPr>
          <p:cNvPr id="20" name="Straight Arrow Connector 19"/>
          <p:cNvCxnSpPr>
            <a:stCxn id="17" idx="1"/>
          </p:cNvCxnSpPr>
          <p:nvPr/>
        </p:nvCxnSpPr>
        <p:spPr>
          <a:xfrm rot="10800000">
            <a:off x="1071538" y="2995642"/>
            <a:ext cx="315270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1500166" y="1787653"/>
            <a:ext cx="2652066"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2717969" y="5054212"/>
            <a:ext cx="159059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333873" y="5878433"/>
            <a:ext cx="3527632" cy="461665"/>
          </a:xfrm>
          <a:prstGeom prst="rect">
            <a:avLst/>
          </a:prstGeom>
        </p:spPr>
        <p:txBody>
          <a:bodyPr wrap="square">
            <a:spAutoFit/>
          </a:bodyPr>
          <a:lstStyle/>
          <a:p>
            <a:r>
              <a:rPr lang="en-US" sz="1200" dirty="0" smtClean="0">
                <a:sym typeface="Wingdings" pitchFamily="2" charset="2"/>
              </a:rPr>
              <a:t> Hamamatsu diode, same. </a:t>
            </a:r>
          </a:p>
          <a:p>
            <a:endParaRPr lang="en-US" sz="1200" dirty="0"/>
          </a:p>
        </p:txBody>
      </p:sp>
      <p:cxnSp>
        <p:nvCxnSpPr>
          <p:cNvPr id="24" name="Straight Arrow Connector 23"/>
          <p:cNvCxnSpPr/>
          <p:nvPr/>
        </p:nvCxnSpPr>
        <p:spPr>
          <a:xfrm rot="10800000" flipV="1">
            <a:off x="2190733" y="6040896"/>
            <a:ext cx="2080562" cy="134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Footer Placeholder 27"/>
          <p:cNvSpPr>
            <a:spLocks noGrp="1"/>
          </p:cNvSpPr>
          <p:nvPr>
            <p:ph type="ftr" sz="quarter" idx="11"/>
          </p:nvPr>
        </p:nvSpPr>
        <p:spPr>
          <a:xfrm>
            <a:off x="3124200" y="6492899"/>
            <a:ext cx="2895600" cy="365125"/>
          </a:xfrm>
        </p:spPr>
        <p:txBody>
          <a:bodyPr/>
          <a:lstStyle/>
          <a:p>
            <a:r>
              <a:rPr lang="en-US" smtClean="0"/>
              <a:t>Monitoring and Calibration</a:t>
            </a:r>
            <a:endParaRPr lang="en-US" dirty="0"/>
          </a:p>
        </p:txBody>
      </p:sp>
      <p:sp>
        <p:nvSpPr>
          <p:cNvPr id="30" name="Slide Number Placeholder 29"/>
          <p:cNvSpPr>
            <a:spLocks noGrp="1"/>
          </p:cNvSpPr>
          <p:nvPr>
            <p:ph type="sldNum" sz="quarter" idx="12"/>
          </p:nvPr>
        </p:nvSpPr>
        <p:spPr>
          <a:xfrm>
            <a:off x="6724680" y="6492899"/>
            <a:ext cx="2133600" cy="365125"/>
          </a:xfrm>
        </p:spPr>
        <p:txBody>
          <a:bodyPr/>
          <a:lstStyle/>
          <a:p>
            <a:fld id="{C684CD73-DD7D-49B9-9A7A-11D48CD480F3}" type="slidenum">
              <a:rPr lang="en-US" smtClean="0"/>
              <a:pPr/>
              <a:t>14</a:t>
            </a:fld>
            <a:endParaRPr lang="en-US" dirty="0"/>
          </a:p>
        </p:txBody>
      </p:sp>
      <p:sp>
        <p:nvSpPr>
          <p:cNvPr id="31" name="Date Placeholder 30"/>
          <p:cNvSpPr>
            <a:spLocks noGrp="1"/>
          </p:cNvSpPr>
          <p:nvPr>
            <p:ph type="dt" sz="half" idx="10"/>
          </p:nvPr>
        </p:nvSpPr>
        <p:spPr>
          <a:xfrm>
            <a:off x="214282" y="6492899"/>
            <a:ext cx="2133600" cy="365125"/>
          </a:xfrm>
        </p:spPr>
        <p:txBody>
          <a:bodyPr/>
          <a:lstStyle/>
          <a:p>
            <a:r>
              <a:rPr lang="en-US" dirty="0" smtClean="0"/>
              <a:t>15 Oct. 2009</a:t>
            </a:r>
            <a:endParaRPr lang="en-US" dirty="0"/>
          </a:p>
        </p:txBody>
      </p:sp>
      <p:sp>
        <p:nvSpPr>
          <p:cNvPr id="29" name="Rounded Rectangle 28"/>
          <p:cNvSpPr/>
          <p:nvPr/>
        </p:nvSpPr>
        <p:spPr>
          <a:xfrm>
            <a:off x="2285984" y="285728"/>
            <a:ext cx="4286280" cy="438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Further Improvement of Laser Performance (IV)</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15 Oct. 2009</a:t>
            </a:r>
            <a:endParaRPr lang="en-US" dirty="0"/>
          </a:p>
        </p:txBody>
      </p:sp>
      <p:sp>
        <p:nvSpPr>
          <p:cNvPr id="4" name="Footer Placeholder 3"/>
          <p:cNvSpPr>
            <a:spLocks noGrp="1"/>
          </p:cNvSpPr>
          <p:nvPr>
            <p:ph type="ftr" sz="quarter" idx="11"/>
          </p:nvPr>
        </p:nvSpPr>
        <p:spPr/>
        <p:txBody>
          <a:bodyPr/>
          <a:lstStyle/>
          <a:p>
            <a:r>
              <a:rPr lang="en-US" smtClean="0"/>
              <a:t>Monitoring and Calibration</a:t>
            </a:r>
            <a:endParaRPr lang="en-US" dirty="0"/>
          </a:p>
        </p:txBody>
      </p:sp>
      <p:sp>
        <p:nvSpPr>
          <p:cNvPr id="5" name="Slide Number Placeholder 4"/>
          <p:cNvSpPr>
            <a:spLocks noGrp="1"/>
          </p:cNvSpPr>
          <p:nvPr>
            <p:ph type="sldNum" sz="quarter" idx="12"/>
          </p:nvPr>
        </p:nvSpPr>
        <p:spPr/>
        <p:txBody>
          <a:bodyPr/>
          <a:lstStyle/>
          <a:p>
            <a:fld id="{C684CD73-DD7D-49B9-9A7A-11D48CD480F3}" type="slidenum">
              <a:rPr lang="en-US" smtClean="0"/>
              <a:pPr/>
              <a:t>15</a:t>
            </a:fld>
            <a:endParaRPr lang="en-US" dirty="0"/>
          </a:p>
        </p:txBody>
      </p:sp>
      <p:sp>
        <p:nvSpPr>
          <p:cNvPr id="6" name="Rectangle 5"/>
          <p:cNvSpPr/>
          <p:nvPr/>
        </p:nvSpPr>
        <p:spPr>
          <a:xfrm>
            <a:off x="428596" y="1285860"/>
            <a:ext cx="3824765" cy="646331"/>
          </a:xfrm>
          <a:prstGeom prst="rect">
            <a:avLst/>
          </a:prstGeom>
        </p:spPr>
        <p:txBody>
          <a:bodyPr wrap="none">
            <a:spAutoFit/>
          </a:bodyPr>
          <a:lstStyle/>
          <a:p>
            <a:r>
              <a:rPr lang="en-US" sz="1200" u="sng" dirty="0" smtClean="0">
                <a:sym typeface="Wingdings" pitchFamily="2" charset="2"/>
              </a:rPr>
              <a:t>Pulse Matacq and </a:t>
            </a:r>
            <a:r>
              <a:rPr lang="en-US" sz="1200" u="sng" dirty="0" err="1" smtClean="0">
                <a:sym typeface="Wingdings" pitchFamily="2" charset="2"/>
              </a:rPr>
              <a:t>Acqiris</a:t>
            </a:r>
            <a:r>
              <a:rPr lang="en-US" sz="1200" u="sng" dirty="0" smtClean="0">
                <a:sym typeface="Wingdings" pitchFamily="2" charset="2"/>
              </a:rPr>
              <a:t>  </a:t>
            </a:r>
            <a:endParaRPr lang="en-US" sz="1200" dirty="0" smtClean="0">
              <a:sym typeface="Wingdings" pitchFamily="2" charset="2"/>
            </a:endParaRPr>
          </a:p>
          <a:p>
            <a:r>
              <a:rPr lang="en-US" sz="1200" dirty="0" err="1" smtClean="0">
                <a:sym typeface="Wingdings" pitchFamily="2" charset="2"/>
              </a:rPr>
              <a:t>Thorlabs</a:t>
            </a:r>
            <a:r>
              <a:rPr lang="en-US" sz="1200" dirty="0" smtClean="0">
                <a:sym typeface="Wingdings" pitchFamily="2" charset="2"/>
              </a:rPr>
              <a:t> </a:t>
            </a:r>
            <a:r>
              <a:rPr lang="en-US" sz="1200" b="1" dirty="0" smtClean="0">
                <a:sym typeface="Wingdings" pitchFamily="2" charset="2"/>
              </a:rPr>
              <a:t>DET10A,</a:t>
            </a:r>
            <a:r>
              <a:rPr lang="en-US" sz="1200" dirty="0" smtClean="0">
                <a:sym typeface="Wingdings" pitchFamily="2" charset="2"/>
              </a:rPr>
              <a:t> positive pulse, BNC cable, polarized 12V</a:t>
            </a:r>
          </a:p>
          <a:p>
            <a:r>
              <a:rPr lang="en-US" sz="1200" dirty="0" smtClean="0">
                <a:sym typeface="Wingdings" pitchFamily="2" charset="2"/>
              </a:rPr>
              <a:t>Rise time = 1ns.</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2143108" y="2223307"/>
            <a:ext cx="4686306" cy="2482410"/>
          </a:xfrm>
          <a:prstGeom prst="rect">
            <a:avLst/>
          </a:prstGeom>
          <a:noFill/>
          <a:ln w="9525">
            <a:noFill/>
            <a:miter lim="800000"/>
            <a:headEnd/>
            <a:tailEnd/>
          </a:ln>
        </p:spPr>
      </p:pic>
      <p:sp>
        <p:nvSpPr>
          <p:cNvPr id="8" name="Rectangle 7"/>
          <p:cNvSpPr/>
          <p:nvPr/>
        </p:nvSpPr>
        <p:spPr>
          <a:xfrm>
            <a:off x="2714612" y="5080827"/>
            <a:ext cx="3388813" cy="276999"/>
          </a:xfrm>
          <a:prstGeom prst="rect">
            <a:avLst/>
          </a:prstGeom>
        </p:spPr>
        <p:txBody>
          <a:bodyPr wrap="none">
            <a:spAutoFit/>
          </a:bodyPr>
          <a:lstStyle/>
          <a:p>
            <a:r>
              <a:rPr lang="en-US" sz="1200" b="1" dirty="0" smtClean="0">
                <a:sym typeface="Wingdings" pitchFamily="2" charset="2"/>
              </a:rPr>
              <a:t>RED amplitude on </a:t>
            </a:r>
            <a:r>
              <a:rPr lang="en-US" sz="1200" b="1" dirty="0" err="1" smtClean="0">
                <a:sym typeface="Wingdings" pitchFamily="2" charset="2"/>
              </a:rPr>
              <a:t>Matacq</a:t>
            </a:r>
            <a:r>
              <a:rPr lang="en-US" sz="1200" b="1" dirty="0" smtClean="0">
                <a:sym typeface="Wingdings" pitchFamily="2" charset="2"/>
              </a:rPr>
              <a:t> =  ~ 3x BLUE amplitude </a:t>
            </a:r>
            <a:endParaRPr lang="en-US" sz="1200" b="1" dirty="0"/>
          </a:p>
        </p:txBody>
      </p:sp>
      <p:sp>
        <p:nvSpPr>
          <p:cNvPr id="10" name="Rounded Rectangle 9"/>
          <p:cNvSpPr/>
          <p:nvPr/>
        </p:nvSpPr>
        <p:spPr>
          <a:xfrm>
            <a:off x="2285984" y="285728"/>
            <a:ext cx="4286280" cy="438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Further Improvement of Laser Performance (IV)</a:t>
            </a:r>
            <a:endParaRPr lang="en-US" sz="16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71472" y="2357430"/>
            <a:ext cx="8116436" cy="954107"/>
          </a:xfrm>
          <a:prstGeom prst="rect">
            <a:avLst/>
          </a:prstGeom>
          <a:noFill/>
        </p:spPr>
        <p:txBody>
          <a:bodyPr wrap="square" rtlCol="0">
            <a:spAutoFit/>
          </a:bodyPr>
          <a:lstStyle/>
          <a:p>
            <a:pPr algn="ctr"/>
            <a:r>
              <a:rPr lang="en-US" sz="1400" b="1" dirty="0" smtClean="0">
                <a:solidFill>
                  <a:srgbClr val="0033CC"/>
                </a:solidFill>
              </a:rPr>
              <a:t>Shifters on call for night and weekend to cover 7/24h operation</a:t>
            </a:r>
          </a:p>
          <a:p>
            <a:r>
              <a:rPr lang="en-US" sz="1400" dirty="0" smtClean="0"/>
              <a:t> </a:t>
            </a:r>
          </a:p>
          <a:p>
            <a:r>
              <a:rPr lang="en-US" sz="1400" dirty="0" smtClean="0"/>
              <a:t>Already started with the following people this year: 	</a:t>
            </a:r>
            <a:r>
              <a:rPr lang="en-US" sz="1400" dirty="0" smtClean="0">
                <a:solidFill>
                  <a:srgbClr val="C00000"/>
                </a:solidFill>
              </a:rPr>
              <a:t>J.Veverka, C.Rogan, V.Timciuc, Y.Ma</a:t>
            </a:r>
          </a:p>
          <a:p>
            <a:r>
              <a:rPr lang="en-US" sz="1400" dirty="0" smtClean="0"/>
              <a:t>Additional students depending of availability : 		</a:t>
            </a:r>
            <a:r>
              <a:rPr lang="en-US" sz="1400" dirty="0" err="1" smtClean="0">
                <a:solidFill>
                  <a:srgbClr val="C00000"/>
                </a:solidFill>
              </a:rPr>
              <a:t>K.Shin</a:t>
            </a:r>
            <a:endParaRPr lang="en-US" sz="1400" dirty="0" smtClean="0">
              <a:solidFill>
                <a:srgbClr val="C00000"/>
              </a:solidFill>
            </a:endParaRPr>
          </a:p>
        </p:txBody>
      </p:sp>
      <p:sp>
        <p:nvSpPr>
          <p:cNvPr id="14" name="TextBox 13"/>
          <p:cNvSpPr txBox="1"/>
          <p:nvPr/>
        </p:nvSpPr>
        <p:spPr>
          <a:xfrm>
            <a:off x="571472" y="4000504"/>
            <a:ext cx="7286676" cy="738664"/>
          </a:xfrm>
          <a:prstGeom prst="rect">
            <a:avLst/>
          </a:prstGeom>
          <a:noFill/>
        </p:spPr>
        <p:txBody>
          <a:bodyPr wrap="square" rtlCol="0">
            <a:spAutoFit/>
          </a:bodyPr>
          <a:lstStyle/>
          <a:p>
            <a:r>
              <a:rPr lang="en-US" sz="1400" dirty="0" smtClean="0"/>
              <a:t>Experts on call received training on basic laser operation in order to keep a blue laser online. </a:t>
            </a:r>
          </a:p>
          <a:p>
            <a:r>
              <a:rPr lang="en-US" sz="1400" dirty="0" smtClean="0"/>
              <a:t>Most of the case, problems could be fixed remotely. </a:t>
            </a:r>
          </a:p>
          <a:p>
            <a:pPr algn="just"/>
            <a:r>
              <a:rPr lang="en-US" sz="1400" dirty="0" smtClean="0"/>
              <a:t>Maintenance will be done regularly every day so the work load for shifters would be not heavy. </a:t>
            </a:r>
          </a:p>
        </p:txBody>
      </p:sp>
      <p:sp>
        <p:nvSpPr>
          <p:cNvPr id="15" name="Rounded Rectangle 14"/>
          <p:cNvSpPr/>
          <p:nvPr/>
        </p:nvSpPr>
        <p:spPr>
          <a:xfrm>
            <a:off x="2895600" y="285728"/>
            <a:ext cx="30480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Manpower</a:t>
            </a:r>
            <a:endParaRPr lang="en-US" sz="1600" b="1" dirty="0">
              <a:solidFill>
                <a:srgbClr val="FF0000"/>
              </a:solidFill>
            </a:endParaRPr>
          </a:p>
        </p:txBody>
      </p:sp>
      <p:sp>
        <p:nvSpPr>
          <p:cNvPr id="5" name="Footer Placeholder 4"/>
          <p:cNvSpPr>
            <a:spLocks noGrp="1"/>
          </p:cNvSpPr>
          <p:nvPr>
            <p:ph type="ftr" sz="quarter" idx="11"/>
          </p:nvPr>
        </p:nvSpPr>
        <p:spPr/>
        <p:txBody>
          <a:bodyPr/>
          <a:lstStyle/>
          <a:p>
            <a:r>
              <a:rPr lang="en-US" smtClean="0"/>
              <a:t>Monitoring and Calibration</a:t>
            </a:r>
            <a:endParaRPr lang="en-US" dirty="0"/>
          </a:p>
        </p:txBody>
      </p:sp>
      <p:sp>
        <p:nvSpPr>
          <p:cNvPr id="7" name="Slide Number Placeholder 6"/>
          <p:cNvSpPr>
            <a:spLocks noGrp="1"/>
          </p:cNvSpPr>
          <p:nvPr>
            <p:ph type="sldNum" sz="quarter" idx="12"/>
          </p:nvPr>
        </p:nvSpPr>
        <p:spPr/>
        <p:txBody>
          <a:bodyPr/>
          <a:lstStyle/>
          <a:p>
            <a:fld id="{C684CD73-DD7D-49B9-9A7A-11D48CD480F3}" type="slidenum">
              <a:rPr lang="en-US" smtClean="0"/>
              <a:pPr/>
              <a:t>16</a:t>
            </a:fld>
            <a:endParaRPr lang="en-US" dirty="0"/>
          </a:p>
        </p:txBody>
      </p:sp>
      <p:sp>
        <p:nvSpPr>
          <p:cNvPr id="8" name="Date Placeholder 7"/>
          <p:cNvSpPr>
            <a:spLocks noGrp="1"/>
          </p:cNvSpPr>
          <p:nvPr>
            <p:ph type="dt" sz="half" idx="10"/>
          </p:nvPr>
        </p:nvSpPr>
        <p:spPr/>
        <p:txBody>
          <a:bodyPr/>
          <a:lstStyle/>
          <a:p>
            <a:r>
              <a:rPr lang="en-US" dirty="0" smtClean="0"/>
              <a:t>15 Oct. 2009</a:t>
            </a:r>
            <a:endParaRPr lang="en-US" dirty="0"/>
          </a:p>
        </p:txBody>
      </p:sp>
      <p:sp>
        <p:nvSpPr>
          <p:cNvPr id="9" name="TextBox 8"/>
          <p:cNvSpPr txBox="1"/>
          <p:nvPr/>
        </p:nvSpPr>
        <p:spPr>
          <a:xfrm>
            <a:off x="642910" y="928670"/>
            <a:ext cx="8116436" cy="1169551"/>
          </a:xfrm>
          <a:prstGeom prst="rect">
            <a:avLst/>
          </a:prstGeom>
          <a:noFill/>
        </p:spPr>
        <p:txBody>
          <a:bodyPr wrap="square" rtlCol="0">
            <a:spAutoFit/>
          </a:bodyPr>
          <a:lstStyle/>
          <a:p>
            <a:pPr algn="ctr"/>
            <a:r>
              <a:rPr lang="en-US" sz="1400" b="1" dirty="0" smtClean="0">
                <a:solidFill>
                  <a:srgbClr val="0033CC"/>
                </a:solidFill>
              </a:rPr>
              <a:t>Laser system Maintenance and Operation </a:t>
            </a:r>
          </a:p>
          <a:p>
            <a:r>
              <a:rPr lang="en-US" sz="1400" dirty="0" smtClean="0"/>
              <a:t> </a:t>
            </a:r>
          </a:p>
          <a:p>
            <a:r>
              <a:rPr lang="en-US" sz="1400" dirty="0" smtClean="0"/>
              <a:t>Daily maintenance and operation:            	                       </a:t>
            </a:r>
            <a:r>
              <a:rPr lang="en-US" sz="1400" dirty="0" smtClean="0">
                <a:solidFill>
                  <a:srgbClr val="C00000"/>
                </a:solidFill>
              </a:rPr>
              <a:t>D. Bailleux</a:t>
            </a:r>
          </a:p>
          <a:p>
            <a:r>
              <a:rPr lang="en-US" sz="1400" dirty="0" smtClean="0"/>
              <a:t>Laser system engineer:                                		</a:t>
            </a:r>
            <a:r>
              <a:rPr lang="en-US" sz="1400" dirty="0" smtClean="0">
                <a:solidFill>
                  <a:srgbClr val="C00000"/>
                </a:solidFill>
              </a:rPr>
              <a:t>L.Y. Zhang</a:t>
            </a:r>
          </a:p>
          <a:p>
            <a:r>
              <a:rPr lang="en-US" sz="1400" dirty="0" smtClean="0"/>
              <a:t>Laser system software engineer:</a:t>
            </a:r>
            <a:r>
              <a:rPr lang="en-US" sz="1400" dirty="0" smtClean="0">
                <a:solidFill>
                  <a:srgbClr val="C00000"/>
                </a:solidFill>
              </a:rPr>
              <a:t>                                                         K.J. Zhu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p:cNvPicPr>
            <a:picLocks noChangeAspect="1" noChangeArrowheads="1"/>
          </p:cNvPicPr>
          <p:nvPr/>
        </p:nvPicPr>
        <p:blipFill>
          <a:blip r:embed="rId3" cstate="print"/>
          <a:srcRect/>
          <a:stretch>
            <a:fillRect/>
          </a:stretch>
        </p:blipFill>
        <p:spPr bwMode="auto">
          <a:xfrm>
            <a:off x="8305800" y="185738"/>
            <a:ext cx="685800" cy="652462"/>
          </a:xfrm>
          <a:prstGeom prst="rect">
            <a:avLst/>
          </a:prstGeom>
          <a:noFill/>
          <a:ln w="9525">
            <a:noFill/>
            <a:miter lim="800000"/>
            <a:headEnd/>
            <a:tailEnd/>
          </a:ln>
        </p:spPr>
      </p:pic>
      <p:pic>
        <p:nvPicPr>
          <p:cNvPr id="9" name="Picture 25"/>
          <p:cNvPicPr>
            <a:picLocks noChangeAspect="1" noChangeArrowheads="1"/>
          </p:cNvPicPr>
          <p:nvPr/>
        </p:nvPicPr>
        <p:blipFill>
          <a:blip r:embed="rId4" cstate="print"/>
          <a:srcRect/>
          <a:stretch>
            <a:fillRect/>
          </a:stretch>
        </p:blipFill>
        <p:spPr bwMode="auto">
          <a:xfrm>
            <a:off x="309563" y="185738"/>
            <a:ext cx="604837" cy="609600"/>
          </a:xfrm>
          <a:prstGeom prst="rect">
            <a:avLst/>
          </a:prstGeom>
          <a:noFill/>
          <a:ln w="9525">
            <a:noFill/>
            <a:miter lim="800000"/>
            <a:headEnd/>
            <a:tailEnd/>
          </a:ln>
        </p:spPr>
      </p:pic>
      <p:sp>
        <p:nvSpPr>
          <p:cNvPr id="13" name="Rounded Rectangle 12"/>
          <p:cNvSpPr/>
          <p:nvPr/>
        </p:nvSpPr>
        <p:spPr>
          <a:xfrm>
            <a:off x="2786050" y="3643314"/>
            <a:ext cx="3152756" cy="3905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Spare parts and ideas for upgrade</a:t>
            </a:r>
            <a:endParaRPr lang="en-US" sz="1600" b="1" dirty="0">
              <a:solidFill>
                <a:schemeClr val="tx1"/>
              </a:solidFill>
            </a:endParaRPr>
          </a:p>
        </p:txBody>
      </p:sp>
      <p:sp>
        <p:nvSpPr>
          <p:cNvPr id="14" name="Rectangle 13"/>
          <p:cNvSpPr/>
          <p:nvPr/>
        </p:nvSpPr>
        <p:spPr>
          <a:xfrm>
            <a:off x="2557482" y="2692595"/>
            <a:ext cx="3800468" cy="523220"/>
          </a:xfrm>
          <a:prstGeom prst="rect">
            <a:avLst/>
          </a:prstGeom>
        </p:spPr>
        <p:txBody>
          <a:bodyPr wrap="square">
            <a:spAutoFit/>
          </a:bodyPr>
          <a:lstStyle/>
          <a:p>
            <a:r>
              <a:rPr lang="en-US" sz="1400" b="1" dirty="0" smtClean="0">
                <a:hlinkClick r:id="rId5"/>
              </a:rPr>
              <a:t>Sharepoint of the CMS ECAL electronics systems</a:t>
            </a:r>
            <a:endParaRPr lang="en-US" sz="1400" b="1" dirty="0" smtClean="0"/>
          </a:p>
          <a:p>
            <a:r>
              <a:rPr lang="en-US" sz="1400" dirty="0" smtClean="0"/>
              <a:t>       Manuals, technical specifications, spare parts.</a:t>
            </a:r>
            <a:endParaRPr lang="en-US" sz="1400" b="1" dirty="0" smtClean="0"/>
          </a:p>
        </p:txBody>
      </p:sp>
      <p:sp>
        <p:nvSpPr>
          <p:cNvPr id="15" name="Footer Placeholder 14"/>
          <p:cNvSpPr>
            <a:spLocks noGrp="1"/>
          </p:cNvSpPr>
          <p:nvPr>
            <p:ph type="ftr" sz="quarter" idx="11"/>
          </p:nvPr>
        </p:nvSpPr>
        <p:spPr/>
        <p:txBody>
          <a:bodyPr/>
          <a:lstStyle/>
          <a:p>
            <a:r>
              <a:rPr lang="en-US" dirty="0" smtClean="0"/>
              <a:t>Monitoring and Calibration</a:t>
            </a:r>
            <a:endParaRPr lang="en-US" dirty="0"/>
          </a:p>
        </p:txBody>
      </p:sp>
      <p:sp>
        <p:nvSpPr>
          <p:cNvPr id="17" name="Slide Number Placeholder 16"/>
          <p:cNvSpPr>
            <a:spLocks noGrp="1"/>
          </p:cNvSpPr>
          <p:nvPr>
            <p:ph type="sldNum" sz="quarter" idx="12"/>
          </p:nvPr>
        </p:nvSpPr>
        <p:spPr/>
        <p:txBody>
          <a:bodyPr/>
          <a:lstStyle/>
          <a:p>
            <a:fld id="{C684CD73-DD7D-49B9-9A7A-11D48CD480F3}" type="slidenum">
              <a:rPr lang="en-US" smtClean="0"/>
              <a:pPr/>
              <a:t>17</a:t>
            </a:fld>
            <a:endParaRPr lang="en-US" dirty="0"/>
          </a:p>
        </p:txBody>
      </p:sp>
      <p:sp>
        <p:nvSpPr>
          <p:cNvPr id="18" name="Date Placeholder 17"/>
          <p:cNvSpPr>
            <a:spLocks noGrp="1"/>
          </p:cNvSpPr>
          <p:nvPr>
            <p:ph type="dt" sz="half" idx="10"/>
          </p:nvPr>
        </p:nvSpPr>
        <p:spPr/>
        <p:txBody>
          <a:bodyPr/>
          <a:lstStyle/>
          <a:p>
            <a:r>
              <a:rPr lang="en-US" dirty="0" smtClean="0"/>
              <a:t>15 Oct. 2009</a:t>
            </a:r>
            <a:endParaRPr lang="en-US" dirty="0"/>
          </a:p>
        </p:txBody>
      </p:sp>
      <p:sp>
        <p:nvSpPr>
          <p:cNvPr id="19" name="Rounded Rectangle 18"/>
          <p:cNvSpPr/>
          <p:nvPr/>
        </p:nvSpPr>
        <p:spPr>
          <a:xfrm>
            <a:off x="2514600" y="285728"/>
            <a:ext cx="3962400" cy="438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Documentation</a:t>
            </a:r>
            <a:endParaRPr lang="en-US" sz="1600" b="1" dirty="0">
              <a:solidFill>
                <a:srgbClr val="FF0000"/>
              </a:solidFill>
            </a:endParaRPr>
          </a:p>
        </p:txBody>
      </p:sp>
      <p:sp>
        <p:nvSpPr>
          <p:cNvPr id="16" name="TextBox 15"/>
          <p:cNvSpPr txBox="1"/>
          <p:nvPr/>
        </p:nvSpPr>
        <p:spPr>
          <a:xfrm>
            <a:off x="962060" y="1071546"/>
            <a:ext cx="6824650" cy="1600438"/>
          </a:xfrm>
          <a:prstGeom prst="rect">
            <a:avLst/>
          </a:prstGeom>
          <a:noFill/>
        </p:spPr>
        <p:txBody>
          <a:bodyPr wrap="square" rtlCol="0">
            <a:spAutoFit/>
          </a:bodyPr>
          <a:lstStyle/>
          <a:p>
            <a:pPr algn="ctr"/>
            <a:r>
              <a:rPr lang="en-US" sz="1400" b="1" dirty="0" smtClean="0">
                <a:hlinkClick r:id="rId6"/>
              </a:rPr>
              <a:t>http://laser-caltech.web.cern.ch/laser-caltech/</a:t>
            </a:r>
            <a:endParaRPr lang="en-US" sz="1400" b="1" dirty="0" smtClean="0"/>
          </a:p>
          <a:p>
            <a:pPr lvl="4">
              <a:buFontTx/>
              <a:buChar char="-"/>
            </a:pPr>
            <a:r>
              <a:rPr lang="en-US" sz="1400" dirty="0" smtClean="0"/>
              <a:t> Logbook;</a:t>
            </a:r>
          </a:p>
          <a:p>
            <a:pPr lvl="4">
              <a:buFontTx/>
              <a:buChar char="-"/>
            </a:pPr>
            <a:r>
              <a:rPr lang="en-US" sz="1400" dirty="0" smtClean="0"/>
              <a:t> Calibration plots;</a:t>
            </a:r>
          </a:p>
          <a:p>
            <a:pPr lvl="4">
              <a:buFontTx/>
              <a:buChar char="-"/>
            </a:pPr>
            <a:r>
              <a:rPr lang="en-US" sz="1400" dirty="0" smtClean="0"/>
              <a:t> Maintenance;</a:t>
            </a:r>
          </a:p>
          <a:p>
            <a:pPr lvl="4">
              <a:buFontTx/>
              <a:buChar char="-"/>
            </a:pPr>
            <a:r>
              <a:rPr lang="en-US" sz="1400" dirty="0" smtClean="0"/>
              <a:t> Histograms;</a:t>
            </a:r>
          </a:p>
          <a:p>
            <a:pPr lvl="4">
              <a:buFontTx/>
              <a:buChar char="-"/>
            </a:pPr>
            <a:r>
              <a:rPr lang="en-US" sz="1400" dirty="0" smtClean="0"/>
              <a:t> Reports, manuals, technical specifications;</a:t>
            </a:r>
          </a:p>
          <a:p>
            <a:pPr lvl="4">
              <a:buFontTx/>
              <a:buChar char="-"/>
            </a:pPr>
            <a:r>
              <a:rPr lang="en-US" sz="1400" dirty="0" smtClean="0"/>
              <a:t> Spare parts</a:t>
            </a:r>
          </a:p>
        </p:txBody>
      </p:sp>
      <p:sp>
        <p:nvSpPr>
          <p:cNvPr id="12" name="TextBox 11"/>
          <p:cNvSpPr txBox="1"/>
          <p:nvPr/>
        </p:nvSpPr>
        <p:spPr>
          <a:xfrm>
            <a:off x="319118" y="4332281"/>
            <a:ext cx="8610600" cy="1600438"/>
          </a:xfrm>
          <a:prstGeom prst="rect">
            <a:avLst/>
          </a:prstGeom>
          <a:noFill/>
        </p:spPr>
        <p:txBody>
          <a:bodyPr wrap="square" rtlCol="0">
            <a:spAutoFit/>
          </a:bodyPr>
          <a:lstStyle/>
          <a:p>
            <a:r>
              <a:rPr lang="en-US" sz="1400" dirty="0" smtClean="0">
                <a:sym typeface="Symbol"/>
              </a:rPr>
              <a:t>  </a:t>
            </a:r>
            <a:r>
              <a:rPr lang="en-US" sz="1400" dirty="0" smtClean="0"/>
              <a:t>No spare for 1 x 5 and 1 x 100 switches, DSO, Ti:S crystal, Ti:S LBO assembly, laser power meter, power detector, IR camera… </a:t>
            </a:r>
          </a:p>
          <a:p>
            <a:endParaRPr lang="en-US" sz="1400" dirty="0" smtClean="0"/>
          </a:p>
          <a:p>
            <a:pPr>
              <a:buFont typeface="Symbol"/>
              <a:buChar char="·"/>
            </a:pPr>
            <a:r>
              <a:rPr lang="en-US" sz="1400" u="sng" dirty="0" smtClean="0"/>
              <a:t> Pump laser upgrade:</a:t>
            </a:r>
            <a:r>
              <a:rPr lang="en-US" sz="1400" dirty="0" smtClean="0"/>
              <a:t> The YLF:Nd pump laser may be replaced by diode pumped model with high stability, reliability and much less maintenance requirement.</a:t>
            </a:r>
          </a:p>
          <a:p>
            <a:pPr>
              <a:buFont typeface="Symbol"/>
              <a:buChar char="·"/>
            </a:pPr>
            <a:endParaRPr lang="en-US" sz="1400" dirty="0" smtClean="0"/>
          </a:p>
          <a:p>
            <a:pPr>
              <a:buFont typeface="Symbol"/>
              <a:buChar char="·"/>
            </a:pPr>
            <a:r>
              <a:rPr lang="en-US" sz="1400" dirty="0" smtClean="0"/>
              <a:t> </a:t>
            </a:r>
            <a:r>
              <a:rPr lang="en-US" sz="1400" u="sng" dirty="0" smtClean="0"/>
              <a:t>A spare red laser and a orange laser for endcap monitoring</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895600" y="285728"/>
            <a:ext cx="32004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Introduction</a:t>
            </a:r>
            <a:endParaRPr lang="en-US" sz="1600" b="1" dirty="0">
              <a:solidFill>
                <a:srgbClr val="FF0000"/>
              </a:solidFill>
            </a:endParaRPr>
          </a:p>
        </p:txBody>
      </p:sp>
      <p:sp>
        <p:nvSpPr>
          <p:cNvPr id="9" name="TextBox 8"/>
          <p:cNvSpPr txBox="1"/>
          <p:nvPr/>
        </p:nvSpPr>
        <p:spPr>
          <a:xfrm>
            <a:off x="785786" y="4429132"/>
            <a:ext cx="7929618" cy="1800493"/>
          </a:xfrm>
          <a:prstGeom prst="rect">
            <a:avLst/>
          </a:prstGeom>
          <a:noFill/>
        </p:spPr>
        <p:txBody>
          <a:bodyPr wrap="square" rtlCol="0">
            <a:spAutoFit/>
          </a:bodyPr>
          <a:lstStyle/>
          <a:p>
            <a:pPr>
              <a:lnSpc>
                <a:spcPct val="150000"/>
              </a:lnSpc>
            </a:pPr>
            <a:r>
              <a:rPr lang="en-US" sz="1400" b="1" dirty="0" smtClean="0"/>
              <a:t>Main step of installation:</a:t>
            </a:r>
          </a:p>
          <a:p>
            <a:pPr>
              <a:lnSpc>
                <a:spcPct val="150000"/>
              </a:lnSpc>
              <a:buFont typeface="Wingdings" pitchFamily="2" charset="2"/>
              <a:buChar char="Ø"/>
            </a:pPr>
            <a:r>
              <a:rPr lang="en-US" sz="1200" dirty="0" smtClean="0"/>
              <a:t> </a:t>
            </a:r>
            <a:r>
              <a:rPr lang="en-US" sz="1200" u="sng" dirty="0" smtClean="0"/>
              <a:t>March 2007</a:t>
            </a:r>
            <a:r>
              <a:rPr lang="en-US" sz="1200" dirty="0" smtClean="0"/>
              <a:t>: 	Laser2 and RED laser moved to Pt5</a:t>
            </a:r>
          </a:p>
          <a:p>
            <a:pPr>
              <a:lnSpc>
                <a:spcPct val="150000"/>
              </a:lnSpc>
              <a:buFont typeface="Wingdings" pitchFamily="2" charset="2"/>
              <a:buChar char="Ø"/>
            </a:pPr>
            <a:r>
              <a:rPr lang="en-US" sz="1200" dirty="0" smtClean="0"/>
              <a:t> </a:t>
            </a:r>
            <a:r>
              <a:rPr lang="en-US" sz="1200" u="sng" dirty="0" smtClean="0"/>
              <a:t>June 2007</a:t>
            </a:r>
            <a:r>
              <a:rPr lang="en-US" sz="1200" dirty="0" smtClean="0"/>
              <a:t>:		EMTC installation</a:t>
            </a:r>
          </a:p>
          <a:p>
            <a:pPr>
              <a:lnSpc>
                <a:spcPct val="150000"/>
              </a:lnSpc>
              <a:buFont typeface="Wingdings" pitchFamily="2" charset="2"/>
              <a:buChar char="Ø"/>
            </a:pPr>
            <a:r>
              <a:rPr lang="en-US" sz="1200" dirty="0" smtClean="0"/>
              <a:t> </a:t>
            </a:r>
            <a:r>
              <a:rPr lang="en-US" sz="1200" u="sng" dirty="0" smtClean="0"/>
              <a:t>March 2008</a:t>
            </a:r>
            <a:r>
              <a:rPr lang="en-US" sz="1200" dirty="0" smtClean="0"/>
              <a:t>:	Laser1 moved to Pt5</a:t>
            </a:r>
          </a:p>
          <a:p>
            <a:pPr>
              <a:lnSpc>
                <a:spcPct val="150000"/>
              </a:lnSpc>
              <a:buFont typeface="Wingdings" pitchFamily="2" charset="2"/>
              <a:buChar char="Ø"/>
            </a:pPr>
            <a:r>
              <a:rPr lang="en-US" sz="1200" dirty="0" smtClean="0"/>
              <a:t> </a:t>
            </a:r>
            <a:r>
              <a:rPr lang="en-US" sz="1200" u="sng" dirty="0" smtClean="0"/>
              <a:t>21 April 2009: </a:t>
            </a:r>
            <a:r>
              <a:rPr lang="en-US" sz="1200" dirty="0" smtClean="0"/>
              <a:t>	New cooling system based on pump and heat exchanger.</a:t>
            </a:r>
          </a:p>
          <a:p>
            <a:pPr>
              <a:lnSpc>
                <a:spcPct val="150000"/>
              </a:lnSpc>
            </a:pPr>
            <a:r>
              <a:rPr lang="en-US" sz="1200" dirty="0" smtClean="0"/>
              <a:t>		DCS alarm working fine in case of cooling failure.</a:t>
            </a:r>
          </a:p>
        </p:txBody>
      </p:sp>
      <p:sp>
        <p:nvSpPr>
          <p:cNvPr id="4" name="Footer Placeholder 3"/>
          <p:cNvSpPr>
            <a:spLocks noGrp="1"/>
          </p:cNvSpPr>
          <p:nvPr>
            <p:ph type="ftr" sz="quarter" idx="11"/>
          </p:nvPr>
        </p:nvSpPr>
        <p:spPr/>
        <p:txBody>
          <a:bodyPr/>
          <a:lstStyle/>
          <a:p>
            <a:r>
              <a:rPr lang="en-US" smtClean="0"/>
              <a:t>Monitoring and Calibration</a:t>
            </a:r>
            <a:endParaRPr lang="en-US" dirty="0"/>
          </a:p>
        </p:txBody>
      </p:sp>
      <p:sp>
        <p:nvSpPr>
          <p:cNvPr id="6" name="Slide Number Placeholder 5"/>
          <p:cNvSpPr>
            <a:spLocks noGrp="1"/>
          </p:cNvSpPr>
          <p:nvPr>
            <p:ph type="sldNum" sz="quarter" idx="12"/>
          </p:nvPr>
        </p:nvSpPr>
        <p:spPr/>
        <p:txBody>
          <a:bodyPr/>
          <a:lstStyle/>
          <a:p>
            <a:fld id="{C684CD73-DD7D-49B9-9A7A-11D48CD480F3}" type="slidenum">
              <a:rPr lang="en-US" smtClean="0"/>
              <a:pPr/>
              <a:t>2</a:t>
            </a:fld>
            <a:endParaRPr lang="en-US" dirty="0"/>
          </a:p>
        </p:txBody>
      </p:sp>
      <p:sp>
        <p:nvSpPr>
          <p:cNvPr id="7" name="Date Placeholder 6"/>
          <p:cNvSpPr>
            <a:spLocks noGrp="1"/>
          </p:cNvSpPr>
          <p:nvPr>
            <p:ph type="dt" sz="half" idx="10"/>
          </p:nvPr>
        </p:nvSpPr>
        <p:spPr/>
        <p:txBody>
          <a:bodyPr/>
          <a:lstStyle/>
          <a:p>
            <a:r>
              <a:rPr lang="en-US" dirty="0" smtClean="0"/>
              <a:t>15 Oct. </a:t>
            </a:r>
            <a:r>
              <a:rPr lang="en-US" dirty="0" smtClean="0"/>
              <a:t>2009</a:t>
            </a:r>
            <a:endParaRPr lang="en-US" dirty="0"/>
          </a:p>
        </p:txBody>
      </p:sp>
      <p:pic>
        <p:nvPicPr>
          <p:cNvPr id="10" name="Picture 2052" descr="D:\tmp\laser_130.jpg"/>
          <p:cNvPicPr>
            <a:picLocks noChangeAspect="1" noChangeArrowheads="1"/>
          </p:cNvPicPr>
          <p:nvPr/>
        </p:nvPicPr>
        <p:blipFill>
          <a:blip r:embed="rId3" cstate="print"/>
          <a:srcRect/>
          <a:stretch>
            <a:fillRect/>
          </a:stretch>
        </p:blipFill>
        <p:spPr bwMode="auto">
          <a:xfrm>
            <a:off x="2214546" y="2857496"/>
            <a:ext cx="4580422" cy="1500198"/>
          </a:xfrm>
          <a:prstGeom prst="rect">
            <a:avLst/>
          </a:prstGeom>
          <a:noFill/>
        </p:spPr>
      </p:pic>
      <p:sp>
        <p:nvSpPr>
          <p:cNvPr id="11" name="Text Box 21"/>
          <p:cNvSpPr txBox="1">
            <a:spLocks noChangeArrowheads="1"/>
          </p:cNvSpPr>
          <p:nvPr/>
        </p:nvSpPr>
        <p:spPr bwMode="auto">
          <a:xfrm>
            <a:off x="773775" y="937423"/>
            <a:ext cx="1731051" cy="307777"/>
          </a:xfrm>
          <a:prstGeom prst="rect">
            <a:avLst/>
          </a:prstGeom>
          <a:noFill/>
          <a:ln w="9525">
            <a:noFill/>
            <a:miter lim="800000"/>
            <a:headEnd/>
            <a:tailEnd/>
          </a:ln>
        </p:spPr>
        <p:txBody>
          <a:bodyPr wrap="none">
            <a:spAutoFit/>
          </a:bodyPr>
          <a:lstStyle/>
          <a:p>
            <a:pPr algn="l"/>
            <a:r>
              <a:rPr lang="en-US" sz="1400" b="1" dirty="0"/>
              <a:t>ECAL specifications : </a:t>
            </a:r>
          </a:p>
        </p:txBody>
      </p:sp>
      <p:sp>
        <p:nvSpPr>
          <p:cNvPr id="12" name="Text Box 25"/>
          <p:cNvSpPr txBox="1">
            <a:spLocks noChangeArrowheads="1"/>
          </p:cNvSpPr>
          <p:nvPr/>
        </p:nvSpPr>
        <p:spPr bwMode="auto">
          <a:xfrm>
            <a:off x="744807" y="1285860"/>
            <a:ext cx="6765698" cy="461665"/>
          </a:xfrm>
          <a:prstGeom prst="rect">
            <a:avLst/>
          </a:prstGeom>
          <a:noFill/>
          <a:ln w="9525">
            <a:noFill/>
            <a:miter lim="800000"/>
            <a:headEnd/>
            <a:tailEnd/>
          </a:ln>
        </p:spPr>
        <p:txBody>
          <a:bodyPr wrap="none">
            <a:spAutoFit/>
          </a:bodyPr>
          <a:lstStyle/>
          <a:p>
            <a:pPr algn="l"/>
            <a:r>
              <a:rPr lang="en-US" sz="1200" dirty="0">
                <a:latin typeface="Arial" charset="0"/>
              </a:rPr>
              <a:t>2 wavelengths: </a:t>
            </a:r>
            <a:r>
              <a:rPr lang="en-US" sz="1200" dirty="0" smtClean="0">
                <a:latin typeface="Arial" charset="0"/>
              </a:rPr>
              <a:t>       - </a:t>
            </a:r>
            <a:r>
              <a:rPr lang="en-US" sz="1200" dirty="0">
                <a:latin typeface="Arial" charset="0"/>
              </a:rPr>
              <a:t>one close to the emission peak </a:t>
            </a:r>
            <a:r>
              <a:rPr lang="en-US" sz="1200" dirty="0">
                <a:latin typeface="Arial" charset="0"/>
                <a:sym typeface="Wingdings" pitchFamily="2" charset="2"/>
              </a:rPr>
              <a:t> best monitoring linearity (440 nm)</a:t>
            </a:r>
          </a:p>
          <a:p>
            <a:pPr algn="l"/>
            <a:r>
              <a:rPr lang="en-US" sz="1200" dirty="0">
                <a:latin typeface="Arial" charset="0"/>
                <a:sym typeface="Wingdings" pitchFamily="2" charset="2"/>
              </a:rPr>
              <a:t>	</a:t>
            </a:r>
            <a:r>
              <a:rPr lang="en-US" sz="1200" dirty="0" smtClean="0">
                <a:latin typeface="Arial" charset="0"/>
                <a:sym typeface="Wingdings" pitchFamily="2" charset="2"/>
              </a:rPr>
              <a:t>          - </a:t>
            </a:r>
            <a:r>
              <a:rPr lang="en-US" sz="1200" dirty="0">
                <a:latin typeface="Arial" charset="0"/>
                <a:sym typeface="Wingdings" pitchFamily="2" charset="2"/>
              </a:rPr>
              <a:t>one to monitor readout electronics chain from the APD to the ADC (796 nm)</a:t>
            </a:r>
            <a:endParaRPr lang="en-US" sz="1200" dirty="0">
              <a:latin typeface="Arial" charset="0"/>
            </a:endParaRPr>
          </a:p>
        </p:txBody>
      </p:sp>
      <p:sp>
        <p:nvSpPr>
          <p:cNvPr id="15" name="Rectangle 35"/>
          <p:cNvSpPr>
            <a:spLocks noChangeArrowheads="1"/>
          </p:cNvSpPr>
          <p:nvPr/>
        </p:nvSpPr>
        <p:spPr bwMode="auto">
          <a:xfrm>
            <a:off x="733695" y="1743060"/>
            <a:ext cx="5943230" cy="1015663"/>
          </a:xfrm>
          <a:prstGeom prst="rect">
            <a:avLst/>
          </a:prstGeom>
          <a:noFill/>
          <a:ln w="9525">
            <a:noFill/>
            <a:miter lim="800000"/>
            <a:headEnd/>
            <a:tailEnd/>
          </a:ln>
        </p:spPr>
        <p:txBody>
          <a:bodyPr wrap="none">
            <a:spAutoFit/>
          </a:bodyPr>
          <a:lstStyle/>
          <a:p>
            <a:pPr algn="l"/>
            <a:r>
              <a:rPr lang="en-US" sz="1200" dirty="0">
                <a:latin typeface="Arial" charset="0"/>
              </a:rPr>
              <a:t>Pulse jitters: 	</a:t>
            </a:r>
            <a:r>
              <a:rPr lang="en-US" sz="1200" dirty="0" smtClean="0">
                <a:latin typeface="Arial" charset="0"/>
              </a:rPr>
              <a:t>          &lt;</a:t>
            </a:r>
            <a:r>
              <a:rPr lang="en-US" sz="1200" b="1" dirty="0" smtClean="0">
                <a:latin typeface="Arial" charset="0"/>
              </a:rPr>
              <a:t> </a:t>
            </a:r>
            <a:r>
              <a:rPr lang="en-US" sz="1200" b="1" dirty="0">
                <a:latin typeface="Arial" charset="0"/>
              </a:rPr>
              <a:t>4ns</a:t>
            </a:r>
            <a:r>
              <a:rPr lang="en-US" sz="1200" dirty="0">
                <a:latin typeface="Arial" charset="0"/>
              </a:rPr>
              <a:t>/2ns for long </a:t>
            </a:r>
            <a:r>
              <a:rPr lang="en-US" sz="1200" i="1" dirty="0">
                <a:latin typeface="Arial" charset="0"/>
              </a:rPr>
              <a:t>(24 h) </a:t>
            </a:r>
            <a:r>
              <a:rPr lang="en-US" sz="1200" dirty="0">
                <a:latin typeface="Arial" charset="0"/>
              </a:rPr>
              <a:t>/ short </a:t>
            </a:r>
            <a:r>
              <a:rPr lang="en-US" sz="1200" i="1" dirty="0">
                <a:latin typeface="Arial" charset="0"/>
              </a:rPr>
              <a:t>(0.5 h)</a:t>
            </a:r>
            <a:r>
              <a:rPr lang="en-US" sz="1200" dirty="0">
                <a:latin typeface="Arial" charset="0"/>
              </a:rPr>
              <a:t> term</a:t>
            </a:r>
          </a:p>
          <a:p>
            <a:pPr algn="l"/>
            <a:r>
              <a:rPr lang="en-US" sz="1200" dirty="0">
                <a:latin typeface="Arial" charset="0"/>
              </a:rPr>
              <a:t>Pulse width:	</a:t>
            </a:r>
            <a:r>
              <a:rPr lang="en-US" sz="1200" dirty="0" smtClean="0">
                <a:latin typeface="Arial" charset="0"/>
              </a:rPr>
              <a:t>          &lt; </a:t>
            </a:r>
            <a:r>
              <a:rPr lang="en-US" sz="1200" b="1" dirty="0">
                <a:latin typeface="Arial" charset="0"/>
              </a:rPr>
              <a:t>40ns</a:t>
            </a:r>
          </a:p>
          <a:p>
            <a:pPr algn="l"/>
            <a:r>
              <a:rPr lang="en-US" sz="1200" dirty="0">
                <a:latin typeface="Arial" charset="0"/>
              </a:rPr>
              <a:t>Pulse </a:t>
            </a:r>
            <a:r>
              <a:rPr lang="en-US" sz="1200" dirty="0" smtClean="0">
                <a:latin typeface="Arial" charset="0"/>
              </a:rPr>
              <a:t>energy:          1 </a:t>
            </a:r>
            <a:r>
              <a:rPr lang="en-US" sz="1200" dirty="0" err="1">
                <a:latin typeface="Arial" charset="0"/>
              </a:rPr>
              <a:t>mJ</a:t>
            </a:r>
            <a:r>
              <a:rPr lang="en-US" sz="1200" dirty="0">
                <a:latin typeface="Arial" charset="0"/>
              </a:rPr>
              <a:t>/pulse (&gt;1TeV equivalent energy deposition in each crystal).</a:t>
            </a:r>
          </a:p>
          <a:p>
            <a:pPr algn="l"/>
            <a:r>
              <a:rPr lang="en-US" sz="1200" dirty="0">
                <a:latin typeface="Arial" charset="0"/>
              </a:rPr>
              <a:t>Pulse rate:	</a:t>
            </a:r>
            <a:r>
              <a:rPr lang="en-US" sz="1200" dirty="0" smtClean="0">
                <a:latin typeface="Arial" charset="0"/>
              </a:rPr>
              <a:t>          &lt;</a:t>
            </a:r>
            <a:r>
              <a:rPr lang="en-US" sz="1200" dirty="0">
                <a:latin typeface="Arial" charset="0"/>
              </a:rPr>
              <a:t>100 Hz</a:t>
            </a:r>
          </a:p>
          <a:p>
            <a:pPr algn="l"/>
            <a:r>
              <a:rPr lang="en-US" sz="1200" dirty="0">
                <a:latin typeface="Arial" charset="0"/>
              </a:rPr>
              <a:t>Intensity instability: </a:t>
            </a:r>
            <a:r>
              <a:rPr lang="en-US" sz="1200" dirty="0" smtClean="0">
                <a:latin typeface="Arial" charset="0"/>
              </a:rPr>
              <a:t> &lt; </a:t>
            </a:r>
            <a:r>
              <a:rPr lang="en-US" sz="1200" b="1" dirty="0">
                <a:latin typeface="Arial" charset="0"/>
              </a:rPr>
              <a:t>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895600" y="333356"/>
            <a:ext cx="31242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Residual B field effect</a:t>
            </a:r>
          </a:p>
        </p:txBody>
      </p:sp>
      <p:sp>
        <p:nvSpPr>
          <p:cNvPr id="16" name="Rectangle 1"/>
          <p:cNvSpPr>
            <a:spLocks noChangeArrowheads="1"/>
          </p:cNvSpPr>
          <p:nvPr/>
        </p:nvSpPr>
        <p:spPr bwMode="auto">
          <a:xfrm>
            <a:off x="533400" y="3993178"/>
            <a:ext cx="6934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Tx/>
              <a:buChar char="-"/>
              <a:tabLst>
                <a:tab pos="0" algn="l"/>
              </a:tabLst>
            </a:pPr>
            <a:r>
              <a:rPr kumimoji="0" lang="en-US" sz="16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mj-lt"/>
                <a:ea typeface="Times New Roman" pitchFamily="18" charset="0"/>
                <a:cs typeface="Times New Roman" pitchFamily="18" charset="0"/>
              </a:rPr>
              <a:t>USB camera infrared viewer:</a:t>
            </a:r>
            <a:r>
              <a:rPr kumimoji="0" lang="en-US" sz="16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sz="1600" b="0" i="0" u="none" strike="noStrike" cap="none" normalizeH="0" dirty="0" smtClean="0">
                <a:ln>
                  <a:noFill/>
                </a:ln>
                <a:solidFill>
                  <a:srgbClr val="009A46"/>
                </a:solidFill>
                <a:effectLst/>
                <a:latin typeface="+mj-lt"/>
                <a:ea typeface="Times New Roman" pitchFamily="18" charset="0"/>
                <a:cs typeface="Times New Roman" pitchFamily="18" charset="0"/>
              </a:rPr>
              <a:t>OK</a:t>
            </a:r>
          </a:p>
          <a:p>
            <a:pPr algn="just" eaLnBrk="0" fontAlgn="base" hangingPunct="0">
              <a:spcBef>
                <a:spcPct val="0"/>
              </a:spcBef>
              <a:spcAft>
                <a:spcPct val="0"/>
              </a:spcAft>
              <a:tabLst>
                <a:tab pos="0" algn="l"/>
              </a:tabLst>
            </a:pPr>
            <a:r>
              <a:rPr lang="en-US" sz="1600" dirty="0" smtClean="0">
                <a:ea typeface="Times New Roman" pitchFamily="18" charset="0"/>
                <a:cs typeface="Times New Roman" pitchFamily="18" charset="0"/>
              </a:rPr>
              <a:t>- USB power meter </a:t>
            </a:r>
            <a:r>
              <a:rPr lang="en-US" sz="1600" i="1" dirty="0" smtClean="0">
                <a:ea typeface="Times New Roman" pitchFamily="18" charset="0"/>
                <a:cs typeface="Times New Roman" pitchFamily="18" charset="0"/>
              </a:rPr>
              <a:t>(April09)</a:t>
            </a:r>
            <a:r>
              <a:rPr lang="en-US" sz="1600" dirty="0" smtClean="0">
                <a:ea typeface="Times New Roman" pitchFamily="18" charset="0"/>
                <a:cs typeface="Times New Roman" pitchFamily="18" charset="0"/>
              </a:rPr>
              <a:t>:		</a:t>
            </a:r>
            <a:r>
              <a:rPr lang="en-US" sz="1600" dirty="0" smtClean="0">
                <a:solidFill>
                  <a:srgbClr val="009A46"/>
                </a:solidFill>
                <a:ea typeface="Times New Roman" pitchFamily="18" charset="0"/>
                <a:cs typeface="Times New Roman" pitchFamily="18" charset="0"/>
              </a:rPr>
              <a:t>OK</a:t>
            </a:r>
            <a:endParaRPr kumimoji="0" lang="en-US" sz="1600" b="0" i="0" u="none" strike="noStrike" cap="none" normalizeH="0" baseline="0" dirty="0" smtClean="0">
              <a:ln>
                <a:noFill/>
              </a:ln>
              <a:solidFill>
                <a:srgbClr val="009A46"/>
              </a:solidFill>
              <a:effectLst/>
              <a:latin typeface="+mj-lt"/>
            </a:endParaRPr>
          </a:p>
          <a:p>
            <a:pPr lvl="0" algn="just" eaLnBrk="0" fontAlgn="base" hangingPunct="0">
              <a:spcBef>
                <a:spcPct val="0"/>
              </a:spcBef>
              <a:spcAft>
                <a:spcPct val="0"/>
              </a:spcAft>
              <a:buFontTx/>
              <a:buChar char="-"/>
              <a:tabLst>
                <a:tab pos="0" algn="l"/>
              </a:tabLst>
            </a:pPr>
            <a:r>
              <a:rPr kumimoji="0" lang="en-US" sz="16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1600" dirty="0" smtClean="0">
                <a:latin typeface="+mj-lt"/>
                <a:ea typeface="Times New Roman" pitchFamily="18" charset="0"/>
                <a:cs typeface="Times New Roman" pitchFamily="18" charset="0"/>
              </a:rPr>
              <a:t>D</a:t>
            </a:r>
            <a:r>
              <a:rPr kumimoji="0" lang="en-US" sz="1600" b="0" i="0" u="none" strike="noStrike" cap="none" normalizeH="0" baseline="0" dirty="0" smtClean="0">
                <a:ln>
                  <a:noFill/>
                </a:ln>
                <a:solidFill>
                  <a:schemeClr val="tx1"/>
                </a:solidFill>
                <a:effectLst/>
                <a:latin typeface="+mj-lt"/>
                <a:ea typeface="Times New Roman" pitchFamily="18" charset="0"/>
                <a:cs typeface="Times New Roman" pitchFamily="18" charset="0"/>
              </a:rPr>
              <a:t>igital scope with LCD display:		</a:t>
            </a:r>
            <a:r>
              <a:rPr lang="en-US" sz="1600" dirty="0" smtClean="0">
                <a:solidFill>
                  <a:srgbClr val="FF0000"/>
                </a:solidFill>
                <a:latin typeface="+mj-lt"/>
                <a:ea typeface="Times New Roman" pitchFamily="18" charset="0"/>
                <a:cs typeface="Times New Roman" pitchFamily="18" charset="0"/>
              </a:rPr>
              <a:t>GPIB crashed with ECAL RUN</a:t>
            </a:r>
            <a:endParaRPr lang="en-US" sz="1600" b="1" dirty="0" smtClean="0">
              <a:solidFill>
                <a:srgbClr val="00B050"/>
              </a:solidFill>
              <a:ea typeface="Times New Roman" pitchFamily="18" charset="0"/>
              <a:cs typeface="Times New Roman" pitchFamily="18" charset="0"/>
              <a:sym typeface="Wingdings"/>
            </a:endParaRPr>
          </a:p>
          <a:p>
            <a:pPr lvl="0" algn="just" eaLnBrk="0" fontAlgn="base" hangingPunct="0">
              <a:spcBef>
                <a:spcPct val="0"/>
              </a:spcBef>
              <a:spcAft>
                <a:spcPct val="0"/>
              </a:spcAft>
              <a:tabLst>
                <a:tab pos="0" algn="l"/>
              </a:tabLst>
            </a:pPr>
            <a:r>
              <a:rPr kumimoji="0" lang="en-US" sz="16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en-US" sz="16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mj-lt"/>
                <a:ea typeface="Times New Roman" pitchFamily="18" charset="0"/>
                <a:cs typeface="Times New Roman" pitchFamily="18" charset="0"/>
              </a:rPr>
              <a:t>AC control unit for Laser2:</a:t>
            </a:r>
            <a:r>
              <a:rPr lang="en-US" sz="1600" dirty="0" smtClean="0">
                <a:latin typeface="+mj-lt"/>
                <a:ea typeface="Times New Roman" pitchFamily="18" charset="0"/>
                <a:cs typeface="Times New Roman" pitchFamily="18" charset="0"/>
              </a:rPr>
              <a:t>		</a:t>
            </a:r>
            <a:r>
              <a:rPr lang="en-US" sz="1600" dirty="0" smtClean="0">
                <a:solidFill>
                  <a:srgbClr val="FF0000"/>
                </a:solidFill>
                <a:latin typeface="+mj-lt"/>
                <a:ea typeface="Times New Roman" pitchFamily="18" charset="0"/>
                <a:cs typeface="Times New Roman" pitchFamily="18" charset="0"/>
              </a:rPr>
              <a:t>Unsolved</a:t>
            </a:r>
            <a:endParaRPr kumimoji="0" lang="en-US" b="1" i="0" u="none" strike="noStrike" cap="none" normalizeH="0" baseline="0" dirty="0" smtClean="0">
              <a:ln>
                <a:noFill/>
              </a:ln>
              <a:solidFill>
                <a:srgbClr val="FF0000"/>
              </a:solidFill>
              <a:effectLst/>
              <a:latin typeface="+mj-lt"/>
            </a:endParaRPr>
          </a:p>
          <a:p>
            <a:pPr lvl="0" algn="just" eaLnBrk="0" fontAlgn="base" hangingPunct="0">
              <a:spcBef>
                <a:spcPct val="0"/>
              </a:spcBef>
              <a:spcAft>
                <a:spcPct val="0"/>
              </a:spcAft>
              <a:buFontTx/>
              <a:buChar char="-"/>
              <a:tabLst>
                <a:tab pos="0" algn="l"/>
              </a:tabLst>
            </a:pPr>
            <a:r>
              <a:rPr kumimoji="0" lang="en-US" sz="1600" b="0" i="0" u="none" strike="noStrike" cap="none" normalizeH="0" baseline="0" dirty="0" smtClean="0">
                <a:ln>
                  <a:noFill/>
                </a:ln>
                <a:solidFill>
                  <a:schemeClr val="tx1"/>
                </a:solidFill>
                <a:effectLst/>
                <a:latin typeface="+mj-lt"/>
                <a:ea typeface="Times New Roman" pitchFamily="18" charset="0"/>
                <a:cs typeface="Times New Roman" pitchFamily="18" charset="0"/>
              </a:rPr>
              <a:t> Shielding around pump</a:t>
            </a:r>
            <a:r>
              <a:rPr kumimoji="0" lang="en-US" sz="1600" b="0" i="0" u="none" strike="noStrike" cap="none" normalizeH="0" dirty="0" smtClean="0">
                <a:ln>
                  <a:noFill/>
                </a:ln>
                <a:solidFill>
                  <a:schemeClr val="tx1"/>
                </a:solidFill>
                <a:effectLst/>
                <a:latin typeface="+mj-lt"/>
                <a:ea typeface="Times New Roman" pitchFamily="18" charset="0"/>
                <a:cs typeface="Times New Roman" pitchFamily="18" charset="0"/>
              </a:rPr>
              <a:t> laser:		</a:t>
            </a:r>
            <a:r>
              <a:rPr lang="en-US" sz="1600" dirty="0" smtClean="0">
                <a:solidFill>
                  <a:srgbClr val="009A46"/>
                </a:solidFill>
                <a:ea typeface="Times New Roman" pitchFamily="18" charset="0"/>
                <a:cs typeface="Times New Roman" pitchFamily="18" charset="0"/>
              </a:rPr>
              <a:t>OK </a:t>
            </a:r>
            <a:r>
              <a:rPr kumimoji="0" lang="en-US" sz="1600" b="0" i="0" u="none" strike="noStrike" cap="none" normalizeH="0" dirty="0" smtClean="0">
                <a:ln>
                  <a:noFill/>
                </a:ln>
                <a:solidFill>
                  <a:schemeClr val="tx1"/>
                </a:solidFill>
                <a:effectLst/>
                <a:latin typeface="+mj-lt"/>
                <a:ea typeface="Times New Roman" pitchFamily="18" charset="0"/>
                <a:cs typeface="Times New Roman" pitchFamily="18" charset="0"/>
              </a:rPr>
              <a:t>Still unknown effect</a:t>
            </a:r>
            <a:endParaRPr kumimoji="0" lang="en-US" b="0" i="0" u="none" strike="noStrike" cap="none" normalizeH="0" baseline="0" dirty="0" smtClean="0">
              <a:ln>
                <a:noFill/>
              </a:ln>
              <a:solidFill>
                <a:schemeClr val="tx1"/>
              </a:solidFill>
              <a:effectLst/>
              <a:latin typeface="+mj-lt"/>
            </a:endParaRPr>
          </a:p>
          <a:p>
            <a:pPr lvl="0" algn="just" eaLnBrk="0" fontAlgn="base" hangingPunct="0">
              <a:spcBef>
                <a:spcPct val="0"/>
              </a:spcBef>
              <a:spcAft>
                <a:spcPct val="0"/>
              </a:spcAft>
              <a:tabLst>
                <a:tab pos="0" algn="l"/>
              </a:tabLst>
            </a:pPr>
            <a:r>
              <a:rPr lang="en-US" sz="1600" dirty="0" smtClean="0">
                <a:latin typeface="+mj-lt"/>
                <a:ea typeface="Times New Roman" pitchFamily="18" charset="0"/>
                <a:cs typeface="Times New Roman" pitchFamily="18" charset="0"/>
              </a:rPr>
              <a:t>- I</a:t>
            </a:r>
            <a:r>
              <a:rPr kumimoji="0" lang="en-US" sz="1600" b="0" i="0" u="none" strike="noStrike" cap="none" normalizeH="0" baseline="0" dirty="0" smtClean="0">
                <a:ln>
                  <a:noFill/>
                </a:ln>
                <a:solidFill>
                  <a:schemeClr val="tx1"/>
                </a:solidFill>
                <a:effectLst/>
                <a:latin typeface="+mj-lt"/>
                <a:ea typeface="Times New Roman" pitchFamily="18" charset="0"/>
                <a:cs typeface="Times New Roman" pitchFamily="18" charset="0"/>
              </a:rPr>
              <a:t>nterlock for</a:t>
            </a:r>
            <a:r>
              <a:rPr kumimoji="0" lang="en-US" sz="1600" b="0" i="0" u="none" strike="noStrike" cap="none" normalizeH="0" dirty="0" smtClean="0">
                <a:ln>
                  <a:noFill/>
                </a:ln>
                <a:solidFill>
                  <a:schemeClr val="tx1"/>
                </a:solidFill>
                <a:effectLst/>
                <a:latin typeface="+mj-lt"/>
                <a:ea typeface="Times New Roman" pitchFamily="18" charset="0"/>
                <a:cs typeface="Times New Roman" pitchFamily="18" charset="0"/>
              </a:rPr>
              <a:t> the lamp with </a:t>
            </a:r>
            <a:r>
              <a:rPr kumimoji="0" lang="en-US" sz="1600" b="0" i="0" u="none" strike="noStrike" cap="none" normalizeH="0" baseline="0" dirty="0" smtClean="0">
                <a:ln>
                  <a:noFill/>
                </a:ln>
                <a:solidFill>
                  <a:schemeClr val="tx1"/>
                </a:solidFill>
                <a:effectLst/>
                <a:latin typeface="+mj-lt"/>
                <a:ea typeface="Times New Roman" pitchFamily="18" charset="0"/>
                <a:cs typeface="Times New Roman" pitchFamily="18" charset="0"/>
              </a:rPr>
              <a:t>B</a:t>
            </a:r>
            <a:r>
              <a:rPr kumimoji="0" lang="en-US" sz="1600" b="0" i="0" u="none" strike="noStrike" cap="none" normalizeH="0" dirty="0" smtClean="0">
                <a:ln>
                  <a:noFill/>
                </a:ln>
                <a:solidFill>
                  <a:schemeClr val="tx1"/>
                </a:solidFill>
                <a:effectLst/>
                <a:latin typeface="+mj-lt"/>
                <a:ea typeface="Times New Roman" pitchFamily="18" charset="0"/>
                <a:cs typeface="Times New Roman" pitchFamily="18" charset="0"/>
              </a:rPr>
              <a:t> field: 	</a:t>
            </a:r>
            <a:r>
              <a:rPr lang="en-US" sz="1600" dirty="0" smtClean="0">
                <a:solidFill>
                  <a:srgbClr val="009A46"/>
                </a:solidFill>
                <a:ea typeface="Times New Roman" pitchFamily="18" charset="0"/>
                <a:cs typeface="Times New Roman" pitchFamily="18" charset="0"/>
              </a:rPr>
              <a:t>OK</a:t>
            </a:r>
            <a:endParaRPr kumimoji="0" lang="en-US" sz="1600" b="1" i="0" u="none" strike="noStrike" cap="none" normalizeH="0" baseline="0" dirty="0" smtClean="0">
              <a:ln>
                <a:noFill/>
              </a:ln>
              <a:solidFill>
                <a:srgbClr val="009A46"/>
              </a:solidFill>
              <a:effectLst/>
              <a:latin typeface="+mj-lt"/>
            </a:endParaRPr>
          </a:p>
        </p:txBody>
      </p:sp>
      <p:sp>
        <p:nvSpPr>
          <p:cNvPr id="24" name="Rectangle 23"/>
          <p:cNvSpPr/>
          <p:nvPr/>
        </p:nvSpPr>
        <p:spPr>
          <a:xfrm>
            <a:off x="609600" y="3623846"/>
            <a:ext cx="3213700" cy="307777"/>
          </a:xfrm>
          <a:prstGeom prst="rect">
            <a:avLst/>
          </a:prstGeom>
        </p:spPr>
        <p:txBody>
          <a:bodyPr wrap="none">
            <a:spAutoFit/>
          </a:bodyPr>
          <a:lstStyle/>
          <a:p>
            <a:r>
              <a:rPr lang="en-US" sz="1400" b="1" u="sng" dirty="0" smtClean="0">
                <a:latin typeface="Calibri" pitchFamily="34" charset="0"/>
              </a:rPr>
              <a:t>Others problems and performed actions:</a:t>
            </a:r>
            <a:endParaRPr lang="en-US" sz="1400" b="1" u="sng" dirty="0"/>
          </a:p>
        </p:txBody>
      </p:sp>
      <p:sp>
        <p:nvSpPr>
          <p:cNvPr id="6" name="Footer Placeholder 5"/>
          <p:cNvSpPr>
            <a:spLocks noGrp="1"/>
          </p:cNvSpPr>
          <p:nvPr>
            <p:ph type="ftr" sz="quarter" idx="11"/>
          </p:nvPr>
        </p:nvSpPr>
        <p:spPr/>
        <p:txBody>
          <a:bodyPr/>
          <a:lstStyle/>
          <a:p>
            <a:r>
              <a:rPr lang="en-US" dirty="0" smtClean="0"/>
              <a:t>Monitoring and Calibration</a:t>
            </a:r>
            <a:endParaRPr lang="en-US" dirty="0"/>
          </a:p>
        </p:txBody>
      </p:sp>
      <p:sp>
        <p:nvSpPr>
          <p:cNvPr id="8" name="Slide Number Placeholder 7"/>
          <p:cNvSpPr>
            <a:spLocks noGrp="1"/>
          </p:cNvSpPr>
          <p:nvPr>
            <p:ph type="sldNum" sz="quarter" idx="12"/>
          </p:nvPr>
        </p:nvSpPr>
        <p:spPr/>
        <p:txBody>
          <a:bodyPr/>
          <a:lstStyle/>
          <a:p>
            <a:fld id="{C684CD73-DD7D-49B9-9A7A-11D48CD480F3}" type="slidenum">
              <a:rPr lang="en-US" smtClean="0"/>
              <a:pPr/>
              <a:t>3</a:t>
            </a:fld>
            <a:endParaRPr lang="en-US" dirty="0"/>
          </a:p>
        </p:txBody>
      </p:sp>
      <p:sp>
        <p:nvSpPr>
          <p:cNvPr id="9" name="Date Placeholder 8"/>
          <p:cNvSpPr>
            <a:spLocks noGrp="1"/>
          </p:cNvSpPr>
          <p:nvPr>
            <p:ph type="dt" sz="half" idx="10"/>
          </p:nvPr>
        </p:nvSpPr>
        <p:spPr/>
        <p:txBody>
          <a:bodyPr/>
          <a:lstStyle/>
          <a:p>
            <a:r>
              <a:rPr lang="en-US" dirty="0" smtClean="0"/>
              <a:t>15 Oct. 2009</a:t>
            </a:r>
            <a:endParaRPr lang="en-US" dirty="0"/>
          </a:p>
        </p:txBody>
      </p:sp>
      <p:grpSp>
        <p:nvGrpSpPr>
          <p:cNvPr id="11" name="Group 10"/>
          <p:cNvGrpSpPr/>
          <p:nvPr/>
        </p:nvGrpSpPr>
        <p:grpSpPr>
          <a:xfrm>
            <a:off x="571472" y="1547810"/>
            <a:ext cx="8286808" cy="1524000"/>
            <a:chOff x="571472" y="1142984"/>
            <a:chExt cx="8286808" cy="1524000"/>
          </a:xfrm>
        </p:grpSpPr>
        <p:sp>
          <p:nvSpPr>
            <p:cNvPr id="14" name="Rectangle 6"/>
            <p:cNvSpPr>
              <a:spLocks noChangeArrowheads="1"/>
            </p:cNvSpPr>
            <p:nvPr/>
          </p:nvSpPr>
          <p:spPr bwMode="auto">
            <a:xfrm>
              <a:off x="571472" y="1142984"/>
              <a:ext cx="1357322" cy="1524000"/>
            </a:xfrm>
            <a:prstGeom prst="rect">
              <a:avLst/>
            </a:prstGeom>
            <a:noFill/>
            <a:ln w="9525">
              <a:noFill/>
              <a:miter lim="800000"/>
              <a:headEnd/>
              <a:tailEnd/>
            </a:ln>
          </p:spPr>
          <p:txBody>
            <a:bodyPr anchor="ctr"/>
            <a:lstStyle/>
            <a:p>
              <a:pPr algn="l"/>
              <a:r>
                <a:rPr lang="en-US" sz="1400" dirty="0"/>
                <a:t>● </a:t>
              </a:r>
              <a:r>
                <a:rPr lang="en-US" sz="1400" dirty="0">
                  <a:latin typeface="Calibri" pitchFamily="34" charset="0"/>
                </a:rPr>
                <a:t>21 Oct </a:t>
              </a:r>
              <a:r>
                <a:rPr lang="en-US" sz="1400" dirty="0" smtClean="0">
                  <a:latin typeface="Calibri" pitchFamily="34" charset="0"/>
                </a:rPr>
                <a:t>08:</a:t>
              </a:r>
            </a:p>
            <a:p>
              <a:r>
                <a:rPr lang="en-US" sz="1400" dirty="0" smtClean="0">
                  <a:latin typeface="Calibri" pitchFamily="34" charset="0"/>
                </a:rPr>
                <a:t>● </a:t>
              </a:r>
              <a:r>
                <a:rPr lang="en-US" sz="1400" dirty="0">
                  <a:latin typeface="Calibri" pitchFamily="34" charset="0"/>
                </a:rPr>
                <a:t>6 </a:t>
              </a:r>
              <a:r>
                <a:rPr lang="en-US" sz="1400" dirty="0" smtClean="0">
                  <a:latin typeface="Calibri" pitchFamily="34" charset="0"/>
                </a:rPr>
                <a:t>  Nov 08:            </a:t>
              </a:r>
              <a:r>
                <a:rPr lang="en-US" sz="1400" i="1" dirty="0">
                  <a:latin typeface="Calibri" pitchFamily="34" charset="0"/>
                </a:rPr>
                <a:t/>
              </a:r>
              <a:br>
                <a:rPr lang="en-US" sz="1400" i="1" dirty="0">
                  <a:latin typeface="Calibri" pitchFamily="34" charset="0"/>
                </a:rPr>
              </a:br>
              <a:r>
                <a:rPr lang="en-US" sz="1400" dirty="0">
                  <a:latin typeface="Calibri" pitchFamily="34" charset="0"/>
                </a:rPr>
                <a:t>● 8 </a:t>
              </a:r>
              <a:r>
                <a:rPr lang="en-US" sz="1400" dirty="0" smtClean="0">
                  <a:latin typeface="Calibri" pitchFamily="34" charset="0"/>
                </a:rPr>
                <a:t>  Nov 08:</a:t>
              </a:r>
              <a:r>
                <a:rPr lang="en-US" sz="1400" dirty="0">
                  <a:latin typeface="Calibri" pitchFamily="34" charset="0"/>
                </a:rPr>
                <a:t>	</a:t>
              </a:r>
              <a:endParaRPr lang="en-US" sz="1400" dirty="0" smtClean="0">
                <a:latin typeface="Calibri" pitchFamily="34" charset="0"/>
              </a:endParaRPr>
            </a:p>
            <a:p>
              <a:r>
                <a:rPr lang="en-US" sz="1400" dirty="0" smtClean="0">
                  <a:latin typeface="Calibri" pitchFamily="34" charset="0"/>
                </a:rPr>
                <a:t>● 6   March 09:</a:t>
              </a:r>
            </a:p>
            <a:p>
              <a:r>
                <a:rPr lang="en-US" sz="1400" dirty="0" smtClean="0">
                  <a:latin typeface="Calibri" pitchFamily="34" charset="0"/>
                </a:rPr>
                <a:t>● 29 April 09:           </a:t>
              </a:r>
            </a:p>
            <a:p>
              <a:r>
                <a:rPr lang="en-US" sz="1400" dirty="0" smtClean="0">
                  <a:latin typeface="Calibri" pitchFamily="34" charset="0"/>
                </a:rPr>
                <a:t>● 18 August 09:</a:t>
              </a:r>
              <a:endParaRPr lang="en-US" sz="1400" dirty="0">
                <a:latin typeface="Calibri" pitchFamily="34" charset="0"/>
              </a:endParaRPr>
            </a:p>
          </p:txBody>
        </p:sp>
        <p:sp>
          <p:nvSpPr>
            <p:cNvPr id="10" name="Rectangle 6"/>
            <p:cNvSpPr>
              <a:spLocks noChangeArrowheads="1"/>
            </p:cNvSpPr>
            <p:nvPr/>
          </p:nvSpPr>
          <p:spPr bwMode="auto">
            <a:xfrm>
              <a:off x="1857356" y="1142984"/>
              <a:ext cx="7000924" cy="1524000"/>
            </a:xfrm>
            <a:prstGeom prst="rect">
              <a:avLst/>
            </a:prstGeom>
            <a:noFill/>
            <a:ln w="9525">
              <a:noFill/>
              <a:miter lim="800000"/>
              <a:headEnd/>
              <a:tailEnd/>
            </a:ln>
          </p:spPr>
          <p:txBody>
            <a:bodyPr anchor="ctr"/>
            <a:lstStyle/>
            <a:p>
              <a:pPr algn="l"/>
              <a:r>
                <a:rPr lang="en-US" sz="1400" dirty="0" smtClean="0">
                  <a:solidFill>
                    <a:schemeClr val="tx2"/>
                  </a:solidFill>
                  <a:latin typeface="Calibri" pitchFamily="34" charset="0"/>
                </a:rPr>
                <a:t>LASER </a:t>
              </a:r>
              <a:r>
                <a:rPr lang="en-US" sz="1400" dirty="0">
                  <a:solidFill>
                    <a:schemeClr val="tx2"/>
                  </a:solidFill>
                  <a:latin typeface="Calibri" pitchFamily="34" charset="0"/>
                </a:rPr>
                <a:t>1 </a:t>
              </a:r>
              <a:r>
                <a:rPr lang="en-US" sz="1400" dirty="0" smtClean="0">
                  <a:latin typeface="Calibri" pitchFamily="34" charset="0"/>
                </a:rPr>
                <a:t>lamp broken		B ramp down</a:t>
              </a:r>
            </a:p>
            <a:p>
              <a:r>
                <a:rPr lang="en-US" sz="1400" dirty="0" smtClean="0">
                  <a:solidFill>
                    <a:srgbClr val="00B0F0"/>
                  </a:solidFill>
                  <a:latin typeface="Calibri" pitchFamily="34" charset="0"/>
                </a:rPr>
                <a:t>LASER </a:t>
              </a:r>
              <a:r>
                <a:rPr lang="en-US" sz="1400" dirty="0">
                  <a:solidFill>
                    <a:srgbClr val="00B0F0"/>
                  </a:solidFill>
                  <a:latin typeface="Calibri" pitchFamily="34" charset="0"/>
                </a:rPr>
                <a:t>2</a:t>
              </a:r>
              <a:r>
                <a:rPr lang="en-US" sz="1400" dirty="0">
                  <a:latin typeface="Calibri" pitchFamily="34" charset="0"/>
                </a:rPr>
                <a:t> </a:t>
              </a:r>
              <a:r>
                <a:rPr lang="en-US" sz="1400" dirty="0" smtClean="0">
                  <a:latin typeface="Calibri" pitchFamily="34" charset="0"/>
                </a:rPr>
                <a:t>lamp  broken </a:t>
              </a:r>
              <a:r>
                <a:rPr lang="en-US" sz="1400" dirty="0">
                  <a:latin typeface="Calibri" pitchFamily="34" charset="0"/>
                </a:rPr>
                <a:t>(380 hrs</a:t>
              </a:r>
              <a:r>
                <a:rPr lang="en-US" sz="1400" dirty="0" smtClean="0">
                  <a:latin typeface="Calibri" pitchFamily="34" charset="0"/>
                </a:rPr>
                <a:t>) 	B ramp down</a:t>
              </a:r>
              <a:r>
                <a:rPr lang="en-US" sz="1400" i="1" dirty="0">
                  <a:latin typeface="Calibri" pitchFamily="34" charset="0"/>
                </a:rPr>
                <a:t/>
              </a:r>
              <a:br>
                <a:rPr lang="en-US" sz="1400" i="1" dirty="0">
                  <a:latin typeface="Calibri" pitchFamily="34" charset="0"/>
                </a:rPr>
              </a:br>
              <a:r>
                <a:rPr lang="en-US" sz="1400" dirty="0" smtClean="0">
                  <a:solidFill>
                    <a:schemeClr val="tx2"/>
                  </a:solidFill>
                  <a:latin typeface="Calibri" pitchFamily="34" charset="0"/>
                </a:rPr>
                <a:t>LASER </a:t>
              </a:r>
              <a:r>
                <a:rPr lang="en-US" sz="1400" dirty="0">
                  <a:solidFill>
                    <a:schemeClr val="tx2"/>
                  </a:solidFill>
                  <a:latin typeface="Calibri" pitchFamily="34" charset="0"/>
                </a:rPr>
                <a:t>1</a:t>
              </a:r>
              <a:r>
                <a:rPr lang="en-US" sz="1400" dirty="0">
                  <a:latin typeface="Calibri" pitchFamily="34" charset="0"/>
                </a:rPr>
                <a:t> </a:t>
              </a:r>
              <a:r>
                <a:rPr lang="en-US" sz="1400" dirty="0" smtClean="0">
                  <a:latin typeface="Calibri" pitchFamily="34" charset="0"/>
                </a:rPr>
                <a:t>lamp  broken </a:t>
              </a:r>
              <a:r>
                <a:rPr lang="en-US" sz="1400" dirty="0">
                  <a:latin typeface="Calibri" pitchFamily="34" charset="0"/>
                </a:rPr>
                <a:t>(&lt;</a:t>
              </a:r>
              <a:r>
                <a:rPr lang="en-US" sz="1400" dirty="0" smtClean="0">
                  <a:latin typeface="Calibri" pitchFamily="34" charset="0"/>
                </a:rPr>
                <a:t>48 hrs)	B ramp down</a:t>
              </a:r>
            </a:p>
            <a:p>
              <a:r>
                <a:rPr lang="en-US" sz="1400" dirty="0" smtClean="0">
                  <a:solidFill>
                    <a:srgbClr val="00B0F0"/>
                  </a:solidFill>
                  <a:latin typeface="Calibri" pitchFamily="34" charset="0"/>
                </a:rPr>
                <a:t>LASER 2</a:t>
              </a:r>
              <a:r>
                <a:rPr lang="en-US" sz="1400" dirty="0" smtClean="0">
                  <a:latin typeface="Calibri" pitchFamily="34" charset="0"/>
                </a:rPr>
                <a:t> lamp  broken (250 hrs)	Laser power failure (fuses) and wrong laser selection</a:t>
              </a:r>
            </a:p>
            <a:p>
              <a:r>
                <a:rPr lang="en-US" sz="1400" dirty="0" smtClean="0">
                  <a:solidFill>
                    <a:schemeClr val="tx2"/>
                  </a:solidFill>
                  <a:latin typeface="Calibri" pitchFamily="34" charset="0"/>
                </a:rPr>
                <a:t>LASER 1</a:t>
              </a:r>
              <a:r>
                <a:rPr lang="en-US" sz="1400" dirty="0" smtClean="0">
                  <a:latin typeface="Calibri" pitchFamily="34" charset="0"/>
                </a:rPr>
                <a:t> lamp  broken (160 hrs)	No B field. Wrong laser selection (+ delay)</a:t>
              </a:r>
              <a:r>
                <a:rPr lang="en-US" sz="1400" dirty="0">
                  <a:latin typeface="Calibri" pitchFamily="34" charset="0"/>
                </a:rPr>
                <a:t/>
              </a:r>
              <a:br>
                <a:rPr lang="en-US" sz="1400" dirty="0">
                  <a:latin typeface="Calibri" pitchFamily="34" charset="0"/>
                </a:rPr>
              </a:br>
              <a:r>
                <a:rPr lang="en-US" sz="1400" dirty="0" smtClean="0">
                  <a:solidFill>
                    <a:srgbClr val="00B0F0"/>
                  </a:solidFill>
                  <a:latin typeface="Calibri" pitchFamily="34" charset="0"/>
                </a:rPr>
                <a:t>LASER 2 </a:t>
              </a:r>
              <a:r>
                <a:rPr lang="en-US" sz="1400" dirty="0" smtClean="0">
                  <a:latin typeface="Calibri" pitchFamily="34" charset="0"/>
                </a:rPr>
                <a:t>lamp  broken (1933 hrs)	B ramp down</a:t>
              </a:r>
              <a:endParaRPr lang="en-US" sz="1400" dirty="0">
                <a:latin typeface="Calibri" pitchFamily="34" charset="0"/>
              </a:endParaRPr>
            </a:p>
          </p:txBody>
        </p:sp>
      </p:grpSp>
      <p:sp>
        <p:nvSpPr>
          <p:cNvPr id="12" name="Rectangle 11"/>
          <p:cNvSpPr/>
          <p:nvPr/>
        </p:nvSpPr>
        <p:spPr>
          <a:xfrm>
            <a:off x="611991" y="1214422"/>
            <a:ext cx="1326004" cy="307777"/>
          </a:xfrm>
          <a:prstGeom prst="rect">
            <a:avLst/>
          </a:prstGeom>
        </p:spPr>
        <p:txBody>
          <a:bodyPr wrap="none">
            <a:spAutoFit/>
          </a:bodyPr>
          <a:lstStyle/>
          <a:p>
            <a:r>
              <a:rPr lang="en-US" sz="1400" b="1" u="sng" dirty="0" smtClean="0">
                <a:latin typeface="Calibri" pitchFamily="34" charset="0"/>
              </a:rPr>
              <a:t>On pump laser:</a:t>
            </a:r>
            <a:endParaRPr lang="en-US" sz="1400"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9"/>
          <p:cNvPicPr>
            <a:picLocks noChangeAspect="1" noChangeArrowheads="1"/>
          </p:cNvPicPr>
          <p:nvPr/>
        </p:nvPicPr>
        <p:blipFill>
          <a:blip r:embed="rId3" cstate="print"/>
          <a:srcRect/>
          <a:stretch>
            <a:fillRect/>
          </a:stretch>
        </p:blipFill>
        <p:spPr bwMode="auto">
          <a:xfrm>
            <a:off x="4114800" y="1357298"/>
            <a:ext cx="4800600" cy="4740275"/>
          </a:xfrm>
          <a:prstGeom prst="rect">
            <a:avLst/>
          </a:prstGeom>
          <a:noFill/>
          <a:ln w="9525">
            <a:noFill/>
            <a:miter lim="800000"/>
            <a:headEnd/>
            <a:tailEnd/>
          </a:ln>
          <a:effectLst/>
        </p:spPr>
      </p:pic>
      <p:sp>
        <p:nvSpPr>
          <p:cNvPr id="15" name="Rectangle 14"/>
          <p:cNvSpPr/>
          <p:nvPr/>
        </p:nvSpPr>
        <p:spPr>
          <a:xfrm>
            <a:off x="2895600" y="1000108"/>
            <a:ext cx="3130409" cy="307777"/>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sz="1400" dirty="0" smtClean="0">
                <a:latin typeface="Calibri" pitchFamily="34" charset="0"/>
              </a:rPr>
              <a:t>Lasers were switch 6 times in 2 months !</a:t>
            </a:r>
            <a:endParaRPr lang="en-US" sz="1400" dirty="0"/>
          </a:p>
        </p:txBody>
      </p:sp>
      <p:sp>
        <p:nvSpPr>
          <p:cNvPr id="16" name="Text Box 14"/>
          <p:cNvSpPr txBox="1">
            <a:spLocks noChangeArrowheads="1"/>
          </p:cNvSpPr>
          <p:nvPr/>
        </p:nvSpPr>
        <p:spPr bwMode="auto">
          <a:xfrm>
            <a:off x="1214414" y="6143644"/>
            <a:ext cx="1357322"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200" b="1" dirty="0" smtClean="0"/>
              <a:t>Laser2</a:t>
            </a:r>
            <a:endParaRPr lang="en-US" sz="1200" b="1" dirty="0"/>
          </a:p>
        </p:txBody>
      </p:sp>
      <p:sp>
        <p:nvSpPr>
          <p:cNvPr id="20" name="Text Box 14"/>
          <p:cNvSpPr txBox="1">
            <a:spLocks noChangeArrowheads="1"/>
          </p:cNvSpPr>
          <p:nvPr/>
        </p:nvSpPr>
        <p:spPr bwMode="auto">
          <a:xfrm>
            <a:off x="2571736" y="6143644"/>
            <a:ext cx="71438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dirty="0" smtClean="0"/>
              <a:t>Laser1</a:t>
            </a:r>
            <a:endParaRPr lang="en-US" sz="1200" b="1" dirty="0"/>
          </a:p>
        </p:txBody>
      </p:sp>
      <p:sp>
        <p:nvSpPr>
          <p:cNvPr id="21" name="Text Box 14"/>
          <p:cNvSpPr txBox="1">
            <a:spLocks noChangeArrowheads="1"/>
          </p:cNvSpPr>
          <p:nvPr/>
        </p:nvSpPr>
        <p:spPr bwMode="auto">
          <a:xfrm>
            <a:off x="3286116" y="6143644"/>
            <a:ext cx="2500330"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200" b="1" dirty="0" smtClean="0"/>
              <a:t>Laser2</a:t>
            </a:r>
            <a:endParaRPr lang="en-US" sz="1200" b="1" dirty="0"/>
          </a:p>
        </p:txBody>
      </p:sp>
      <p:sp>
        <p:nvSpPr>
          <p:cNvPr id="22" name="Text Box 14"/>
          <p:cNvSpPr txBox="1">
            <a:spLocks noChangeArrowheads="1"/>
          </p:cNvSpPr>
          <p:nvPr/>
        </p:nvSpPr>
        <p:spPr bwMode="auto">
          <a:xfrm>
            <a:off x="5786446" y="6143644"/>
            <a:ext cx="428628"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dirty="0" smtClean="0"/>
              <a:t>L.1</a:t>
            </a:r>
            <a:endParaRPr lang="en-US" sz="1200" b="1" dirty="0"/>
          </a:p>
        </p:txBody>
      </p:sp>
      <p:sp>
        <p:nvSpPr>
          <p:cNvPr id="23" name="Text Box 14"/>
          <p:cNvSpPr txBox="1">
            <a:spLocks noChangeArrowheads="1"/>
          </p:cNvSpPr>
          <p:nvPr/>
        </p:nvSpPr>
        <p:spPr bwMode="auto">
          <a:xfrm>
            <a:off x="6215074" y="6143644"/>
            <a:ext cx="1143008"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200" b="1" dirty="0" smtClean="0"/>
              <a:t>Laser2</a:t>
            </a:r>
            <a:endParaRPr lang="en-US" sz="1200" b="1" dirty="0"/>
          </a:p>
        </p:txBody>
      </p:sp>
      <p:sp>
        <p:nvSpPr>
          <p:cNvPr id="29" name="Text Box 14"/>
          <p:cNvSpPr txBox="1">
            <a:spLocks noChangeArrowheads="1"/>
          </p:cNvSpPr>
          <p:nvPr/>
        </p:nvSpPr>
        <p:spPr bwMode="auto">
          <a:xfrm>
            <a:off x="7358082" y="6143644"/>
            <a:ext cx="1214446"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dirty="0" smtClean="0"/>
              <a:t>Laser1</a:t>
            </a:r>
            <a:endParaRPr lang="en-US" sz="1200" b="1" dirty="0"/>
          </a:p>
        </p:txBody>
      </p:sp>
      <p:sp>
        <p:nvSpPr>
          <p:cNvPr id="32" name="Text Box 14"/>
          <p:cNvSpPr txBox="1">
            <a:spLocks noChangeArrowheads="1"/>
          </p:cNvSpPr>
          <p:nvPr/>
        </p:nvSpPr>
        <p:spPr bwMode="auto">
          <a:xfrm>
            <a:off x="500034" y="6143644"/>
            <a:ext cx="71438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dirty="0" smtClean="0"/>
              <a:t>Laser1</a:t>
            </a:r>
            <a:endParaRPr lang="en-US" sz="1200" b="1" dirty="0"/>
          </a:p>
        </p:txBody>
      </p:sp>
      <p:sp>
        <p:nvSpPr>
          <p:cNvPr id="14" name="Rounded Rectangle 13"/>
          <p:cNvSpPr/>
          <p:nvPr/>
        </p:nvSpPr>
        <p:spPr>
          <a:xfrm>
            <a:off x="2895600" y="333356"/>
            <a:ext cx="31242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Residual B field effect</a:t>
            </a:r>
          </a:p>
        </p:txBody>
      </p:sp>
      <p:sp>
        <p:nvSpPr>
          <p:cNvPr id="19" name="Footer Placeholder 18"/>
          <p:cNvSpPr>
            <a:spLocks noGrp="1"/>
          </p:cNvSpPr>
          <p:nvPr>
            <p:ph type="ftr" sz="quarter" idx="11"/>
          </p:nvPr>
        </p:nvSpPr>
        <p:spPr/>
        <p:txBody>
          <a:bodyPr/>
          <a:lstStyle/>
          <a:p>
            <a:r>
              <a:rPr lang="en-US" smtClean="0"/>
              <a:t>Monitoring and Calibration</a:t>
            </a:r>
            <a:endParaRPr lang="en-US" dirty="0"/>
          </a:p>
        </p:txBody>
      </p:sp>
      <p:sp>
        <p:nvSpPr>
          <p:cNvPr id="25" name="Slide Number Placeholder 24"/>
          <p:cNvSpPr>
            <a:spLocks noGrp="1"/>
          </p:cNvSpPr>
          <p:nvPr>
            <p:ph type="sldNum" sz="quarter" idx="12"/>
          </p:nvPr>
        </p:nvSpPr>
        <p:spPr/>
        <p:txBody>
          <a:bodyPr/>
          <a:lstStyle/>
          <a:p>
            <a:fld id="{C684CD73-DD7D-49B9-9A7A-11D48CD480F3}" type="slidenum">
              <a:rPr lang="en-US" smtClean="0"/>
              <a:pPr/>
              <a:t>4</a:t>
            </a:fld>
            <a:endParaRPr lang="en-US" dirty="0"/>
          </a:p>
        </p:txBody>
      </p:sp>
      <p:sp>
        <p:nvSpPr>
          <p:cNvPr id="26" name="Date Placeholder 25"/>
          <p:cNvSpPr>
            <a:spLocks noGrp="1"/>
          </p:cNvSpPr>
          <p:nvPr>
            <p:ph type="dt" sz="half" idx="10"/>
          </p:nvPr>
        </p:nvSpPr>
        <p:spPr/>
        <p:txBody>
          <a:bodyPr/>
          <a:lstStyle/>
          <a:p>
            <a:r>
              <a:rPr lang="en-US" dirty="0" smtClean="0"/>
              <a:t>15 Oct. 2009</a:t>
            </a:r>
            <a:endParaRPr lang="en-US" dirty="0"/>
          </a:p>
        </p:txBody>
      </p:sp>
      <p:grpSp>
        <p:nvGrpSpPr>
          <p:cNvPr id="27" name="Group 26"/>
          <p:cNvGrpSpPr/>
          <p:nvPr/>
        </p:nvGrpSpPr>
        <p:grpSpPr>
          <a:xfrm>
            <a:off x="71438" y="1416023"/>
            <a:ext cx="4572000" cy="4648200"/>
            <a:chOff x="71438" y="1416023"/>
            <a:chExt cx="4572000" cy="4648200"/>
          </a:xfrm>
        </p:grpSpPr>
        <p:grpSp>
          <p:nvGrpSpPr>
            <p:cNvPr id="31" name="Group 30"/>
            <p:cNvGrpSpPr/>
            <p:nvPr/>
          </p:nvGrpSpPr>
          <p:grpSpPr>
            <a:xfrm>
              <a:off x="71438" y="1416023"/>
              <a:ext cx="4572000" cy="4648200"/>
              <a:chOff x="71438" y="1416023"/>
              <a:chExt cx="4572000" cy="4648200"/>
            </a:xfrm>
          </p:grpSpPr>
          <p:pic>
            <p:nvPicPr>
              <p:cNvPr id="18" name="Picture 2"/>
              <p:cNvPicPr>
                <a:picLocks noChangeAspect="1" noChangeArrowheads="1"/>
              </p:cNvPicPr>
              <p:nvPr/>
            </p:nvPicPr>
            <p:blipFill>
              <a:blip r:embed="rId4" cstate="print"/>
              <a:srcRect t="-514"/>
              <a:stretch>
                <a:fillRect/>
              </a:stretch>
            </p:blipFill>
            <p:spPr bwMode="auto">
              <a:xfrm>
                <a:off x="71438" y="1416023"/>
                <a:ext cx="4572000" cy="4648200"/>
              </a:xfrm>
              <a:prstGeom prst="rect">
                <a:avLst/>
              </a:prstGeom>
              <a:noFill/>
              <a:ln w="9525">
                <a:noFill/>
                <a:miter lim="800000"/>
                <a:headEnd/>
                <a:tailEnd/>
              </a:ln>
            </p:spPr>
          </p:pic>
          <p:sp>
            <p:nvSpPr>
              <p:cNvPr id="30" name="Oval 29"/>
              <p:cNvSpPr/>
              <p:nvPr/>
            </p:nvSpPr>
            <p:spPr>
              <a:xfrm>
                <a:off x="2571736" y="3786190"/>
                <a:ext cx="928694" cy="35719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643174" y="1428736"/>
              <a:ext cx="142876" cy="2143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38400" y="257156"/>
            <a:ext cx="42672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2009 laser operation </a:t>
            </a:r>
          </a:p>
        </p:txBody>
      </p:sp>
      <p:graphicFrame>
        <p:nvGraphicFramePr>
          <p:cNvPr id="10" name="Table 9"/>
          <p:cNvGraphicFramePr>
            <a:graphicFrameLocks noGrp="1"/>
          </p:cNvGraphicFramePr>
          <p:nvPr/>
        </p:nvGraphicFramePr>
        <p:xfrm>
          <a:off x="685800" y="1357298"/>
          <a:ext cx="7620000" cy="4566920"/>
        </p:xfrm>
        <a:graphic>
          <a:graphicData uri="http://schemas.openxmlformats.org/drawingml/2006/table">
            <a:tbl>
              <a:tblPr firstRow="1" bandRow="1">
                <a:tableStyleId>{5C22544A-7EE6-4342-B048-85BDC9FD1C3A}</a:tableStyleId>
              </a:tblPr>
              <a:tblGrid>
                <a:gridCol w="1455506"/>
                <a:gridCol w="906694"/>
                <a:gridCol w="2743200"/>
                <a:gridCol w="2514600"/>
              </a:tblGrid>
              <a:tr h="142240">
                <a:tc>
                  <a:txBody>
                    <a:bodyPr/>
                    <a:lstStyle/>
                    <a:p>
                      <a:pPr algn="ctr"/>
                      <a:r>
                        <a:rPr lang="en-US" sz="1600" b="1" dirty="0" smtClean="0"/>
                        <a:t>Period</a:t>
                      </a:r>
                      <a:endParaRPr lang="en-US" sz="1600" b="1" dirty="0"/>
                    </a:p>
                  </a:txBody>
                  <a:tcPr/>
                </a:tc>
                <a:tc>
                  <a:txBody>
                    <a:bodyPr/>
                    <a:lstStyle/>
                    <a:p>
                      <a:pPr algn="ctr"/>
                      <a:r>
                        <a:rPr lang="en-US" sz="1600" b="1" dirty="0" smtClean="0"/>
                        <a:t>laser</a:t>
                      </a:r>
                      <a:endParaRPr lang="en-US" sz="1600" b="1" dirty="0"/>
                    </a:p>
                  </a:txBody>
                  <a:tcPr/>
                </a:tc>
                <a:tc>
                  <a:txBody>
                    <a:bodyPr/>
                    <a:lstStyle/>
                    <a:p>
                      <a:pPr algn="ctr"/>
                      <a:r>
                        <a:rPr lang="en-US" sz="1600" b="1" dirty="0" smtClean="0"/>
                        <a:t>Reason</a:t>
                      </a:r>
                      <a:r>
                        <a:rPr lang="en-US" sz="1600" b="1" baseline="0" dirty="0" smtClean="0"/>
                        <a:t> to change laser</a:t>
                      </a:r>
                      <a:endParaRPr lang="en-US" sz="1600" b="1" dirty="0"/>
                    </a:p>
                  </a:txBody>
                  <a:tcPr/>
                </a:tc>
                <a:tc>
                  <a:txBody>
                    <a:bodyPr/>
                    <a:lstStyle/>
                    <a:p>
                      <a:pPr algn="ctr"/>
                      <a:r>
                        <a:rPr lang="en-US" sz="1600" dirty="0" smtClean="0"/>
                        <a:t>Other problems*</a:t>
                      </a:r>
                      <a:endParaRPr lang="en-US" sz="1600" dirty="0"/>
                    </a:p>
                  </a:txBody>
                  <a:tcPr/>
                </a:tc>
              </a:tr>
              <a:tr h="370840">
                <a:tc>
                  <a:txBody>
                    <a:bodyPr/>
                    <a:lstStyle/>
                    <a:p>
                      <a:pPr algn="ctr"/>
                      <a:r>
                        <a:rPr lang="en-US" sz="1200" dirty="0" smtClean="0"/>
                        <a:t>2-6 March</a:t>
                      </a:r>
                      <a:endParaRPr lang="en-US" sz="1200" dirty="0"/>
                    </a:p>
                  </a:txBody>
                  <a:tcPr/>
                </a:tc>
                <a:tc>
                  <a:txBody>
                    <a:bodyPr/>
                    <a:lstStyle/>
                    <a:p>
                      <a:pPr algn="ctr"/>
                      <a:r>
                        <a:rPr lang="en-US" sz="1200" dirty="0" smtClean="0"/>
                        <a:t>Laser2</a:t>
                      </a:r>
                      <a:endParaRPr lang="en-US" sz="1200" dirty="0"/>
                    </a:p>
                  </a:txBody>
                  <a:tcPr/>
                </a:tc>
                <a:tc>
                  <a:txBody>
                    <a:bodyPr/>
                    <a:lstStyle/>
                    <a:p>
                      <a:pPr algn="ctr"/>
                      <a:r>
                        <a:rPr lang="en-US" sz="1200" dirty="0" smtClean="0"/>
                        <a:t>Lamp out</a:t>
                      </a:r>
                    </a:p>
                  </a:txBody>
                  <a:tcPr/>
                </a:tc>
                <a:tc>
                  <a:txBody>
                    <a:bodyPr/>
                    <a:lstStyle/>
                    <a:p>
                      <a:pPr algn="ctr"/>
                      <a:endParaRPr lang="en-US" sz="1200" dirty="0"/>
                    </a:p>
                  </a:txBody>
                  <a:tcPr/>
                </a:tc>
              </a:tr>
              <a:tr h="370840">
                <a:tc>
                  <a:txBody>
                    <a:bodyPr/>
                    <a:lstStyle/>
                    <a:p>
                      <a:pPr algn="ctr"/>
                      <a:r>
                        <a:rPr lang="en-US" sz="1200" dirty="0" smtClean="0"/>
                        <a:t>25 March-23 April</a:t>
                      </a:r>
                      <a:endParaRPr lang="en-US" sz="1200" dirty="0"/>
                    </a:p>
                  </a:txBody>
                  <a:tcPr/>
                </a:tc>
                <a:tc>
                  <a:txBody>
                    <a:bodyPr/>
                    <a:lstStyle/>
                    <a:p>
                      <a:pPr algn="ctr"/>
                      <a:r>
                        <a:rPr lang="en-US" sz="1200" dirty="0" smtClean="0"/>
                        <a:t>Laser2</a:t>
                      </a:r>
                      <a:endParaRPr lang="en-US" sz="1200" dirty="0"/>
                    </a:p>
                  </a:txBody>
                  <a:tcPr/>
                </a:tc>
                <a:tc>
                  <a:txBody>
                    <a:bodyPr/>
                    <a:lstStyle/>
                    <a:p>
                      <a:pPr algn="ctr"/>
                      <a:r>
                        <a:rPr lang="en-US" sz="1200" dirty="0" smtClean="0"/>
                        <a:t>New cooling</a:t>
                      </a:r>
                      <a:r>
                        <a:rPr lang="en-US" sz="1200" baseline="0" dirty="0" smtClean="0"/>
                        <a:t> faulty</a:t>
                      </a:r>
                      <a:endParaRPr lang="en-US" sz="1200" dirty="0"/>
                    </a:p>
                  </a:txBody>
                  <a:tcPr/>
                </a:tc>
                <a:tc>
                  <a:txBody>
                    <a:bodyPr/>
                    <a:lstStyle/>
                    <a:p>
                      <a:pPr algn="ctr"/>
                      <a:endParaRPr lang="en-US" sz="1200" dirty="0"/>
                    </a:p>
                  </a:txBody>
                  <a:tcPr/>
                </a:tc>
              </a:tr>
              <a:tr h="370840">
                <a:tc>
                  <a:txBody>
                    <a:bodyPr/>
                    <a:lstStyle/>
                    <a:p>
                      <a:pPr algn="ctr"/>
                      <a:r>
                        <a:rPr lang="en-US" sz="1200" dirty="0" smtClean="0"/>
                        <a:t>23-29 April</a:t>
                      </a:r>
                      <a:endParaRPr lang="en-US" sz="1200" dirty="0"/>
                    </a:p>
                  </a:txBody>
                  <a:tcPr/>
                </a:tc>
                <a:tc>
                  <a:txBody>
                    <a:bodyPr/>
                    <a:lstStyle/>
                    <a:p>
                      <a:pPr algn="ctr"/>
                      <a:r>
                        <a:rPr lang="en-US" sz="1200" dirty="0" smtClean="0"/>
                        <a:t>Laser1</a:t>
                      </a:r>
                      <a:endParaRPr lang="en-US" sz="1200" dirty="0"/>
                    </a:p>
                  </a:txBody>
                  <a:tcPr/>
                </a:tc>
                <a:tc>
                  <a:txBody>
                    <a:bodyPr/>
                    <a:lstStyle/>
                    <a:p>
                      <a:pPr algn="ctr"/>
                      <a:r>
                        <a:rPr lang="en-US" sz="1200" dirty="0" smtClean="0"/>
                        <a:t>Lamp out</a:t>
                      </a:r>
                      <a:endParaRPr lang="en-US" sz="1200" dirty="0"/>
                    </a:p>
                  </a:txBody>
                  <a:tcPr/>
                </a:tc>
                <a:tc>
                  <a:txBody>
                    <a:bodyPr/>
                    <a:lstStyle/>
                    <a:p>
                      <a:pPr algn="ctr"/>
                      <a:endParaRPr lang="en-US" sz="1200" dirty="0"/>
                    </a:p>
                  </a:txBody>
                  <a:tcPr/>
                </a:tc>
              </a:tr>
              <a:tr h="685800">
                <a:tc>
                  <a:txBody>
                    <a:bodyPr/>
                    <a:lstStyle/>
                    <a:p>
                      <a:pPr algn="ctr"/>
                      <a:r>
                        <a:rPr lang="en-US" sz="1200" dirty="0" smtClean="0"/>
                        <a:t>5-25</a:t>
                      </a:r>
                      <a:r>
                        <a:rPr lang="en-US" sz="1200" baseline="0" dirty="0" smtClean="0"/>
                        <a:t> </a:t>
                      </a:r>
                      <a:r>
                        <a:rPr lang="en-US" sz="1200" dirty="0" smtClean="0"/>
                        <a:t>May</a:t>
                      </a:r>
                      <a:endParaRPr lang="en-US" sz="1200" dirty="0"/>
                    </a:p>
                  </a:txBody>
                  <a:tcPr/>
                </a:tc>
                <a:tc>
                  <a:txBody>
                    <a:bodyPr/>
                    <a:lstStyle/>
                    <a:p>
                      <a:pPr algn="ctr"/>
                      <a:r>
                        <a:rPr lang="en-US" sz="1200" dirty="0" smtClean="0"/>
                        <a:t>Laser2</a:t>
                      </a:r>
                      <a:endParaRPr lang="en-US" sz="1200" dirty="0"/>
                    </a:p>
                  </a:txBody>
                  <a:tcPr/>
                </a:tc>
                <a:tc>
                  <a:txBody>
                    <a:bodyPr/>
                    <a:lstStyle/>
                    <a:p>
                      <a:pPr algn="ctr"/>
                      <a:r>
                        <a:rPr lang="en-US" sz="1200" dirty="0" smtClean="0"/>
                        <a:t>Compare</a:t>
                      </a:r>
                      <a:r>
                        <a:rPr lang="en-US" sz="1200" baseline="0" dirty="0" smtClean="0"/>
                        <a:t> pulse with laser1</a:t>
                      </a:r>
                      <a:endParaRPr lang="en-US" sz="1200" dirty="0"/>
                    </a:p>
                  </a:txBody>
                  <a:tcPr/>
                </a:tc>
                <a:tc>
                  <a:txBody>
                    <a:bodyPr/>
                    <a:lstStyle/>
                    <a:p>
                      <a:pPr algn="l"/>
                      <a:r>
                        <a:rPr lang="en-US" sz="1200" dirty="0" smtClean="0"/>
                        <a:t>5May:</a:t>
                      </a:r>
                      <a:r>
                        <a:rPr lang="en-US" sz="1200" baseline="0" dirty="0" smtClean="0"/>
                        <a:t> GPIB crashed.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All Delays = 0 us ! Laser3 selected…</a:t>
                      </a:r>
                      <a:endParaRPr lang="en-US" sz="1200" baseline="0" dirty="0" smtClean="0"/>
                    </a:p>
                    <a:p>
                      <a:pPr algn="l"/>
                      <a:r>
                        <a:rPr lang="en-US" sz="1200" baseline="0" dirty="0" smtClean="0"/>
                        <a:t>14-18 May: </a:t>
                      </a:r>
                      <a:r>
                        <a:rPr lang="en-US" sz="1200" dirty="0" smtClean="0"/>
                        <a:t>Low power.</a:t>
                      </a:r>
                      <a:r>
                        <a:rPr lang="en-US" sz="1200" baseline="0" dirty="0" smtClean="0"/>
                        <a:t> C</a:t>
                      </a:r>
                      <a:r>
                        <a:rPr lang="en-US" sz="1200" dirty="0" smtClean="0"/>
                        <a:t>heck attenuation, polished fiber</a:t>
                      </a:r>
                      <a:r>
                        <a:rPr lang="en-US" sz="1200" baseline="0" dirty="0" smtClean="0"/>
                        <a:t> connector </a:t>
                      </a:r>
                    </a:p>
                  </a:txBody>
                  <a:tcPr/>
                </a:tc>
              </a:tr>
              <a:tr h="370840">
                <a:tc>
                  <a:txBody>
                    <a:bodyPr/>
                    <a:lstStyle/>
                    <a:p>
                      <a:pPr algn="ctr"/>
                      <a:r>
                        <a:rPr lang="en-US" sz="1200" dirty="0" smtClean="0"/>
                        <a:t>2-</a:t>
                      </a:r>
                      <a:r>
                        <a:rPr lang="en-US" sz="1200" baseline="0" dirty="0" smtClean="0"/>
                        <a:t> 9 June</a:t>
                      </a:r>
                      <a:endParaRPr lang="en-US" sz="1200" dirty="0"/>
                    </a:p>
                  </a:txBody>
                  <a:tcPr/>
                </a:tc>
                <a:tc>
                  <a:txBody>
                    <a:bodyPr/>
                    <a:lstStyle/>
                    <a:p>
                      <a:pPr algn="ctr"/>
                      <a:r>
                        <a:rPr lang="en-US" sz="1200" dirty="0" smtClean="0"/>
                        <a:t>Laser1</a:t>
                      </a:r>
                      <a:endParaRPr lang="en-US" sz="1200" dirty="0"/>
                    </a:p>
                  </a:txBody>
                  <a:tcPr/>
                </a:tc>
                <a:tc>
                  <a:txBody>
                    <a:bodyPr/>
                    <a:lstStyle/>
                    <a:p>
                      <a:pPr algn="ctr"/>
                      <a:r>
                        <a:rPr lang="en-US" sz="1200" dirty="0" smtClean="0"/>
                        <a:t>Bad Laser1 tuning; not stable. Move to laser2 with Green</a:t>
                      </a:r>
                      <a:r>
                        <a:rPr lang="en-US" sz="1200" baseline="0" dirty="0" smtClean="0"/>
                        <a:t> filter.</a:t>
                      </a:r>
                      <a:endParaRPr lang="en-US" sz="1200" dirty="0"/>
                    </a:p>
                  </a:txBody>
                  <a:tcPr/>
                </a:tc>
                <a:tc>
                  <a:txBody>
                    <a:bodyPr/>
                    <a:lstStyle/>
                    <a:p>
                      <a:pPr algn="ctr"/>
                      <a:r>
                        <a:rPr lang="en-US" sz="1200" dirty="0" smtClean="0"/>
                        <a:t>All Delays = 0 us ! Laser3 selected…</a:t>
                      </a:r>
                      <a:endParaRPr lang="en-US" sz="1200" dirty="0"/>
                    </a:p>
                  </a:txBody>
                  <a:tcPr/>
                </a:tc>
              </a:tr>
              <a:tr h="370840">
                <a:tc>
                  <a:txBody>
                    <a:bodyPr/>
                    <a:lstStyle/>
                    <a:p>
                      <a:pPr algn="ctr"/>
                      <a:r>
                        <a:rPr lang="en-US" sz="1200" dirty="0" smtClean="0"/>
                        <a:t>9-17 June</a:t>
                      </a:r>
                      <a:endParaRPr lang="en-US" sz="1200" dirty="0"/>
                    </a:p>
                  </a:txBody>
                  <a:tcPr/>
                </a:tc>
                <a:tc>
                  <a:txBody>
                    <a:bodyPr/>
                    <a:lstStyle/>
                    <a:p>
                      <a:pPr algn="ctr"/>
                      <a:r>
                        <a:rPr lang="en-US" sz="1200" dirty="0" smtClean="0"/>
                        <a:t>Laser2</a:t>
                      </a:r>
                      <a:endParaRPr lang="en-US" sz="1200" dirty="0"/>
                    </a:p>
                  </a:txBody>
                  <a:tcPr/>
                </a:tc>
                <a:tc>
                  <a:txBody>
                    <a:bodyPr/>
                    <a:lstStyle/>
                    <a:p>
                      <a:pPr algn="ctr"/>
                      <a:r>
                        <a:rPr lang="en-US" sz="1200" baseline="0" dirty="0" smtClean="0"/>
                        <a:t>Move to laser1 to test shielding box</a:t>
                      </a:r>
                      <a:endParaRPr lang="en-US" sz="1200" dirty="0"/>
                    </a:p>
                  </a:txBody>
                  <a:tcPr/>
                </a:tc>
                <a:tc>
                  <a:txBody>
                    <a:bodyPr/>
                    <a:lstStyle/>
                    <a:p>
                      <a:pPr algn="ctr"/>
                      <a:endParaRPr lang="en-US" sz="1200" dirty="0"/>
                    </a:p>
                  </a:txBody>
                  <a:tcPr/>
                </a:tc>
              </a:tr>
              <a:tr h="370840">
                <a:tc>
                  <a:txBody>
                    <a:bodyPr/>
                    <a:lstStyle/>
                    <a:p>
                      <a:pPr algn="ctr"/>
                      <a:r>
                        <a:rPr lang="en-US" sz="1200" dirty="0" smtClean="0"/>
                        <a:t>17 June</a:t>
                      </a:r>
                      <a:endParaRPr lang="en-US" sz="1200" dirty="0"/>
                    </a:p>
                  </a:txBody>
                  <a:tcPr/>
                </a:tc>
                <a:tc>
                  <a:txBody>
                    <a:bodyPr/>
                    <a:lstStyle/>
                    <a:p>
                      <a:pPr algn="ctr"/>
                      <a:r>
                        <a:rPr lang="en-US" sz="1200" dirty="0" smtClean="0"/>
                        <a:t>Laser1</a:t>
                      </a:r>
                      <a:endParaRPr lang="en-US" sz="1200" dirty="0"/>
                    </a:p>
                  </a:txBody>
                  <a:tcPr/>
                </a:tc>
                <a:tc>
                  <a:txBody>
                    <a:bodyPr/>
                    <a:lstStyle/>
                    <a:p>
                      <a:pPr algn="ctr"/>
                      <a:r>
                        <a:rPr lang="en-US" sz="1200" dirty="0" smtClean="0"/>
                        <a:t>Laser 1</a:t>
                      </a:r>
                      <a:r>
                        <a:rPr lang="en-US" sz="1200" baseline="0" dirty="0" smtClean="0"/>
                        <a:t> not stable after shielding box installed.</a:t>
                      </a:r>
                    </a:p>
                  </a:txBody>
                  <a:tcPr/>
                </a:tc>
                <a:tc>
                  <a:txBody>
                    <a:bodyPr/>
                    <a:lstStyle/>
                    <a:p>
                      <a:pPr algn="ctr"/>
                      <a:endParaRPr lang="en-US" sz="1200" dirty="0"/>
                    </a:p>
                  </a:txBody>
                  <a:tcPr/>
                </a:tc>
              </a:tr>
              <a:tr h="391160">
                <a:tc>
                  <a:txBody>
                    <a:bodyPr/>
                    <a:lstStyle/>
                    <a:p>
                      <a:pPr algn="ctr"/>
                      <a:r>
                        <a:rPr lang="en-US" sz="1200" dirty="0" smtClean="0"/>
                        <a:t>18</a:t>
                      </a:r>
                      <a:r>
                        <a:rPr lang="en-US" sz="1200" baseline="0" dirty="0" smtClean="0"/>
                        <a:t> June - 18August</a:t>
                      </a:r>
                      <a:endParaRPr lang="en-US" sz="1200" dirty="0"/>
                    </a:p>
                  </a:txBody>
                  <a:tcPr/>
                </a:tc>
                <a:tc>
                  <a:txBody>
                    <a:bodyPr/>
                    <a:lstStyle/>
                    <a:p>
                      <a:pPr algn="ctr"/>
                      <a:r>
                        <a:rPr lang="en-US" sz="1200" dirty="0" smtClean="0"/>
                        <a:t>Laser2</a:t>
                      </a:r>
                      <a:endParaRPr lang="en-US" sz="1200" dirty="0"/>
                    </a:p>
                  </a:txBody>
                  <a:tcPr/>
                </a:tc>
                <a:tc>
                  <a:txBody>
                    <a:bodyPr/>
                    <a:lstStyle/>
                    <a:p>
                      <a:pPr algn="ctr"/>
                      <a:r>
                        <a:rPr lang="en-US" sz="1200" baseline="0" dirty="0" smtClean="0"/>
                        <a:t>Lamp out</a:t>
                      </a:r>
                    </a:p>
                  </a:txBody>
                  <a:tcPr/>
                </a:tc>
                <a:tc>
                  <a:txBody>
                    <a:bodyPr/>
                    <a:lstStyle/>
                    <a:p>
                      <a:pPr algn="ctr"/>
                      <a:r>
                        <a:rPr lang="en-US" sz="1200" dirty="0" smtClean="0"/>
                        <a:t>15 July: check power (lower on EE)</a:t>
                      </a:r>
                    </a:p>
                    <a:p>
                      <a:pPr algn="ctr"/>
                      <a:r>
                        <a:rPr lang="en-US" sz="1200" dirty="0" smtClean="0"/>
                        <a:t>31 July: GPIB</a:t>
                      </a:r>
                      <a:r>
                        <a:rPr lang="en-US" sz="1200" baseline="0" dirty="0" smtClean="0"/>
                        <a:t> crashed, air-unit failed, feedback on.</a:t>
                      </a:r>
                      <a:endParaRPr lang="en-US" sz="1200" dirty="0"/>
                    </a:p>
                  </a:txBody>
                  <a:tcPr/>
                </a:tc>
              </a:tr>
              <a:tr h="370840">
                <a:tc>
                  <a:txBody>
                    <a:bodyPr/>
                    <a:lstStyle/>
                    <a:p>
                      <a:pPr algn="ctr"/>
                      <a:r>
                        <a:rPr lang="en-US" sz="1200" dirty="0" smtClean="0"/>
                        <a:t>From</a:t>
                      </a:r>
                      <a:r>
                        <a:rPr lang="en-US" sz="1200" baseline="0" dirty="0" smtClean="0"/>
                        <a:t> 18 August</a:t>
                      </a:r>
                      <a:endParaRPr lang="en-US" sz="1200" dirty="0"/>
                    </a:p>
                  </a:txBody>
                  <a:tcPr/>
                </a:tc>
                <a:tc>
                  <a:txBody>
                    <a:bodyPr/>
                    <a:lstStyle/>
                    <a:p>
                      <a:pPr algn="ctr"/>
                      <a:r>
                        <a:rPr lang="en-US" sz="1200" dirty="0" smtClean="0"/>
                        <a:t>Laser1</a:t>
                      </a:r>
                      <a:endParaRPr lang="en-US" sz="1200" dirty="0"/>
                    </a:p>
                  </a:txBody>
                  <a:tcPr/>
                </a:tc>
                <a:tc>
                  <a:txBody>
                    <a:bodyPr/>
                    <a:lstStyle/>
                    <a:p>
                      <a:pPr algn="ctr"/>
                      <a:endParaRPr lang="en-US" sz="1200" baseline="0" dirty="0" smtClean="0"/>
                    </a:p>
                  </a:txBody>
                  <a:tcPr/>
                </a:tc>
                <a:tc>
                  <a:txBody>
                    <a:bodyPr/>
                    <a:lstStyle/>
                    <a:p>
                      <a:pPr algn="ctr"/>
                      <a:endParaRPr lang="en-US" sz="1200" dirty="0"/>
                    </a:p>
                  </a:txBody>
                  <a:tcPr/>
                </a:tc>
              </a:tr>
            </a:tbl>
          </a:graphicData>
        </a:graphic>
      </p:graphicFrame>
      <p:sp>
        <p:nvSpPr>
          <p:cNvPr id="9" name="Rectangle 8"/>
          <p:cNvSpPr/>
          <p:nvPr/>
        </p:nvSpPr>
        <p:spPr>
          <a:xfrm>
            <a:off x="661373" y="6031468"/>
            <a:ext cx="6631752" cy="307777"/>
          </a:xfrm>
          <a:prstGeom prst="rect">
            <a:avLst/>
          </a:prstGeom>
        </p:spPr>
        <p:txBody>
          <a:bodyPr wrap="none">
            <a:spAutoFit/>
          </a:bodyPr>
          <a:lstStyle/>
          <a:p>
            <a:r>
              <a:rPr lang="en-US" sz="1400" dirty="0" smtClean="0">
                <a:latin typeface="Calibri" pitchFamily="34" charset="0"/>
              </a:rPr>
              <a:t>*Not included external problems which prevent laser run (DAQ, trigger, laser supervisor)</a:t>
            </a:r>
            <a:endParaRPr lang="en-US" sz="1400" dirty="0"/>
          </a:p>
        </p:txBody>
      </p:sp>
      <p:sp>
        <p:nvSpPr>
          <p:cNvPr id="5" name="Footer Placeholder 4"/>
          <p:cNvSpPr>
            <a:spLocks noGrp="1"/>
          </p:cNvSpPr>
          <p:nvPr>
            <p:ph type="ftr" sz="quarter" idx="11"/>
          </p:nvPr>
        </p:nvSpPr>
        <p:spPr/>
        <p:txBody>
          <a:bodyPr/>
          <a:lstStyle/>
          <a:p>
            <a:r>
              <a:rPr lang="en-US" smtClean="0"/>
              <a:t>Monitoring and Calibration</a:t>
            </a:r>
            <a:endParaRPr lang="en-US" dirty="0"/>
          </a:p>
        </p:txBody>
      </p:sp>
      <p:sp>
        <p:nvSpPr>
          <p:cNvPr id="7" name="Slide Number Placeholder 6"/>
          <p:cNvSpPr>
            <a:spLocks noGrp="1"/>
          </p:cNvSpPr>
          <p:nvPr>
            <p:ph type="sldNum" sz="quarter" idx="12"/>
          </p:nvPr>
        </p:nvSpPr>
        <p:spPr/>
        <p:txBody>
          <a:bodyPr/>
          <a:lstStyle/>
          <a:p>
            <a:fld id="{C684CD73-DD7D-49B9-9A7A-11D48CD480F3}" type="slidenum">
              <a:rPr lang="en-US" smtClean="0"/>
              <a:pPr/>
              <a:t>5</a:t>
            </a:fld>
            <a:endParaRPr lang="en-US" dirty="0"/>
          </a:p>
        </p:txBody>
      </p:sp>
      <p:sp>
        <p:nvSpPr>
          <p:cNvPr id="11" name="Date Placeholder 10"/>
          <p:cNvSpPr>
            <a:spLocks noGrp="1"/>
          </p:cNvSpPr>
          <p:nvPr>
            <p:ph type="dt" sz="half" idx="10"/>
          </p:nvPr>
        </p:nvSpPr>
        <p:spPr/>
        <p:txBody>
          <a:bodyPr/>
          <a:lstStyle/>
          <a:p>
            <a:r>
              <a:rPr lang="en-US" dirty="0" smtClean="0"/>
              <a:t>15 Oct. 2009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5562600" y="3525660"/>
            <a:ext cx="3048000" cy="310374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2860849" y="3505200"/>
            <a:ext cx="3082751" cy="31242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5549498" y="121663"/>
            <a:ext cx="3061102" cy="3076615"/>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2806299" y="121663"/>
            <a:ext cx="3048000" cy="3073963"/>
          </a:xfrm>
          <a:prstGeom prst="rect">
            <a:avLst/>
          </a:prstGeom>
          <a:noFill/>
          <a:ln w="9525">
            <a:noFill/>
            <a:miter lim="800000"/>
            <a:headEnd/>
            <a:tailEnd/>
          </a:ln>
        </p:spPr>
      </p:pic>
      <p:pic>
        <p:nvPicPr>
          <p:cNvPr id="5" name="Picture 2"/>
          <p:cNvPicPr>
            <a:picLocks noChangeAspect="1" noChangeArrowheads="1"/>
          </p:cNvPicPr>
          <p:nvPr/>
        </p:nvPicPr>
        <p:blipFill>
          <a:blip r:embed="rId6" cstate="print"/>
          <a:srcRect/>
          <a:stretch>
            <a:fillRect/>
          </a:stretch>
        </p:blipFill>
        <p:spPr bwMode="auto">
          <a:xfrm>
            <a:off x="63099" y="121663"/>
            <a:ext cx="3048000" cy="3078737"/>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a:stretch>
            <a:fillRect/>
          </a:stretch>
        </p:blipFill>
        <p:spPr bwMode="auto">
          <a:xfrm>
            <a:off x="76200" y="3505200"/>
            <a:ext cx="3130042" cy="3151049"/>
          </a:xfrm>
          <a:prstGeom prst="rect">
            <a:avLst/>
          </a:prstGeom>
          <a:noFill/>
          <a:ln w="9525">
            <a:noFill/>
            <a:miter lim="800000"/>
            <a:headEnd/>
            <a:tailEnd/>
          </a:ln>
        </p:spPr>
      </p:pic>
      <p:sp>
        <p:nvSpPr>
          <p:cNvPr id="11" name="Text Box 14"/>
          <p:cNvSpPr txBox="1">
            <a:spLocks noChangeArrowheads="1"/>
          </p:cNvSpPr>
          <p:nvPr/>
        </p:nvSpPr>
        <p:spPr bwMode="auto">
          <a:xfrm>
            <a:off x="3195638" y="2000240"/>
            <a:ext cx="1662114" cy="57708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050" b="1" dirty="0" smtClean="0"/>
              <a:t>No laser night&amp; weekend</a:t>
            </a:r>
          </a:p>
          <a:p>
            <a:pPr algn="ctr"/>
            <a:r>
              <a:rPr lang="en-US" sz="1050" b="1" dirty="0" smtClean="0"/>
              <a:t>up to ~May. </a:t>
            </a:r>
          </a:p>
          <a:p>
            <a:pPr algn="ctr"/>
            <a:r>
              <a:rPr lang="en-US" sz="1050" b="1" dirty="0" smtClean="0"/>
              <a:t>Plot included internal test</a:t>
            </a:r>
            <a:endParaRPr lang="en-US" sz="1050" b="1" dirty="0"/>
          </a:p>
        </p:txBody>
      </p:sp>
      <p:sp>
        <p:nvSpPr>
          <p:cNvPr id="12" name="Text Box 14"/>
          <p:cNvSpPr txBox="1">
            <a:spLocks noChangeArrowheads="1"/>
          </p:cNvSpPr>
          <p:nvPr/>
        </p:nvSpPr>
        <p:spPr bwMode="auto">
          <a:xfrm>
            <a:off x="533400" y="3152001"/>
            <a:ext cx="7391400"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200" b="1" dirty="0" smtClean="0"/>
              <a:t>Laser2</a:t>
            </a:r>
            <a:endParaRPr lang="en-US" sz="1200" b="1" dirty="0"/>
          </a:p>
        </p:txBody>
      </p:sp>
      <p:sp>
        <p:nvSpPr>
          <p:cNvPr id="17" name="Text Box 14"/>
          <p:cNvSpPr txBox="1">
            <a:spLocks noChangeArrowheads="1"/>
          </p:cNvSpPr>
          <p:nvPr/>
        </p:nvSpPr>
        <p:spPr bwMode="auto">
          <a:xfrm>
            <a:off x="7924801" y="3152001"/>
            <a:ext cx="6096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dirty="0" smtClean="0"/>
              <a:t>Laser1</a:t>
            </a:r>
            <a:endParaRPr lang="en-US" sz="1200" b="1" dirty="0"/>
          </a:p>
        </p:txBody>
      </p:sp>
      <p:sp>
        <p:nvSpPr>
          <p:cNvPr id="23" name="TextBox 22"/>
          <p:cNvSpPr txBox="1"/>
          <p:nvPr/>
        </p:nvSpPr>
        <p:spPr>
          <a:xfrm>
            <a:off x="7034813" y="3167390"/>
            <a:ext cx="889987" cy="261610"/>
          </a:xfrm>
          <a:prstGeom prst="rect">
            <a:avLst/>
          </a:prstGeom>
          <a:solidFill>
            <a:srgbClr val="FF9999">
              <a:alpha val="54118"/>
            </a:srgbClr>
          </a:solidFill>
        </p:spPr>
        <p:txBody>
          <a:bodyPr wrap="square" rtlCol="0">
            <a:spAutoFit/>
          </a:bodyPr>
          <a:lstStyle/>
          <a:p>
            <a:pPr algn="ctr"/>
            <a:r>
              <a:rPr lang="en-US" sz="1100" dirty="0" smtClean="0"/>
              <a:t>New cooling</a:t>
            </a:r>
            <a:endParaRPr lang="en-US" sz="1100" dirty="0"/>
          </a:p>
        </p:txBody>
      </p:sp>
      <p:sp>
        <p:nvSpPr>
          <p:cNvPr id="24" name="Oval 23"/>
          <p:cNvSpPr/>
          <p:nvPr/>
        </p:nvSpPr>
        <p:spPr>
          <a:xfrm>
            <a:off x="3657600" y="5105400"/>
            <a:ext cx="3048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Oval 24"/>
          <p:cNvSpPr/>
          <p:nvPr/>
        </p:nvSpPr>
        <p:spPr>
          <a:xfrm>
            <a:off x="4572000" y="5105400"/>
            <a:ext cx="3048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6" name="Oval 25"/>
          <p:cNvSpPr/>
          <p:nvPr/>
        </p:nvSpPr>
        <p:spPr>
          <a:xfrm>
            <a:off x="3200400" y="5105400"/>
            <a:ext cx="3048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7" name="Oval 26"/>
          <p:cNvSpPr/>
          <p:nvPr/>
        </p:nvSpPr>
        <p:spPr>
          <a:xfrm>
            <a:off x="2667000" y="5105400"/>
            <a:ext cx="304800"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1" name="Footer Placeholder 20"/>
          <p:cNvSpPr>
            <a:spLocks noGrp="1"/>
          </p:cNvSpPr>
          <p:nvPr>
            <p:ph type="ftr" sz="quarter" idx="11"/>
          </p:nvPr>
        </p:nvSpPr>
        <p:spPr/>
        <p:txBody>
          <a:bodyPr/>
          <a:lstStyle/>
          <a:p>
            <a:r>
              <a:rPr lang="en-US" smtClean="0"/>
              <a:t>Monitoring and Calibration</a:t>
            </a:r>
            <a:endParaRPr lang="en-US" dirty="0"/>
          </a:p>
        </p:txBody>
      </p:sp>
      <p:sp>
        <p:nvSpPr>
          <p:cNvPr id="28" name="Slide Number Placeholder 27"/>
          <p:cNvSpPr>
            <a:spLocks noGrp="1"/>
          </p:cNvSpPr>
          <p:nvPr>
            <p:ph type="sldNum" sz="quarter" idx="12"/>
          </p:nvPr>
        </p:nvSpPr>
        <p:spPr/>
        <p:txBody>
          <a:bodyPr/>
          <a:lstStyle/>
          <a:p>
            <a:fld id="{C684CD73-DD7D-49B9-9A7A-11D48CD480F3}" type="slidenum">
              <a:rPr lang="en-US" smtClean="0"/>
              <a:pPr/>
              <a:t>6</a:t>
            </a:fld>
            <a:endParaRPr lang="en-US" dirty="0"/>
          </a:p>
        </p:txBody>
      </p:sp>
      <p:sp>
        <p:nvSpPr>
          <p:cNvPr id="29" name="Date Placeholder 28"/>
          <p:cNvSpPr>
            <a:spLocks noGrp="1"/>
          </p:cNvSpPr>
          <p:nvPr>
            <p:ph type="dt" sz="half" idx="10"/>
          </p:nvPr>
        </p:nvSpPr>
        <p:spPr/>
        <p:txBody>
          <a:bodyPr/>
          <a:lstStyle/>
          <a:p>
            <a:r>
              <a:rPr lang="en-US" dirty="0" smtClean="0"/>
              <a:t>15 Oct. 2009</a:t>
            </a:r>
            <a:endParaRPr lang="en-US" dirty="0"/>
          </a:p>
        </p:txBody>
      </p:sp>
      <p:sp>
        <p:nvSpPr>
          <p:cNvPr id="10" name="Text Box 14"/>
          <p:cNvSpPr txBox="1">
            <a:spLocks noChangeArrowheads="1"/>
          </p:cNvSpPr>
          <p:nvPr/>
        </p:nvSpPr>
        <p:spPr bwMode="auto">
          <a:xfrm>
            <a:off x="4876800" y="6553201"/>
            <a:ext cx="3657599"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200" b="1" dirty="0" smtClean="0"/>
              <a:t>Laser2</a:t>
            </a:r>
            <a:endParaRPr lang="en-US" sz="1200" b="1" dirty="0"/>
          </a:p>
        </p:txBody>
      </p:sp>
      <p:sp>
        <p:nvSpPr>
          <p:cNvPr id="18" name="Text Box 14"/>
          <p:cNvSpPr txBox="1">
            <a:spLocks noChangeArrowheads="1"/>
          </p:cNvSpPr>
          <p:nvPr/>
        </p:nvSpPr>
        <p:spPr bwMode="auto">
          <a:xfrm>
            <a:off x="762001" y="6553200"/>
            <a:ext cx="1828799"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200" b="1" dirty="0" smtClean="0"/>
              <a:t>Laser2</a:t>
            </a:r>
            <a:endParaRPr lang="en-US" sz="1200" b="1" dirty="0"/>
          </a:p>
        </p:txBody>
      </p:sp>
      <p:sp>
        <p:nvSpPr>
          <p:cNvPr id="19" name="Text Box 14"/>
          <p:cNvSpPr txBox="1">
            <a:spLocks noChangeArrowheads="1"/>
          </p:cNvSpPr>
          <p:nvPr/>
        </p:nvSpPr>
        <p:spPr bwMode="auto">
          <a:xfrm>
            <a:off x="3276600" y="6553200"/>
            <a:ext cx="6096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dirty="0" smtClean="0"/>
              <a:t>Laser1</a:t>
            </a:r>
            <a:endParaRPr lang="en-US" sz="1200" b="1" dirty="0"/>
          </a:p>
        </p:txBody>
      </p:sp>
      <p:sp>
        <p:nvSpPr>
          <p:cNvPr id="20" name="Text Box 14"/>
          <p:cNvSpPr txBox="1">
            <a:spLocks noChangeArrowheads="1"/>
          </p:cNvSpPr>
          <p:nvPr/>
        </p:nvSpPr>
        <p:spPr bwMode="auto">
          <a:xfrm>
            <a:off x="3886201" y="6553200"/>
            <a:ext cx="762000"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200" b="1" dirty="0" smtClean="0"/>
              <a:t>Laser2</a:t>
            </a:r>
            <a:endParaRPr lang="en-US" sz="1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642910" y="956385"/>
            <a:ext cx="5105400" cy="5111573"/>
          </a:xfrm>
          <a:prstGeom prst="rect">
            <a:avLst/>
          </a:prstGeom>
          <a:noFill/>
          <a:ln w="9525">
            <a:noFill/>
            <a:miter lim="800000"/>
            <a:headEnd/>
            <a:tailEnd/>
          </a:ln>
        </p:spPr>
      </p:pic>
      <p:sp>
        <p:nvSpPr>
          <p:cNvPr id="22" name="Text Box 14"/>
          <p:cNvSpPr txBox="1">
            <a:spLocks noChangeArrowheads="1"/>
          </p:cNvSpPr>
          <p:nvPr/>
        </p:nvSpPr>
        <p:spPr bwMode="auto">
          <a:xfrm>
            <a:off x="3690910" y="6059209"/>
            <a:ext cx="1981200" cy="2769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dirty="0" smtClean="0"/>
              <a:t>Laser1</a:t>
            </a:r>
            <a:endParaRPr lang="en-US" sz="1200" b="1" dirty="0"/>
          </a:p>
        </p:txBody>
      </p:sp>
      <p:sp>
        <p:nvSpPr>
          <p:cNvPr id="33" name="Text Box 14"/>
          <p:cNvSpPr txBox="1">
            <a:spLocks noChangeArrowheads="1"/>
          </p:cNvSpPr>
          <p:nvPr/>
        </p:nvSpPr>
        <p:spPr bwMode="auto">
          <a:xfrm>
            <a:off x="1176310" y="6059209"/>
            <a:ext cx="2514600" cy="2769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200" b="1" dirty="0" smtClean="0"/>
              <a:t>Laser2</a:t>
            </a:r>
            <a:endParaRPr lang="en-US" sz="1200" b="1" dirty="0"/>
          </a:p>
        </p:txBody>
      </p:sp>
      <p:sp>
        <p:nvSpPr>
          <p:cNvPr id="40" name="TextBox 39"/>
          <p:cNvSpPr txBox="1"/>
          <p:nvPr/>
        </p:nvSpPr>
        <p:spPr>
          <a:xfrm>
            <a:off x="2243110" y="4191000"/>
            <a:ext cx="753397"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smtClean="0">
                <a:solidFill>
                  <a:srgbClr val="FF0000"/>
                </a:solidFill>
              </a:rPr>
              <a:t>cooling</a:t>
            </a:r>
            <a:endParaRPr lang="en-US" sz="1400" dirty="0">
              <a:solidFill>
                <a:srgbClr val="FF0000"/>
              </a:solidFill>
            </a:endParaRPr>
          </a:p>
        </p:txBody>
      </p:sp>
      <p:sp>
        <p:nvSpPr>
          <p:cNvPr id="13" name="Oval 12"/>
          <p:cNvSpPr/>
          <p:nvPr/>
        </p:nvSpPr>
        <p:spPr>
          <a:xfrm>
            <a:off x="2014510" y="3581400"/>
            <a:ext cx="3810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6" name="Straight Arrow Connector 15"/>
          <p:cNvCxnSpPr/>
          <p:nvPr/>
        </p:nvCxnSpPr>
        <p:spPr>
          <a:xfrm rot="10800000" flipV="1">
            <a:off x="3843310" y="1904998"/>
            <a:ext cx="2209800" cy="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53110" y="1749623"/>
            <a:ext cx="236220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solidFill>
                  <a:schemeClr val="tx2">
                    <a:lumMod val="75000"/>
                  </a:schemeClr>
                </a:solidFill>
                <a:sym typeface="Symbol"/>
              </a:rPr>
              <a:t>NRJ:  -35%, because of very high current of  laser2 (2A more)</a:t>
            </a:r>
            <a:endParaRPr lang="en-US" sz="1200" dirty="0">
              <a:solidFill>
                <a:schemeClr val="tx2">
                  <a:lumMod val="75000"/>
                </a:schemeClr>
              </a:solidFill>
            </a:endParaRPr>
          </a:p>
        </p:txBody>
      </p:sp>
      <p:sp>
        <p:nvSpPr>
          <p:cNvPr id="21" name="TextBox 20"/>
          <p:cNvSpPr txBox="1"/>
          <p:nvPr/>
        </p:nvSpPr>
        <p:spPr>
          <a:xfrm>
            <a:off x="6205510" y="1428736"/>
            <a:ext cx="1905000"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sng" dirty="0" smtClean="0">
                <a:solidFill>
                  <a:schemeClr val="tx1"/>
                </a:solidFill>
              </a:rPr>
              <a:t>Laser switching (lamp):</a:t>
            </a:r>
            <a:endParaRPr lang="en-US" sz="1400" u="sng" dirty="0">
              <a:solidFill>
                <a:schemeClr val="tx1"/>
              </a:solidFill>
            </a:endParaRPr>
          </a:p>
        </p:txBody>
      </p:sp>
      <p:sp>
        <p:nvSpPr>
          <p:cNvPr id="26" name="TextBox 25"/>
          <p:cNvSpPr txBox="1"/>
          <p:nvPr/>
        </p:nvSpPr>
        <p:spPr>
          <a:xfrm>
            <a:off x="6281766" y="3733800"/>
            <a:ext cx="2362200" cy="6463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solidFill>
                  <a:schemeClr val="tx1"/>
                </a:solidFill>
                <a:sym typeface="Symbol"/>
              </a:rPr>
              <a:t>Up to know: be sure the 2 lasers have the same timing, 11750ns.</a:t>
            </a:r>
          </a:p>
          <a:p>
            <a:pPr algn="ctr"/>
            <a:r>
              <a:rPr lang="en-US" sz="1200" b="1" dirty="0" smtClean="0">
                <a:solidFill>
                  <a:schemeClr val="tx1"/>
                </a:solidFill>
                <a:sym typeface="Symbol"/>
              </a:rPr>
              <a:t>Jitter &lt; 3.5ns over 1 month</a:t>
            </a:r>
            <a:endParaRPr lang="en-US" sz="1200" b="1" dirty="0">
              <a:solidFill>
                <a:schemeClr val="tx1"/>
              </a:solidFill>
            </a:endParaRPr>
          </a:p>
        </p:txBody>
      </p:sp>
      <p:cxnSp>
        <p:nvCxnSpPr>
          <p:cNvPr id="27" name="Straight Arrow Connector 26"/>
          <p:cNvCxnSpPr/>
          <p:nvPr/>
        </p:nvCxnSpPr>
        <p:spPr>
          <a:xfrm rot="10800000">
            <a:off x="5672110" y="3962400"/>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2438400" y="257156"/>
            <a:ext cx="42672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2009 laser operation </a:t>
            </a:r>
          </a:p>
        </p:txBody>
      </p:sp>
      <p:sp>
        <p:nvSpPr>
          <p:cNvPr id="14" name="Footer Placeholder 13"/>
          <p:cNvSpPr>
            <a:spLocks noGrp="1"/>
          </p:cNvSpPr>
          <p:nvPr>
            <p:ph type="ftr" sz="quarter" idx="11"/>
          </p:nvPr>
        </p:nvSpPr>
        <p:spPr/>
        <p:txBody>
          <a:bodyPr/>
          <a:lstStyle/>
          <a:p>
            <a:r>
              <a:rPr lang="en-US" smtClean="0"/>
              <a:t>Monitoring and Calibration</a:t>
            </a:r>
            <a:endParaRPr lang="en-US" dirty="0"/>
          </a:p>
        </p:txBody>
      </p:sp>
      <p:sp>
        <p:nvSpPr>
          <p:cNvPr id="17" name="Slide Number Placeholder 16"/>
          <p:cNvSpPr>
            <a:spLocks noGrp="1"/>
          </p:cNvSpPr>
          <p:nvPr>
            <p:ph type="sldNum" sz="quarter" idx="12"/>
          </p:nvPr>
        </p:nvSpPr>
        <p:spPr>
          <a:xfrm>
            <a:off x="6643702" y="6357958"/>
            <a:ext cx="2133600" cy="365125"/>
          </a:xfrm>
        </p:spPr>
        <p:txBody>
          <a:bodyPr/>
          <a:lstStyle/>
          <a:p>
            <a:fld id="{C684CD73-DD7D-49B9-9A7A-11D48CD480F3}" type="slidenum">
              <a:rPr lang="en-US" smtClean="0"/>
              <a:pPr/>
              <a:t>7</a:t>
            </a:fld>
            <a:endParaRPr lang="en-US" dirty="0"/>
          </a:p>
        </p:txBody>
      </p:sp>
      <p:sp>
        <p:nvSpPr>
          <p:cNvPr id="18" name="Date Placeholder 17"/>
          <p:cNvSpPr>
            <a:spLocks noGrp="1"/>
          </p:cNvSpPr>
          <p:nvPr>
            <p:ph type="dt" sz="half" idx="10"/>
          </p:nvPr>
        </p:nvSpPr>
        <p:spPr/>
        <p:txBody>
          <a:bodyPr/>
          <a:lstStyle/>
          <a:p>
            <a:r>
              <a:rPr lang="en-US" dirty="0" smtClean="0"/>
              <a:t>15 Oct. 2009</a:t>
            </a:r>
            <a:endParaRPr lang="en-US" dirty="0"/>
          </a:p>
        </p:txBody>
      </p:sp>
      <p:cxnSp>
        <p:nvCxnSpPr>
          <p:cNvPr id="19" name="Straight Arrow Connector 18"/>
          <p:cNvCxnSpPr/>
          <p:nvPr/>
        </p:nvCxnSpPr>
        <p:spPr>
          <a:xfrm rot="10800000">
            <a:off x="3709958" y="3000372"/>
            <a:ext cx="2424114" cy="1588"/>
          </a:xfrm>
          <a:prstGeom prst="straightConnector1">
            <a:avLst/>
          </a:prstGeom>
          <a:ln w="28575">
            <a:solidFill>
              <a:srgbClr val="009A46"/>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15074" y="2857496"/>
            <a:ext cx="2362200"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solidFill>
                  <a:srgbClr val="009A46"/>
                </a:solidFill>
                <a:sym typeface="Symbol"/>
              </a:rPr>
              <a:t>Pulse width: 2ns negligible ?</a:t>
            </a:r>
            <a:endParaRPr lang="en-US" sz="1200" dirty="0">
              <a:solidFill>
                <a:srgbClr val="009A46"/>
              </a:solidFill>
            </a:endParaRPr>
          </a:p>
        </p:txBody>
      </p:sp>
      <p:sp>
        <p:nvSpPr>
          <p:cNvPr id="28" name="TextBox 27"/>
          <p:cNvSpPr txBox="1"/>
          <p:nvPr/>
        </p:nvSpPr>
        <p:spPr>
          <a:xfrm>
            <a:off x="6215074" y="4643446"/>
            <a:ext cx="2643206" cy="1384995"/>
          </a:xfrm>
          <a:prstGeom prst="rect">
            <a:avLst/>
          </a:prstGeom>
          <a:solidFill>
            <a:srgbClr val="FFBDBD"/>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200" b="1" dirty="0" smtClean="0">
                <a:solidFill>
                  <a:schemeClr val="tx1"/>
                </a:solidFill>
                <a:sym typeface="Symbol"/>
              </a:rPr>
              <a:t>ALL value are under specification</a:t>
            </a:r>
            <a:endParaRPr lang="en-US" sz="1200" b="1" dirty="0">
              <a:solidFill>
                <a:schemeClr val="tx1"/>
              </a:solidFill>
              <a:sym typeface="Symbol"/>
            </a:endParaRPr>
          </a:p>
          <a:p>
            <a:pPr algn="ctr"/>
            <a:r>
              <a:rPr lang="en-US" sz="1200" b="1" dirty="0" smtClean="0">
                <a:solidFill>
                  <a:schemeClr val="tx1"/>
                </a:solidFill>
                <a:sym typeface="Symbol"/>
              </a:rPr>
              <a:t>for long term operation.</a:t>
            </a:r>
          </a:p>
          <a:p>
            <a:pPr algn="ctr"/>
            <a:r>
              <a:rPr lang="en-US" sz="1200" b="1" dirty="0" smtClean="0">
                <a:solidFill>
                  <a:srgbClr val="0033CC"/>
                </a:solidFill>
                <a:sym typeface="Symbol"/>
              </a:rPr>
              <a:t>Jump of laser pulse energy and width due to laser switching could be eliminated by following a proper laser operation procedure (See page 12 for the details)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2844" y="785794"/>
            <a:ext cx="4714908" cy="2196657"/>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14282" y="2714620"/>
            <a:ext cx="4572032" cy="2165121"/>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14283" y="4572720"/>
            <a:ext cx="4500593" cy="2213866"/>
          </a:xfrm>
          <a:prstGeom prst="rect">
            <a:avLst/>
          </a:prstGeom>
          <a:noFill/>
          <a:ln w="9525">
            <a:noFill/>
            <a:miter lim="800000"/>
            <a:headEnd/>
            <a:tailEnd/>
          </a:ln>
        </p:spPr>
      </p:pic>
      <p:sp>
        <p:nvSpPr>
          <p:cNvPr id="7" name="TextBox 6"/>
          <p:cNvSpPr txBox="1"/>
          <p:nvPr/>
        </p:nvSpPr>
        <p:spPr>
          <a:xfrm>
            <a:off x="5286380" y="1214422"/>
            <a:ext cx="3286148"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u="sng" dirty="0" smtClean="0">
                <a:solidFill>
                  <a:schemeClr val="tx1"/>
                </a:solidFill>
              </a:rPr>
              <a:t>Strange effect with LASER1</a:t>
            </a:r>
          </a:p>
          <a:p>
            <a:pPr algn="ctr"/>
            <a:r>
              <a:rPr lang="en-US" sz="1200" dirty="0" smtClean="0">
                <a:solidFill>
                  <a:schemeClr val="tx1"/>
                </a:solidFill>
              </a:rPr>
              <a:t>(First time:18 June)</a:t>
            </a:r>
          </a:p>
          <a:p>
            <a:pPr algn="ctr"/>
            <a:r>
              <a:rPr lang="en-US" sz="1200" dirty="0" smtClean="0">
                <a:solidFill>
                  <a:schemeClr val="tx1"/>
                </a:solidFill>
              </a:rPr>
              <a:t>Unknown reason. </a:t>
            </a:r>
          </a:p>
          <a:p>
            <a:pPr algn="ctr"/>
            <a:r>
              <a:rPr lang="en-US" sz="1200" dirty="0" smtClean="0">
                <a:solidFill>
                  <a:schemeClr val="tx1"/>
                </a:solidFill>
              </a:rPr>
              <a:t>Wait run after laser service.</a:t>
            </a:r>
          </a:p>
        </p:txBody>
      </p:sp>
      <p:sp>
        <p:nvSpPr>
          <p:cNvPr id="6" name="Rounded Rectangle 5"/>
          <p:cNvSpPr/>
          <p:nvPr/>
        </p:nvSpPr>
        <p:spPr>
          <a:xfrm>
            <a:off x="2438400" y="257156"/>
            <a:ext cx="42672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2009 laser operation </a:t>
            </a:r>
          </a:p>
        </p:txBody>
      </p:sp>
      <p:sp>
        <p:nvSpPr>
          <p:cNvPr id="8" name="Footer Placeholder 7"/>
          <p:cNvSpPr>
            <a:spLocks noGrp="1"/>
          </p:cNvSpPr>
          <p:nvPr>
            <p:ph type="ftr" sz="quarter" idx="11"/>
          </p:nvPr>
        </p:nvSpPr>
        <p:spPr/>
        <p:txBody>
          <a:bodyPr/>
          <a:lstStyle/>
          <a:p>
            <a:r>
              <a:rPr lang="en-US" smtClean="0"/>
              <a:t>Monitoring and Calibration</a:t>
            </a:r>
            <a:endParaRPr lang="en-US" dirty="0"/>
          </a:p>
        </p:txBody>
      </p:sp>
      <p:sp>
        <p:nvSpPr>
          <p:cNvPr id="10" name="Slide Number Placeholder 9"/>
          <p:cNvSpPr>
            <a:spLocks noGrp="1"/>
          </p:cNvSpPr>
          <p:nvPr>
            <p:ph type="sldNum" sz="quarter" idx="12"/>
          </p:nvPr>
        </p:nvSpPr>
        <p:spPr/>
        <p:txBody>
          <a:bodyPr/>
          <a:lstStyle/>
          <a:p>
            <a:fld id="{C684CD73-DD7D-49B9-9A7A-11D48CD480F3}" type="slidenum">
              <a:rPr lang="en-US" smtClean="0"/>
              <a:pPr/>
              <a:t>8</a:t>
            </a:fld>
            <a:endParaRPr lang="en-US" dirty="0"/>
          </a:p>
        </p:txBody>
      </p:sp>
      <p:sp>
        <p:nvSpPr>
          <p:cNvPr id="11" name="Date Placeholder 10"/>
          <p:cNvSpPr>
            <a:spLocks noGrp="1"/>
          </p:cNvSpPr>
          <p:nvPr>
            <p:ph type="dt" sz="half" idx="10"/>
          </p:nvPr>
        </p:nvSpPr>
        <p:spPr/>
        <p:txBody>
          <a:bodyPr/>
          <a:lstStyle/>
          <a:p>
            <a:r>
              <a:rPr lang="en-US" dirty="0" smtClean="0"/>
              <a:t>15 Oct. 2009</a:t>
            </a:r>
            <a:endParaRPr lang="en-US" dirty="0"/>
          </a:p>
        </p:txBody>
      </p:sp>
      <p:sp>
        <p:nvSpPr>
          <p:cNvPr id="12" name="TextBox 11"/>
          <p:cNvSpPr txBox="1"/>
          <p:nvPr/>
        </p:nvSpPr>
        <p:spPr>
          <a:xfrm>
            <a:off x="5572132" y="3383821"/>
            <a:ext cx="3071834"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u="sng" dirty="0" smtClean="0">
                <a:solidFill>
                  <a:schemeClr val="tx1"/>
                </a:solidFill>
              </a:rPr>
              <a:t>On LASER2: </a:t>
            </a:r>
          </a:p>
          <a:p>
            <a:r>
              <a:rPr lang="en-US" sz="1200" dirty="0" smtClean="0">
                <a:solidFill>
                  <a:schemeClr val="tx1"/>
                </a:solidFill>
              </a:rPr>
              <a:t>Installed a blue filter to remove “pre-pulse”. </a:t>
            </a:r>
            <a:r>
              <a:rPr lang="en-US" sz="1200" b="1" dirty="0" smtClean="0">
                <a:solidFill>
                  <a:schemeClr val="tx1"/>
                </a:solidFill>
              </a:rPr>
              <a:t>T&gt;85%. Pre-pulse is now reduced. </a:t>
            </a:r>
          </a:p>
          <a:p>
            <a:r>
              <a:rPr lang="en-US" sz="1200" dirty="0" smtClean="0">
                <a:solidFill>
                  <a:schemeClr val="tx1"/>
                </a:solidFill>
              </a:rPr>
              <a:t>Wait to see effect of filter with LASER1 (just installed)</a:t>
            </a:r>
          </a:p>
        </p:txBody>
      </p:sp>
      <p:pic>
        <p:nvPicPr>
          <p:cNvPr id="1026" name="Picture 2"/>
          <p:cNvPicPr>
            <a:picLocks noChangeAspect="1" noChangeArrowheads="1"/>
          </p:cNvPicPr>
          <p:nvPr/>
        </p:nvPicPr>
        <p:blipFill>
          <a:blip r:embed="rId5" cstate="print"/>
          <a:srcRect/>
          <a:stretch>
            <a:fillRect/>
          </a:stretch>
        </p:blipFill>
        <p:spPr bwMode="auto">
          <a:xfrm>
            <a:off x="5195923" y="4410227"/>
            <a:ext cx="3733795" cy="1519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1252478"/>
            <a:ext cx="8001000" cy="2677656"/>
          </a:xfrm>
          <a:prstGeom prst="rect">
            <a:avLst/>
          </a:prstGeom>
          <a:solidFill>
            <a:srgbClr val="FFFFCC"/>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n-US" sz="1200" b="1" u="sng" dirty="0" smtClean="0">
                <a:solidFill>
                  <a:schemeClr val="tx1"/>
                </a:solidFill>
                <a:sym typeface="Wingdings"/>
              </a:rPr>
              <a:t>Up to July 09:</a:t>
            </a:r>
            <a:r>
              <a:rPr lang="en-US" sz="1200" b="1" dirty="0" smtClean="0">
                <a:solidFill>
                  <a:schemeClr val="tx1"/>
                </a:solidFill>
                <a:sym typeface="Wingdings"/>
              </a:rPr>
              <a:t>  </a:t>
            </a:r>
            <a:r>
              <a:rPr lang="en-US" sz="1200" dirty="0" smtClean="0">
                <a:solidFill>
                  <a:schemeClr val="tx1"/>
                </a:solidFill>
                <a:sym typeface="Wingdings"/>
              </a:rPr>
              <a:t>too many effect on laser which make Matacq plot not so good.</a:t>
            </a:r>
          </a:p>
          <a:p>
            <a:endParaRPr lang="en-US" sz="1200" dirty="0" smtClean="0">
              <a:solidFill>
                <a:schemeClr val="tx1"/>
              </a:solidFill>
              <a:sym typeface="Wingdings"/>
            </a:endParaRPr>
          </a:p>
          <a:p>
            <a:r>
              <a:rPr lang="en-US" sz="1200" dirty="0" smtClean="0">
                <a:solidFill>
                  <a:schemeClr val="tx1"/>
                </a:solidFill>
                <a:sym typeface="Wingdings"/>
              </a:rPr>
              <a:t>Problems which disappeared or could be easily under control: </a:t>
            </a:r>
          </a:p>
          <a:p>
            <a:pPr algn="r"/>
            <a:r>
              <a:rPr lang="en-US" sz="1200" b="1" dirty="0" smtClean="0">
                <a:solidFill>
                  <a:srgbClr val="FF0000"/>
                </a:solidFill>
                <a:sym typeface="Wingdings"/>
              </a:rPr>
              <a:t>GPIB, cooling, B field effect (lamp and Temperature), fibers degradation (polishing), pulse jumps due to laser switching.</a:t>
            </a:r>
          </a:p>
          <a:p>
            <a:endParaRPr lang="en-US" sz="1200" dirty="0" smtClean="0">
              <a:sym typeface="Wingdings"/>
            </a:endParaRPr>
          </a:p>
          <a:p>
            <a:r>
              <a:rPr lang="en-US" sz="1200" b="1" dirty="0" smtClean="0">
                <a:solidFill>
                  <a:schemeClr val="tx2">
                    <a:lumMod val="75000"/>
                  </a:schemeClr>
                </a:solidFill>
                <a:sym typeface="Wingdings"/>
              </a:rPr>
              <a:t>- By changing laser so many time it’s not possible to fine tune laser in between:</a:t>
            </a:r>
          </a:p>
          <a:p>
            <a:r>
              <a:rPr lang="en-US" sz="1200" dirty="0" smtClean="0">
                <a:solidFill>
                  <a:srgbClr val="000000"/>
                </a:solidFill>
                <a:sym typeface="Wingdings"/>
              </a:rPr>
              <a:t>after services, laser need to run few hours to defined working parameters and to be stabilized.</a:t>
            </a:r>
          </a:p>
          <a:p>
            <a:r>
              <a:rPr lang="en-US" sz="1200" dirty="0" smtClean="0">
                <a:solidFill>
                  <a:srgbClr val="000000"/>
                </a:solidFill>
                <a:sym typeface="Wingdings"/>
              </a:rPr>
              <a:t>Feedback software can’t work in a such situation: Feedback is applied on pulse center which should be 11750ns.  If laser is not yet stabilized or pulse center not at 11750ns (no time to fine tune, </a:t>
            </a:r>
            <a:r>
              <a:rPr lang="en-US" sz="1200" dirty="0" err="1" smtClean="0">
                <a:solidFill>
                  <a:srgbClr val="000000"/>
                </a:solidFill>
                <a:sym typeface="Wingdings"/>
              </a:rPr>
              <a:t>ect</a:t>
            </a:r>
            <a:r>
              <a:rPr lang="en-US" sz="1200" dirty="0" smtClean="0">
                <a:solidFill>
                  <a:srgbClr val="000000"/>
                </a:solidFill>
                <a:sym typeface="Wingdings"/>
              </a:rPr>
              <a:t>.) then current will change to compensate bad tuning </a:t>
            </a:r>
            <a:r>
              <a:rPr lang="en-US" sz="1200" dirty="0" smtClean="0">
                <a:solidFill>
                  <a:srgbClr val="000000"/>
                </a:solidFill>
                <a:sym typeface="Wingdings" pitchFamily="2" charset="2"/>
              </a:rPr>
              <a:t> effect on amplitude, FWHM stability !</a:t>
            </a:r>
          </a:p>
          <a:p>
            <a:endParaRPr lang="en-US" sz="1200" dirty="0" smtClean="0">
              <a:solidFill>
                <a:srgbClr val="000000"/>
              </a:solidFill>
              <a:sym typeface="Wingdings" pitchFamily="2" charset="2"/>
            </a:endParaRPr>
          </a:p>
          <a:p>
            <a:pPr>
              <a:buFontTx/>
              <a:buChar char="-"/>
            </a:pPr>
            <a:r>
              <a:rPr lang="en-US" sz="1200" b="1" dirty="0" smtClean="0">
                <a:solidFill>
                  <a:srgbClr val="002060"/>
                </a:solidFill>
                <a:sym typeface="Wingdings"/>
              </a:rPr>
              <a:t>ECAL run itself</a:t>
            </a:r>
            <a:r>
              <a:rPr lang="en-US" sz="1200" dirty="0" smtClean="0">
                <a:solidFill>
                  <a:schemeClr val="tx1"/>
                </a:solidFill>
                <a:sym typeface="Wingdings"/>
              </a:rPr>
              <a:t>: hard compromise between laser operation and ECAL in the past:</a:t>
            </a:r>
          </a:p>
          <a:p>
            <a:r>
              <a:rPr lang="en-US" sz="1200" dirty="0" smtClean="0">
                <a:solidFill>
                  <a:schemeClr val="tx1"/>
                </a:solidFill>
                <a:sym typeface="Wingdings"/>
              </a:rPr>
              <a:t>useless to keep laser ON for long run interruption (night and weekend, for safety reason, </a:t>
            </a:r>
            <a:r>
              <a:rPr lang="en-US" sz="1200" dirty="0" err="1" smtClean="0">
                <a:solidFill>
                  <a:schemeClr val="tx1"/>
                </a:solidFill>
                <a:sym typeface="Wingdings"/>
              </a:rPr>
              <a:t>ect</a:t>
            </a:r>
            <a:r>
              <a:rPr lang="en-US" sz="1200" dirty="0" smtClean="0">
                <a:solidFill>
                  <a:schemeClr val="tx1"/>
                </a:solidFill>
                <a:sym typeface="Wingdings"/>
              </a:rPr>
              <a:t>.)  and then it’s take time to get pulse stabilized.</a:t>
            </a:r>
          </a:p>
        </p:txBody>
      </p:sp>
      <p:sp>
        <p:nvSpPr>
          <p:cNvPr id="15" name="Rectangle 14"/>
          <p:cNvSpPr/>
          <p:nvPr/>
        </p:nvSpPr>
        <p:spPr>
          <a:xfrm>
            <a:off x="500034" y="4429132"/>
            <a:ext cx="7962900" cy="1015663"/>
          </a:xfrm>
          <a:prstGeom prst="rect">
            <a:avLst/>
          </a:prstGeom>
          <a:solidFill>
            <a:srgbClr val="D5FCCC">
              <a:alpha val="80000"/>
            </a:srgbClr>
          </a:solidFill>
        </p:spPr>
        <p:style>
          <a:lnRef idx="0">
            <a:schemeClr val="accent2"/>
          </a:lnRef>
          <a:fillRef idx="3">
            <a:schemeClr val="accent2"/>
          </a:fillRef>
          <a:effectRef idx="3">
            <a:schemeClr val="accent2"/>
          </a:effectRef>
          <a:fontRef idx="minor">
            <a:schemeClr val="lt1"/>
          </a:fontRef>
        </p:style>
        <p:txBody>
          <a:bodyPr wrap="square">
            <a:spAutoFit/>
          </a:bodyPr>
          <a:lstStyle/>
          <a:p>
            <a:endParaRPr lang="en-US" sz="1200" b="1" u="sng" dirty="0" smtClean="0">
              <a:solidFill>
                <a:schemeClr val="tx1"/>
              </a:solidFill>
              <a:sym typeface="Wingdings"/>
            </a:endParaRPr>
          </a:p>
          <a:p>
            <a:r>
              <a:rPr lang="en-US" sz="1200" b="1" u="sng" dirty="0" smtClean="0">
                <a:solidFill>
                  <a:schemeClr val="tx1"/>
                </a:solidFill>
                <a:sym typeface="Wingdings"/>
              </a:rPr>
              <a:t>From July 09:</a:t>
            </a:r>
            <a:r>
              <a:rPr lang="en-US" sz="1200" dirty="0" smtClean="0">
                <a:solidFill>
                  <a:schemeClr val="tx1"/>
                </a:solidFill>
                <a:sym typeface="Wingdings"/>
              </a:rPr>
              <a:t> 	   long run operation day and night and problem under control (GPIB, cooling, B field effect)</a:t>
            </a:r>
          </a:p>
          <a:p>
            <a:endParaRPr lang="en-US" sz="1200" dirty="0" smtClean="0">
              <a:solidFill>
                <a:schemeClr val="tx1"/>
              </a:solidFill>
              <a:sym typeface="Wingdings"/>
            </a:endParaRPr>
          </a:p>
          <a:p>
            <a:r>
              <a:rPr lang="en-US" sz="1200" dirty="0" smtClean="0">
                <a:solidFill>
                  <a:schemeClr val="tx1"/>
                </a:solidFill>
                <a:sym typeface="Wingdings"/>
              </a:rPr>
              <a:t>		                </a:t>
            </a:r>
            <a:r>
              <a:rPr lang="en-US" sz="1200" b="1" dirty="0" smtClean="0">
                <a:solidFill>
                  <a:schemeClr val="tx1"/>
                </a:solidFill>
                <a:sym typeface="Wingdings"/>
              </a:rPr>
              <a:t>Laser already closed to the best stability.</a:t>
            </a:r>
          </a:p>
          <a:p>
            <a:endParaRPr lang="en-US" sz="1200" b="1" u="sng" dirty="0" smtClean="0">
              <a:sym typeface="Wingdings"/>
            </a:endParaRPr>
          </a:p>
        </p:txBody>
      </p:sp>
      <p:sp>
        <p:nvSpPr>
          <p:cNvPr id="4" name="Rounded Rectangle 3"/>
          <p:cNvSpPr/>
          <p:nvPr/>
        </p:nvSpPr>
        <p:spPr>
          <a:xfrm>
            <a:off x="2438400" y="257156"/>
            <a:ext cx="42672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2009 laser operation </a:t>
            </a:r>
          </a:p>
        </p:txBody>
      </p:sp>
      <p:sp>
        <p:nvSpPr>
          <p:cNvPr id="5" name="Footer Placeholder 4"/>
          <p:cNvSpPr>
            <a:spLocks noGrp="1"/>
          </p:cNvSpPr>
          <p:nvPr>
            <p:ph type="ftr" sz="quarter" idx="11"/>
          </p:nvPr>
        </p:nvSpPr>
        <p:spPr/>
        <p:txBody>
          <a:bodyPr/>
          <a:lstStyle/>
          <a:p>
            <a:r>
              <a:rPr lang="en-US" smtClean="0"/>
              <a:t>Monitoring and Calibration</a:t>
            </a:r>
            <a:endParaRPr lang="en-US" dirty="0"/>
          </a:p>
        </p:txBody>
      </p:sp>
      <p:sp>
        <p:nvSpPr>
          <p:cNvPr id="7" name="Slide Number Placeholder 6"/>
          <p:cNvSpPr>
            <a:spLocks noGrp="1"/>
          </p:cNvSpPr>
          <p:nvPr>
            <p:ph type="sldNum" sz="quarter" idx="12"/>
          </p:nvPr>
        </p:nvSpPr>
        <p:spPr/>
        <p:txBody>
          <a:bodyPr/>
          <a:lstStyle/>
          <a:p>
            <a:fld id="{C684CD73-DD7D-49B9-9A7A-11D48CD480F3}" type="slidenum">
              <a:rPr lang="en-US" smtClean="0"/>
              <a:pPr/>
              <a:t>9</a:t>
            </a:fld>
            <a:endParaRPr lang="en-US" dirty="0"/>
          </a:p>
        </p:txBody>
      </p:sp>
      <p:sp>
        <p:nvSpPr>
          <p:cNvPr id="8" name="Date Placeholder 7"/>
          <p:cNvSpPr>
            <a:spLocks noGrp="1"/>
          </p:cNvSpPr>
          <p:nvPr>
            <p:ph type="dt" sz="half" idx="10"/>
          </p:nvPr>
        </p:nvSpPr>
        <p:spPr/>
        <p:txBody>
          <a:bodyPr/>
          <a:lstStyle/>
          <a:p>
            <a:r>
              <a:rPr lang="en-US" dirty="0" smtClean="0"/>
              <a:t>15 Oct. 2009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s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Laser template</Template>
  <TotalTime>3472</TotalTime>
  <Words>1887</Words>
  <Application>Microsoft Office PowerPoint</Application>
  <PresentationFormat>On-screen Show (4:3)</PresentationFormat>
  <Paragraphs>318</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Laser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bailleux</dc:creator>
  <cp:lastModifiedBy>bailleux</cp:lastModifiedBy>
  <cp:revision>188</cp:revision>
  <dcterms:created xsi:type="dcterms:W3CDTF">2009-09-04T14:42:04Z</dcterms:created>
  <dcterms:modified xsi:type="dcterms:W3CDTF">2009-10-14T09:39:45Z</dcterms:modified>
</cp:coreProperties>
</file>