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FFCC"/>
    <a:srgbClr val="FFEEEB"/>
    <a:srgbClr val="F5862B"/>
    <a:srgbClr val="E7EFF9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>
        <p:scale>
          <a:sx n="90" d="100"/>
          <a:sy n="90" d="100"/>
        </p:scale>
        <p:origin x="-33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9EC1A-37A0-4829-9DA5-0C2B328AE51F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3B21C-8E5C-4568-9DFB-113D0B74E6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3B21C-8E5C-4568-9DFB-113D0B74E66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3B21C-8E5C-4568-9DFB-113D0B74E66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3B21C-8E5C-4568-9DFB-113D0B74E66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3B21C-8E5C-4568-9DFB-113D0B74E66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66AE-FAEC-45A2-98AC-A88072A4D837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CD73-DD7D-49B9-9A7A-11D48CD480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66AE-FAEC-45A2-98AC-A88072A4D837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CD73-DD7D-49B9-9A7A-11D48CD480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66AE-FAEC-45A2-98AC-A88072A4D837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CD73-DD7D-49B9-9A7A-11D48CD480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66AE-FAEC-45A2-98AC-A88072A4D837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CD73-DD7D-49B9-9A7A-11D48CD480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66AE-FAEC-45A2-98AC-A88072A4D837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CD73-DD7D-49B9-9A7A-11D48CD480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66AE-FAEC-45A2-98AC-A88072A4D837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CD73-DD7D-49B9-9A7A-11D48CD480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66AE-FAEC-45A2-98AC-A88072A4D837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CD73-DD7D-49B9-9A7A-11D48CD480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66AE-FAEC-45A2-98AC-A88072A4D837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CD73-DD7D-49B9-9A7A-11D48CD480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66AE-FAEC-45A2-98AC-A88072A4D837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CD73-DD7D-49B9-9A7A-11D48CD480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66AE-FAEC-45A2-98AC-A88072A4D837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CD73-DD7D-49B9-9A7A-11D48CD480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66AE-FAEC-45A2-98AC-A88072A4D837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CD73-DD7D-49B9-9A7A-11D48CD480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666AE-FAEC-45A2-98AC-A88072A4D837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4CD73-DD7D-49B9-9A7A-11D48CD480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4" descr="180px-Laser-symbol-text_svg"/>
          <p:cNvPicPr>
            <a:picLocks noChangeAspect="1" noChangeArrowheads="1"/>
          </p:cNvPicPr>
          <p:nvPr/>
        </p:nvPicPr>
        <p:blipFill>
          <a:blip r:embed="rId3">
            <a:lum bright="87000" contrast="-89000"/>
          </a:blip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4600" y="5334000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David BAILLEUX</a:t>
            </a:r>
          </a:p>
          <a:p>
            <a:pPr algn="ctr">
              <a:defRPr/>
            </a:pPr>
            <a:r>
              <a:rPr lang="en-US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On </a:t>
            </a:r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behalf of </a:t>
            </a:r>
            <a:r>
              <a:rPr lang="en-US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the Caltech </a:t>
            </a:r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group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2209800" y="914400"/>
            <a:ext cx="487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Issues for the Laser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Monitoring </a:t>
            </a:r>
            <a:r>
              <a:rPr 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System </a:t>
            </a:r>
            <a:r>
              <a:rPr 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M&amp;O</a:t>
            </a:r>
            <a:endParaRPr lang="en-US" sz="32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2502231" y="4355068"/>
            <a:ext cx="42795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rgbClr val="000099"/>
                </a:solidFill>
              </a:rPr>
              <a:t>- </a:t>
            </a:r>
            <a:r>
              <a:rPr lang="en-US" b="1" i="1" dirty="0" smtClean="0">
                <a:solidFill>
                  <a:srgbClr val="000099"/>
                </a:solidFill>
              </a:rPr>
              <a:t>US CMS ECAL IB meeting 19 March 2009 - </a:t>
            </a:r>
            <a:endParaRPr lang="en-US" sz="1600" b="1" i="1" dirty="0">
              <a:solidFill>
                <a:srgbClr val="00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1531" y="2286000"/>
            <a:ext cx="34830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Chilled water supply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Residual B field effect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Laser system DCS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Spare parts and upgrade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9000"/>
          </a:blip>
          <a:srcRect/>
          <a:stretch>
            <a:fillRect/>
          </a:stretch>
        </p:blipFill>
        <p:spPr bwMode="auto">
          <a:xfrm>
            <a:off x="5467404" y="1600199"/>
            <a:ext cx="3234533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762000" y="185738"/>
            <a:ext cx="7543800" cy="6096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50000">
                <a:schemeClr val="bg1"/>
              </a:gs>
              <a:gs pos="100000">
                <a:srgbClr val="CCE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CC3300"/>
                </a:solidFill>
                <a:latin typeface="Comic Sans MS" pitchFamily="66" charset="0"/>
              </a:rPr>
              <a:t>Laser System M&amp;O</a:t>
            </a:r>
            <a:endParaRPr lang="en-US" b="1" dirty="0">
              <a:solidFill>
                <a:srgbClr val="CC3300"/>
              </a:solidFill>
              <a:latin typeface="Comic Sans MS" pitchFamily="66" charset="0"/>
            </a:endParaRPr>
          </a:p>
        </p:txBody>
      </p:sp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185738"/>
            <a:ext cx="6858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9563" y="185738"/>
            <a:ext cx="6048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2514600" y="1066800"/>
            <a:ext cx="39624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Chilled Water Supply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313140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ym typeface="Wingdings"/>
              </a:rPr>
              <a:t> </a:t>
            </a:r>
            <a:r>
              <a:rPr lang="en-US" sz="1600" u="sng" dirty="0" smtClean="0"/>
              <a:t>Status during July 2008 cooling meeting: </a:t>
            </a:r>
          </a:p>
          <a:p>
            <a:r>
              <a:rPr lang="en-US" sz="1600" dirty="0" smtClean="0"/>
              <a:t>Pipe work completed; work started on pumping station; </a:t>
            </a:r>
          </a:p>
          <a:p>
            <a:r>
              <a:rPr lang="en-US" sz="1600" dirty="0" smtClean="0"/>
              <a:t>Electrical control box ordered.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0" y="4263986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ym typeface="Wingdings"/>
              </a:rPr>
              <a:t> </a:t>
            </a:r>
            <a:r>
              <a:rPr lang="en-US" sz="1600" u="sng" dirty="0" smtClean="0"/>
              <a:t>Pumping station tested in February, 2009,  for one laser: </a:t>
            </a:r>
          </a:p>
          <a:p>
            <a:r>
              <a:rPr lang="en-US" sz="1600" dirty="0" smtClean="0"/>
              <a:t>- Only one pump is working (another piece in reparation);</a:t>
            </a:r>
          </a:p>
          <a:p>
            <a:pPr>
              <a:buFontTx/>
              <a:buChar char="-"/>
            </a:pPr>
            <a:r>
              <a:rPr lang="en-US" sz="1600" dirty="0" smtClean="0"/>
              <a:t> Low pressure alarm not working: pump still ON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smtClean="0"/>
              <a:t>leak detection not working;</a:t>
            </a:r>
          </a:p>
          <a:p>
            <a:pPr>
              <a:buFontTx/>
              <a:buChar char="-"/>
            </a:pPr>
            <a:r>
              <a:rPr lang="en-US" sz="1600" dirty="0" smtClean="0"/>
              <a:t> Missing bypass as it was installed in H4 </a:t>
            </a:r>
            <a:r>
              <a:rPr lang="en-US" sz="1600" dirty="0" smtClean="0">
                <a:sym typeface="Wingdings" pitchFamily="2" charset="2"/>
              </a:rPr>
              <a:t> else the pump stopped if there is no water flow;</a:t>
            </a:r>
          </a:p>
          <a:p>
            <a:pPr>
              <a:buFontTx/>
              <a:buChar char="-"/>
            </a:pPr>
            <a:r>
              <a:rPr lang="en-US" sz="1600" dirty="0" smtClean="0">
                <a:sym typeface="Wingdings" pitchFamily="2" charset="2"/>
              </a:rPr>
              <a:t> DCS not tested (e-mail notification etc.)</a:t>
            </a:r>
          </a:p>
          <a:p>
            <a:pPr>
              <a:buFontTx/>
              <a:buChar char="-"/>
            </a:pPr>
            <a:r>
              <a:rPr lang="en-US" sz="1600" dirty="0" smtClean="0">
                <a:sym typeface="Wingdings" pitchFamily="2" charset="2"/>
              </a:rPr>
              <a:t> Missing electrical connection for barracks control.</a:t>
            </a:r>
            <a:endParaRPr lang="en-US" sz="16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381000" y="1912203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u="sng" dirty="0" smtClean="0"/>
              <a:t>Up to now</a:t>
            </a:r>
            <a:r>
              <a:rPr lang="en-US" sz="1600" dirty="0" smtClean="0"/>
              <a:t>: </a:t>
            </a:r>
          </a:p>
          <a:p>
            <a:r>
              <a:rPr lang="en-US" sz="1600" dirty="0" smtClean="0"/>
              <a:t>Mixed water used for lasers cooling (racks) : dirty water, no leak detector.</a:t>
            </a:r>
          </a:p>
          <a:p>
            <a:pPr>
              <a:buFont typeface="Wingdings"/>
              <a:buChar char="à"/>
            </a:pPr>
            <a:r>
              <a:rPr lang="en-US" sz="1600" dirty="0" smtClean="0">
                <a:solidFill>
                  <a:srgbClr val="A50021"/>
                </a:solidFill>
                <a:sym typeface="Wingdings" pitchFamily="2" charset="2"/>
              </a:rPr>
              <a:t>Water leak may happen as in the past: consequence for all racks ? Responsibility?</a:t>
            </a:r>
          </a:p>
          <a:p>
            <a:r>
              <a:rPr lang="en-US" sz="1600" i="1" dirty="0" smtClean="0">
                <a:solidFill>
                  <a:srgbClr val="A50021"/>
                </a:solidFill>
              </a:rPr>
              <a:t>Is laser can still work the night and weekend like this ?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81750"/>
            <a:ext cx="8305800" cy="476250"/>
          </a:xfrm>
          <a:noFill/>
        </p:spPr>
        <p:txBody>
          <a:bodyPr/>
          <a:lstStyle/>
          <a:p>
            <a:pPr algn="l"/>
            <a:r>
              <a:rPr lang="en-US" sz="1400" i="1" dirty="0" smtClean="0"/>
              <a:t>19 March 2009 							                 </a:t>
            </a:r>
            <a:fld id="{557472C2-EA8D-430D-BC3D-B413360AFBCA}" type="slidenum">
              <a:rPr lang="en-US" sz="1600" smtClean="0"/>
              <a:pPr algn="l"/>
              <a:t>2</a:t>
            </a:fld>
            <a:endParaRPr lang="en-US" sz="16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381000" y="5833646"/>
            <a:ext cx="68647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A50021"/>
                </a:solidFill>
              </a:rPr>
              <a:t>Task follow by TS/CV : not schedule yet. Werner and Wolfgang are aware of that.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4600" y="1143000"/>
            <a:ext cx="39624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Residual B Field Effect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57200" y="2764810"/>
            <a:ext cx="54864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One new digital infrared viewer ordered and received .….…</a:t>
            </a:r>
            <a:r>
              <a:rPr lang="en-US" sz="1600" b="1" dirty="0" smtClean="0">
                <a:solidFill>
                  <a:srgbClr val="00B050"/>
                </a:solidFill>
                <a:ea typeface="Times New Roman" pitchFamily="18" charset="0"/>
                <a:cs typeface="Times New Roman" pitchFamily="18" charset="0"/>
                <a:sym typeface="Wingdings"/>
              </a:rPr>
              <a:t>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One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digital scope with LCD display in hand ………………………</a:t>
            </a:r>
            <a:r>
              <a:rPr lang="en-US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1600" b="1" dirty="0" smtClean="0">
                <a:solidFill>
                  <a:srgbClr val="00B050"/>
                </a:solidFill>
                <a:ea typeface="Times New Roman" pitchFamily="18" charset="0"/>
                <a:cs typeface="Times New Roman" pitchFamily="18" charset="0"/>
                <a:sym typeface="Wingdings"/>
              </a:rPr>
              <a:t></a:t>
            </a:r>
          </a:p>
          <a:p>
            <a:pPr marL="342900" indent="-3429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1600" dirty="0" smtClean="0">
                <a:ea typeface="Times New Roman" pitchFamily="18" charset="0"/>
                <a:cs typeface="Times New Roman" pitchFamily="18" charset="0"/>
              </a:rPr>
              <a:t>One power meter ordered and received ……………………….….</a:t>
            </a:r>
            <a:r>
              <a:rPr lang="en-US" b="1" dirty="0" smtClean="0">
                <a:solidFill>
                  <a:srgbClr val="00B050"/>
                </a:solidFill>
                <a:ea typeface="Times New Roman" pitchFamily="18" charset="0"/>
                <a:cs typeface="Times New Roman" pitchFamily="18" charset="0"/>
                <a:sym typeface="Wingdings"/>
              </a:rPr>
              <a:t>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One AC control unit has to be moved inside the room …….</a:t>
            </a:r>
            <a:r>
              <a:rPr lang="en-US" b="1" dirty="0" smtClean="0">
                <a:solidFill>
                  <a:srgbClr val="F5862B"/>
                </a:solidFill>
                <a:ea typeface="Times New Roman" pitchFamily="18" charset="0"/>
                <a:cs typeface="Times New Roman" pitchFamily="18" charset="0"/>
                <a:sym typeface="Wingdings"/>
              </a:rPr>
              <a:t>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F5862B"/>
              </a:solidFill>
              <a:effectLst/>
              <a:latin typeface="+mj-lt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Shielding around power supply and pump laser (lamp) ……</a:t>
            </a:r>
            <a:r>
              <a:rPr lang="en-US" b="1" dirty="0" smtClean="0">
                <a:solidFill>
                  <a:srgbClr val="F5862B"/>
                </a:solidFill>
                <a:ea typeface="Times New Roman" pitchFamily="18" charset="0"/>
                <a:cs typeface="Times New Roman" pitchFamily="18" charset="0"/>
                <a:sym typeface="Wingdings"/>
              </a:rPr>
              <a:t>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0" algn="l"/>
              </a:tabLst>
            </a:pPr>
            <a:r>
              <a:rPr lang="en-US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nterlock on laser lamp when B is on fast variation .………….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sym typeface="Wingdings"/>
              </a:rPr>
              <a:t>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+mj-lt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762000" y="185738"/>
            <a:ext cx="7543800" cy="6096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50000">
                <a:schemeClr val="bg1"/>
              </a:gs>
              <a:gs pos="100000">
                <a:srgbClr val="CCE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CC3300"/>
                </a:solidFill>
                <a:latin typeface="Comic Sans MS" pitchFamily="66" charset="0"/>
              </a:rPr>
              <a:t>Laser System M&amp;O</a:t>
            </a:r>
            <a:endParaRPr lang="en-US" b="1" dirty="0">
              <a:solidFill>
                <a:srgbClr val="CC3300"/>
              </a:solidFill>
              <a:latin typeface="Comic Sans MS" pitchFamily="66" charset="0"/>
            </a:endParaRPr>
          </a:p>
        </p:txBody>
      </p:sp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185738"/>
            <a:ext cx="6858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63" y="185738"/>
            <a:ext cx="6048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245225"/>
            <a:ext cx="8305800" cy="476250"/>
          </a:xfrm>
          <a:noFill/>
        </p:spPr>
        <p:txBody>
          <a:bodyPr/>
          <a:lstStyle/>
          <a:p>
            <a:pPr algn="l"/>
            <a:r>
              <a:rPr lang="en-US" sz="1400" i="1" dirty="0" smtClean="0"/>
              <a:t>19 March 2009 							                 </a:t>
            </a:r>
            <a:fld id="{557472C2-EA8D-430D-BC3D-B413360AFBCA}" type="slidenum">
              <a:rPr lang="en-US" sz="1600" smtClean="0"/>
              <a:pPr algn="l"/>
              <a:t>3</a:t>
            </a:fld>
            <a:endParaRPr lang="en-US" sz="1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33400" y="2099846"/>
            <a:ext cx="4804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A meeting on February 12 approved following solutions:</a:t>
            </a:r>
            <a:endParaRPr lang="en-US" sz="16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6205319" y="2819400"/>
            <a:ext cx="27862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Will be tested in June when B filed resumes. If successful </a:t>
            </a:r>
            <a:r>
              <a:rPr lang="en-US" sz="1600" b="1" dirty="0" smtClean="0">
                <a:solidFill>
                  <a:srgbClr val="00B050"/>
                </a:solidFill>
                <a:sym typeface="Wingdings" pitchFamily="2" charset="2"/>
              </a:rPr>
              <a:t> 2 more DSO and instruments will be ordered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5791200" y="2895600"/>
            <a:ext cx="228600" cy="990600"/>
          </a:xfrm>
          <a:prstGeom prst="rightBrace">
            <a:avLst>
              <a:gd name="adj1" fmla="val 26002"/>
              <a:gd name="adj2" fmla="val 49387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/>
          <p:cNvSpPr/>
          <p:nvPr/>
        </p:nvSpPr>
        <p:spPr>
          <a:xfrm>
            <a:off x="5791200" y="4114800"/>
            <a:ext cx="228600" cy="533400"/>
          </a:xfrm>
          <a:prstGeom prst="rightBrace">
            <a:avLst>
              <a:gd name="adj1" fmla="val 26002"/>
              <a:gd name="adj2" fmla="val 49387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248400" y="4191000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5862B"/>
                </a:solidFill>
              </a:rPr>
              <a:t>Planned: waiting..</a:t>
            </a:r>
            <a:endParaRPr lang="en-US" sz="1600" b="1" dirty="0">
              <a:solidFill>
                <a:srgbClr val="F5862B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48400" y="4825425"/>
            <a:ext cx="2786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50021"/>
                </a:solidFill>
              </a:rPr>
              <a:t>To be planned. Wolfgang has to put this on agenda.</a:t>
            </a:r>
            <a:endParaRPr lang="en-US" sz="16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4600" y="1066800"/>
            <a:ext cx="39624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DCS for the Laser System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935540"/>
            <a:ext cx="883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ym typeface="Wingdings"/>
              </a:rPr>
              <a:t>Priority need to be defined: </a:t>
            </a:r>
          </a:p>
          <a:p>
            <a:endParaRPr lang="en-US" sz="1600" u="sng" dirty="0" smtClean="0">
              <a:sym typeface="Wingdings"/>
            </a:endParaRPr>
          </a:p>
          <a:p>
            <a:r>
              <a:rPr lang="en-US" sz="1600" dirty="0" smtClean="0">
                <a:sym typeface="Wingdings"/>
              </a:rPr>
              <a:t> </a:t>
            </a:r>
            <a:r>
              <a:rPr lang="en-US" sz="1600" dirty="0" smtClean="0"/>
              <a:t>Room temperatures: CANbus installed, waiting connection and read out via </a:t>
            </a:r>
            <a:r>
              <a:rPr lang="en-US" sz="1600" dirty="0" smtClean="0"/>
              <a:t>central DCS</a:t>
            </a:r>
            <a:r>
              <a:rPr lang="en-US" sz="1600" dirty="0" smtClean="0"/>
              <a:t>.</a:t>
            </a:r>
          </a:p>
          <a:p>
            <a:r>
              <a:rPr lang="en-US" sz="1600" dirty="0" smtClean="0">
                <a:sym typeface="Wingdings"/>
              </a:rPr>
              <a:t> </a:t>
            </a:r>
            <a:r>
              <a:rPr lang="en-US" sz="1600" dirty="0" smtClean="0">
                <a:sym typeface="Wingdings"/>
              </a:rPr>
              <a:t>Laser </a:t>
            </a:r>
            <a:r>
              <a:rPr lang="en-US" sz="1600" dirty="0" smtClean="0">
                <a:sym typeface="Wingdings"/>
              </a:rPr>
              <a:t>settings:  	   Laser settings should be online and recorded </a:t>
            </a:r>
            <a:r>
              <a:rPr lang="en-US" sz="1600" dirty="0" smtClean="0">
                <a:sym typeface="Wingdings"/>
              </a:rPr>
              <a:t>DCS/PVSS (current, delay, </a:t>
            </a:r>
            <a:r>
              <a:rPr lang="en-US" sz="1600" dirty="0" err="1" smtClean="0">
                <a:sym typeface="Wingdings"/>
              </a:rPr>
              <a:t>ect</a:t>
            </a:r>
            <a:r>
              <a:rPr lang="en-US" sz="1600" dirty="0" smtClean="0">
                <a:sym typeface="Wingdings"/>
              </a:rPr>
              <a:t>.) </a:t>
            </a:r>
            <a:endParaRPr lang="en-US" sz="1600" dirty="0" smtClean="0">
              <a:sym typeface="Wingdings"/>
            </a:endParaRPr>
          </a:p>
          <a:p>
            <a:r>
              <a:rPr lang="en-US" sz="1600" dirty="0" smtClean="0">
                <a:sym typeface="Wingdings"/>
              </a:rPr>
              <a:t>	                       On the laser side, the information is on the DIM server so ready to be collected.</a:t>
            </a:r>
          </a:p>
          <a:p>
            <a:r>
              <a:rPr lang="en-US" sz="1600" dirty="0" smtClean="0">
                <a:solidFill>
                  <a:srgbClr val="A50021"/>
                </a:solidFill>
                <a:sym typeface="Wingdings"/>
              </a:rPr>
              <a:t>Wolfgang is aware of this.</a:t>
            </a:r>
            <a:endParaRPr lang="en-US" sz="1600" dirty="0" smtClean="0">
              <a:solidFill>
                <a:srgbClr val="A50021"/>
              </a:solidFill>
            </a:endParaRPr>
          </a:p>
          <a:p>
            <a:endParaRPr lang="en-US" sz="1600" dirty="0" smtClean="0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762000" y="185738"/>
            <a:ext cx="7543800" cy="6096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50000">
                <a:schemeClr val="bg1"/>
              </a:gs>
              <a:gs pos="100000">
                <a:srgbClr val="CCE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CC3300"/>
                </a:solidFill>
                <a:latin typeface="Comic Sans MS" pitchFamily="66" charset="0"/>
              </a:rPr>
              <a:t>Laser System M&amp;O</a:t>
            </a:r>
            <a:endParaRPr lang="en-US" b="1" dirty="0">
              <a:solidFill>
                <a:srgbClr val="CC3300"/>
              </a:solidFill>
              <a:latin typeface="Comic Sans MS" pitchFamily="66" charset="0"/>
            </a:endParaRPr>
          </a:p>
        </p:txBody>
      </p:sp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185738"/>
            <a:ext cx="6858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63" y="185738"/>
            <a:ext cx="6048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04800" y="4655402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Optical switch:</a:t>
            </a:r>
            <a:r>
              <a:rPr lang="en-US" sz="1600" dirty="0" smtClean="0"/>
              <a:t>   no spare 1 x 100 switch (old one is 1 x 80 so could not covered EB and EE)</a:t>
            </a:r>
          </a:p>
          <a:p>
            <a:endParaRPr lang="en-US" sz="1600" dirty="0" smtClean="0"/>
          </a:p>
          <a:p>
            <a:r>
              <a:rPr lang="en-US" sz="1600" u="sng" dirty="0" smtClean="0"/>
              <a:t>Pump laser upgrade:</a:t>
            </a:r>
            <a:r>
              <a:rPr lang="en-US" sz="1600" dirty="0" smtClean="0"/>
              <a:t>	The YLF:Nd pump laser may be replaced by diode pumped model with high stability, reliability and much less maintenance requirement.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2514600" y="3810000"/>
            <a:ext cx="39624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Spare Parts and Upgrade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172200"/>
            <a:ext cx="8305800" cy="476250"/>
          </a:xfrm>
          <a:noFill/>
        </p:spPr>
        <p:txBody>
          <a:bodyPr/>
          <a:lstStyle/>
          <a:p>
            <a:pPr algn="l"/>
            <a:r>
              <a:rPr lang="en-US" sz="1400" i="1" dirty="0" smtClean="0"/>
              <a:t>19 March 2009 							                 </a:t>
            </a:r>
            <a:fld id="{557472C2-EA8D-430D-BC3D-B413360AFBCA}" type="slidenum">
              <a:rPr lang="en-US" sz="1600" smtClean="0"/>
              <a:pPr algn="l"/>
              <a:t>4</a:t>
            </a:fld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414</Words>
  <Application>Microsoft Office PowerPoint</Application>
  <PresentationFormat>On-screen Show (4:3)</PresentationFormat>
  <Paragraphs>55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bailleux</dc:creator>
  <cp:lastModifiedBy>bailleux</cp:lastModifiedBy>
  <cp:revision>77</cp:revision>
  <dcterms:created xsi:type="dcterms:W3CDTF">2009-03-11T09:37:54Z</dcterms:created>
  <dcterms:modified xsi:type="dcterms:W3CDTF">2009-03-16T16:39:14Z</dcterms:modified>
</cp:coreProperties>
</file>