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60" r:id="rId4"/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62" d="100"/>
          <a:sy n="62" d="100"/>
        </p:scale>
        <p:origin x="16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F71D32-CD13-4680-BF69-31A65CD54175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69BDE-0B8F-4697-A1E5-70D8582DA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623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9568A-5757-726D-842E-BE72A54C46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00D588-49D8-C67B-920A-57C98DD716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4BA17-B014-25FE-4B08-6EA3C70D3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F74BB-5BF5-4BF9-BC8B-4F390FF49034}" type="datetime1">
              <a:rPr lang="en-GB" smtClean="0"/>
              <a:t>30/01/2024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2C734-7807-4E0E-AFBA-5AB58B98E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21EAE-A28A-A803-2F8B-FA88F0CC3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DC8F3-C57B-495D-8B28-910427528F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239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61772-A38E-CC32-2BE3-B972B7651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189277-5D11-83A7-B8A1-5E97D8AD52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3EED0-7CC6-81AD-F4CB-D57D9750D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DD80E-EB4C-464B-9862-1797CD1283F9}" type="datetime1">
              <a:rPr lang="en-GB" smtClean="0"/>
              <a:t>30/01/2024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354B6-9D08-2653-3297-D4E69A124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B9B39-67A4-A762-0A48-D264889B5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DC8F3-C57B-495D-8B28-910427528F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731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FD1E11-D6C4-9617-C0E7-21B6C979C6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9CEE98-08DD-BDC5-0E47-355B3B5EEE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F9888-D904-D577-B098-58258C9E0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7D001-6B71-4A97-865C-740071400954}" type="datetime1">
              <a:rPr lang="en-GB" smtClean="0"/>
              <a:t>30/01/2024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0F756-2CB1-5BBB-66C4-2DDB29300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048AC-FD74-2D72-9C2D-26B6FC572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DC8F3-C57B-495D-8B28-910427528F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246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00253-9D27-2F71-60BF-94D211E22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B5404-742F-903C-1FCF-D339791BA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221D9-3F31-08D2-8CE2-B2C7240C6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5E030-6637-4CAD-803B-4FC8F7E21969}" type="datetime1">
              <a:rPr lang="en-GB" smtClean="0"/>
              <a:t>30/01/2024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6CBBF-87A0-5ABE-9C2C-04A00F2E8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D7FBE4-8EEB-ADA1-886A-2F0D7BE75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DC8F3-C57B-495D-8B28-910427528F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474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D4828-F345-D72B-329F-6A63B0672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71CE85-0E7D-08E4-7221-4922CA7E4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84942-52C8-1EE4-50A9-36A723738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B8E5A-18A9-49A5-BAA7-1DF89D55550E}" type="datetime1">
              <a:rPr lang="en-GB" smtClean="0"/>
              <a:t>30/01/2024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458426-E199-9902-FE70-CF593C333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8C741F-DAB7-116D-6FBF-DC33187DA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DC8F3-C57B-495D-8B28-910427528F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547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21758-BC00-5469-96F4-1456755AC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1E780-1515-2C24-3690-124120037A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459F04-6C68-0C18-80B7-B865429359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267B6-0A3C-7B43-7288-819B6E0C4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F1272-CC6B-4DB0-AC8E-3D05B1E862A0}" type="datetime1">
              <a:rPr lang="en-GB" smtClean="0"/>
              <a:t>30/01/2024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98D98B-A663-FCA9-CCB6-6405232D9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BD73D-4235-CC94-5682-BEF6BD789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DC8F3-C57B-495D-8B28-910427528F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883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4CC83-68B3-3444-D495-69E55875E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8D7EED-1AC2-20AF-BD9D-87415318D1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CAF98F-37EE-57A1-7472-7A3D90CAD0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3E5B6E-EE8B-4A3E-58A1-47740D5610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4538FC-5BAA-3D65-A7F7-13B75CC177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4D4E76-3F06-7A6C-49A4-1F0C0CD23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0C349-2BD2-43A8-A972-5FDAB6110F09}" type="datetime1">
              <a:rPr lang="en-GB" smtClean="0"/>
              <a:t>30/01/2024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10CFD2-BA99-5171-BFE1-AC0D1C119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0A503B-EF2C-D902-DBF1-6075446BB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DC8F3-C57B-495D-8B28-910427528F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6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A115E-555E-01C5-0B7B-A5575436D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478218-5042-9E10-AA68-CA4BB4F9A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52262-2B14-4BF0-975F-ADB18869BB78}" type="datetime1">
              <a:rPr lang="en-GB" smtClean="0"/>
              <a:t>30/01/2024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665BAE-18E9-44C9-EF29-211768301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000AF7-1CD2-1423-0FA3-5AD838FC9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DC8F3-C57B-495D-8B28-910427528F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985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54EF2B-C456-52AA-CA86-444EA6ECC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2063-1D72-4C61-9EC7-1B16F73BF0BD}" type="datetime1">
              <a:rPr lang="en-GB" smtClean="0"/>
              <a:t>30/01/2024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092745-7AF0-4695-D2FD-809E7D21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C8F2B5-4499-AFFD-D9E3-58F9E509E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DC8F3-C57B-495D-8B28-910427528F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427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00171-0E08-8A0E-B8A5-3FBADFDA3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28D33-38C8-E856-9A94-3284504C1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2B397D-D8C5-1F11-9D8A-1C7C8C08AB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C04393-217C-4049-5A4C-F7E98DD48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E3064-9216-4B40-AA57-BE80FBAA6E7C}" type="datetime1">
              <a:rPr lang="en-GB" smtClean="0"/>
              <a:t>30/01/2024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4F4779-1A60-63A6-89D6-858569E3E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E06F7C-3A1E-767B-B2DE-97131F9EB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DC8F3-C57B-495D-8B28-910427528F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158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20FA2-F3E6-AA65-9CB6-1EE262F7F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B3C9F8-1452-2639-1967-4093E06286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A7C982-131F-FAC7-59D4-F98133713B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3BE342-A686-B69B-EED1-F9C4F1097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BB383-2FBB-4CFE-B3D2-FD2DD96BC924}" type="datetime1">
              <a:rPr lang="en-GB" smtClean="0"/>
              <a:t>30/01/2024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DC5B34-14CF-0117-CC87-D94515921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3A8372-7266-5D0C-CD73-E054944A5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DC8F3-C57B-495D-8B28-910427528F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251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FB80CC-BE0A-08C8-CCFD-6E5647BE4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B886F0-E447-AB0B-BBBA-408EE138E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4793C-EFB9-3AB1-F1A5-E4AC538C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1F36B-B911-43A2-8FC6-EBD142BC2CAA}" type="datetime1">
              <a:rPr lang="en-GB" smtClean="0"/>
              <a:t>30/01/2024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7924A-A3BF-6D02-4865-EE439CBA38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58D6AF-0A74-A5A2-8AE4-8EA3BFD0E8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DC8F3-C57B-495D-8B28-910427528F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420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4555B05-830A-CBBF-3438-5569186C3730}"/>
              </a:ext>
            </a:extLst>
          </p:cNvPr>
          <p:cNvSpPr txBox="1"/>
          <p:nvPr/>
        </p:nvSpPr>
        <p:spPr>
          <a:xfrm>
            <a:off x="3470475" y="264172"/>
            <a:ext cx="54502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8000"/>
                </a:solidFill>
              </a:rPr>
              <a:t>DP20-427</a:t>
            </a:r>
          </a:p>
          <a:p>
            <a:pPr algn="ctr"/>
            <a:r>
              <a:rPr lang="en-GB" sz="2000" b="1" dirty="0"/>
              <a:t>Problem of alignment after the move of the laser </a:t>
            </a:r>
            <a:endParaRPr lang="en-GB" b="1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0F5BA2D-CE19-6DCC-194C-51C093F79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386" y="848055"/>
            <a:ext cx="9333571" cy="5663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19 January 2024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From laser head output directly : </a:t>
            </a:r>
            <a:endParaRPr kumimoji="0" lang="en-GB" alt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3A=160mW</a:t>
            </a:r>
            <a:endParaRPr kumimoji="0" lang="en-GB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4A=420mW </a:t>
            </a:r>
            <a:endParaRPr kumimoji="0" lang="en-GB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5A= 718mW. </a:t>
            </a:r>
            <a:endParaRPr kumimoji="0" lang="en-GB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kumimoji="0" lang="en-GB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 April 2023 we’ve got higher power after the shutter : </a:t>
            </a:r>
            <a:endParaRPr kumimoji="0" lang="en-GB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3A=239</a:t>
            </a:r>
            <a:endParaRPr kumimoji="0" lang="en-GB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4A=513</a:t>
            </a:r>
            <a:endParaRPr kumimoji="0" lang="en-GB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5A=800mW</a:t>
            </a:r>
            <a:endParaRPr kumimoji="0" lang="en-GB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 have checked internal trigger (changed the mode on  laser software, EXT to INT) and got the same power. It was to be sure there was no issue with DG535.</a:t>
            </a:r>
            <a:endParaRPr kumimoji="0" lang="en-GB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kumimoji="0" lang="en-GB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2. </a:t>
            </a:r>
            <a:r>
              <a:rPr lang="en-GB" altLang="en-US" sz="1400" b="1" dirty="0">
                <a:latin typeface="Arial" panose="020B0604020202020204" pitchFamily="34" charset="0"/>
                <a:ea typeface="Times New Roman" panose="02020603050405020304" pitchFamily="18" charset="0"/>
              </a:rPr>
              <a:t>P</a:t>
            </a: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ower after the shutter </a:t>
            </a: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and main attenuator :  no difference, OK (after small laser head adjustment , unscrew and screw it again on the base plate)</a:t>
            </a:r>
            <a:endParaRPr kumimoji="0" lang="en-GB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3A= 150mW after shutter and 115mW after polarizer. </a:t>
            </a: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lost is OK. </a:t>
            </a:r>
            <a:endParaRPr kumimoji="0" lang="en-GB" altLang="en-US" sz="1000" b="0" i="0" u="none" strike="noStrike" cap="none" normalizeH="0" baseline="0" dirty="0">
              <a:ln>
                <a:noFill/>
              </a:ln>
              <a:solidFill>
                <a:srgbClr val="008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kumimoji="0" lang="en-GB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GB" altLang="en-US" sz="1400" dirty="0">
                <a:latin typeface="Arial" panose="020B0604020202020204" pitchFamily="34" charset="0"/>
                <a:ea typeface="Times New Roman" panose="02020603050405020304" pitchFamily="18" charset="0"/>
              </a:rPr>
              <a:t>3. </a:t>
            </a: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After 1m fibre </a:t>
            </a: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here is the issue</a:t>
            </a:r>
            <a:endParaRPr kumimoji="0" lang="en-GB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Power is only </a:t>
            </a: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3A=50mW </a:t>
            </a: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after the epoxy 1m fibre.  4A=90mW : power was higher then immediately decreased to 90mW. </a:t>
            </a:r>
            <a:endParaRPr kumimoji="0" lang="en-GB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What is problematic is that the connector become damage all the time from 3A ! </a:t>
            </a:r>
            <a:endParaRPr kumimoji="0" lang="en-GB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All attempts with current  higher than 3A and </a:t>
            </a:r>
            <a:r>
              <a:rPr kumimoji="0" lang="en-GB" altLang="en-US" sz="14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connector burned each time </a:t>
            </a: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! </a:t>
            </a:r>
            <a:endParaRPr kumimoji="0" lang="en-GB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kumimoji="0" lang="en-GB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internal attenuator of the laser is 100% (full power)</a:t>
            </a: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B02515-5ABE-509B-180D-8199E1CAB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DC8F3-C57B-495D-8B28-910427528F3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859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01ADD8D-A43A-0561-ACA4-2DE3BE6369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759100"/>
              </p:ext>
            </p:extLst>
          </p:nvPr>
        </p:nvGraphicFramePr>
        <p:xfrm>
          <a:off x="1784784" y="3948663"/>
          <a:ext cx="6187748" cy="23477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3451">
                  <a:extLst>
                    <a:ext uri="{9D8B030D-6E8A-4147-A177-3AD203B41FA5}">
                      <a16:colId xmlns:a16="http://schemas.microsoft.com/office/drawing/2014/main" val="18800713"/>
                    </a:ext>
                  </a:extLst>
                </a:gridCol>
                <a:gridCol w="1125578">
                  <a:extLst>
                    <a:ext uri="{9D8B030D-6E8A-4147-A177-3AD203B41FA5}">
                      <a16:colId xmlns:a16="http://schemas.microsoft.com/office/drawing/2014/main" val="2570408780"/>
                    </a:ext>
                  </a:extLst>
                </a:gridCol>
                <a:gridCol w="931544">
                  <a:extLst>
                    <a:ext uri="{9D8B030D-6E8A-4147-A177-3AD203B41FA5}">
                      <a16:colId xmlns:a16="http://schemas.microsoft.com/office/drawing/2014/main" val="3916553388"/>
                    </a:ext>
                  </a:extLst>
                </a:gridCol>
                <a:gridCol w="1209937">
                  <a:extLst>
                    <a:ext uri="{9D8B030D-6E8A-4147-A177-3AD203B41FA5}">
                      <a16:colId xmlns:a16="http://schemas.microsoft.com/office/drawing/2014/main" val="2150295490"/>
                    </a:ext>
                  </a:extLst>
                </a:gridCol>
                <a:gridCol w="1038619">
                  <a:extLst>
                    <a:ext uri="{9D8B030D-6E8A-4147-A177-3AD203B41FA5}">
                      <a16:colId xmlns:a16="http://schemas.microsoft.com/office/drawing/2014/main" val="4263855291"/>
                    </a:ext>
                  </a:extLst>
                </a:gridCol>
                <a:gridCol w="1038619">
                  <a:extLst>
                    <a:ext uri="{9D8B030D-6E8A-4147-A177-3AD203B41FA5}">
                      <a16:colId xmlns:a16="http://schemas.microsoft.com/office/drawing/2014/main" val="2781921015"/>
                    </a:ext>
                  </a:extLst>
                </a:gridCol>
              </a:tblGrid>
              <a:tr h="18968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Pump current (A)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P 2023 after shutter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 2024 laser output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P after shutter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P after polarizer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 after 1m coupling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58166091"/>
                  </a:ext>
                </a:extLst>
              </a:tr>
              <a:tr h="21032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2.5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994760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15034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900521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995451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9957738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93683526"/>
                  </a:ext>
                </a:extLst>
              </a:tr>
              <a:tr h="12382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1090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Increase  580 then 500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98328279"/>
                  </a:ext>
                </a:extLst>
              </a:tr>
              <a:tr h="12382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2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87025252"/>
                  </a:ext>
                </a:extLst>
              </a:tr>
              <a:tr h="12382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1380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8510362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9E54A7A-9ADA-FDB1-EA5E-015819C8C3F5}"/>
              </a:ext>
            </a:extLst>
          </p:cNvPr>
          <p:cNvSpPr txBox="1"/>
          <p:nvPr/>
        </p:nvSpPr>
        <p:spPr>
          <a:xfrm>
            <a:off x="577792" y="1350398"/>
            <a:ext cx="79942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With 3A: </a:t>
            </a:r>
          </a:p>
          <a:p>
            <a:r>
              <a:rPr lang="en-GB" sz="1400" dirty="0"/>
              <a:t>Sortie laser: 160mW</a:t>
            </a:r>
          </a:p>
          <a:p>
            <a:r>
              <a:rPr lang="en-GB" sz="1400" dirty="0"/>
              <a:t>After shutter: 150mW</a:t>
            </a:r>
          </a:p>
          <a:p>
            <a:r>
              <a:rPr lang="en-GB" sz="1400" dirty="0"/>
              <a:t>Before fibre: 115mW</a:t>
            </a:r>
          </a:p>
          <a:p>
            <a:r>
              <a:rPr lang="en-GB" sz="1400" dirty="0"/>
              <a:t>After coupling: it should be 80% of the power so around 90mW and we have only 50mW. </a:t>
            </a:r>
          </a:p>
          <a:p>
            <a:r>
              <a:rPr lang="en-GB" sz="1400" dirty="0"/>
              <a:t> </a:t>
            </a:r>
          </a:p>
          <a:p>
            <a:r>
              <a:rPr lang="en-GB" sz="1400" dirty="0"/>
              <a:t>Problem was the focusing: need to move the 3-stage axis on left side , to optimize the power. Check few times the fibre end to see if no burning around 3A.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184FE8-7F62-E3BB-38A7-936B0919C579}"/>
              </a:ext>
            </a:extLst>
          </p:cNvPr>
          <p:cNvSpPr txBox="1"/>
          <p:nvPr/>
        </p:nvSpPr>
        <p:spPr>
          <a:xfrm>
            <a:off x="395005" y="820707"/>
            <a:ext cx="25078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600" dirty="0">
                <a:latin typeface="Arial" panose="020B0604020202020204" pitchFamily="34" charset="0"/>
              </a:rPr>
              <a:t>22</a:t>
            </a: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January 2024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2114B7-7D93-C5CF-BDBA-91FECD910632}"/>
              </a:ext>
            </a:extLst>
          </p:cNvPr>
          <p:cNvSpPr txBox="1"/>
          <p:nvPr/>
        </p:nvSpPr>
        <p:spPr>
          <a:xfrm>
            <a:off x="395005" y="3290500"/>
            <a:ext cx="25078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600" dirty="0">
                <a:latin typeface="Arial" panose="020B0604020202020204" pitchFamily="34" charset="0"/>
              </a:rPr>
              <a:t>23</a:t>
            </a: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January 2024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E0D9AF-D6EB-0410-4B3B-46E05B6C17E0}"/>
              </a:ext>
            </a:extLst>
          </p:cNvPr>
          <p:cNvSpPr txBox="1"/>
          <p:nvPr/>
        </p:nvSpPr>
        <p:spPr>
          <a:xfrm>
            <a:off x="8080816" y="5479280"/>
            <a:ext cx="2687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Problem again of burning but at 6A. Before it was 3A 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8540ACE-47EC-127C-D94D-9C010414F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DC8F3-C57B-495D-8B28-910427528F31}" type="slidenum">
              <a:rPr lang="en-GB" smtClean="0"/>
              <a:t>2</a:t>
            </a:fld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9E7D35-2AF9-3BE2-E12A-713707F5D3B8}"/>
              </a:ext>
            </a:extLst>
          </p:cNvPr>
          <p:cNvSpPr txBox="1"/>
          <p:nvPr/>
        </p:nvSpPr>
        <p:spPr>
          <a:xfrm>
            <a:off x="8135203" y="4658070"/>
            <a:ext cx="3342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75% of the power after the polarizer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E22005-82BC-19C2-6171-2ECB860315D3}"/>
              </a:ext>
            </a:extLst>
          </p:cNvPr>
          <p:cNvSpPr txBox="1"/>
          <p:nvPr/>
        </p:nvSpPr>
        <p:spPr>
          <a:xfrm>
            <a:off x="3470475" y="264172"/>
            <a:ext cx="54502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8000"/>
                </a:solidFill>
              </a:rPr>
              <a:t>DP20-427</a:t>
            </a:r>
          </a:p>
          <a:p>
            <a:pPr algn="ctr"/>
            <a:r>
              <a:rPr lang="en-GB" sz="2000" b="1" dirty="0"/>
              <a:t>Problem of alignment after the move of the laser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7199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DA9857-8542-0BC7-5DE8-CA85EE94D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DC8F3-C57B-495D-8B28-910427528F31}" type="slidenum">
              <a:rPr lang="en-GB" smtClean="0"/>
              <a:t>3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CFD523-9281-9370-35E3-F346BD070DFB}"/>
              </a:ext>
            </a:extLst>
          </p:cNvPr>
          <p:cNvSpPr txBox="1"/>
          <p:nvPr/>
        </p:nvSpPr>
        <p:spPr>
          <a:xfrm>
            <a:off x="350810" y="1471448"/>
            <a:ext cx="56118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Thorlabs beam profiler : need trigger from DG535. </a:t>
            </a:r>
          </a:p>
          <a:p>
            <a:r>
              <a:rPr lang="en-GB" sz="1400" dirty="0"/>
              <a:t>Measure the distance from support plate to the CCD camera of beam profiler and same with the 3-stage axis to the fibre. </a:t>
            </a:r>
          </a:p>
          <a:p>
            <a:endParaRPr lang="en-GB" sz="1400" dirty="0"/>
          </a:p>
          <a:p>
            <a:r>
              <a:rPr lang="en-GB" sz="1400" dirty="0"/>
              <a:t>- use 5% shot102 attenuation, 10-13% internal DP attenuation . Power currant at 2.3A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DDD1F1-4B2B-CD0B-068F-3FE164811EF8}"/>
              </a:ext>
            </a:extLst>
          </p:cNvPr>
          <p:cNvSpPr txBox="1"/>
          <p:nvPr/>
        </p:nvSpPr>
        <p:spPr>
          <a:xfrm>
            <a:off x="350810" y="3062139"/>
            <a:ext cx="607115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GB" sz="1400" b="1" dirty="0">
                <a:solidFill>
                  <a:srgbClr val="FF0000"/>
                </a:solidFill>
              </a:rPr>
              <a:t>Get 2 peaks for X axis !</a:t>
            </a:r>
            <a:r>
              <a:rPr lang="en-GB" sz="1400" dirty="0"/>
              <a:t> </a:t>
            </a:r>
          </a:p>
          <a:p>
            <a:pPr marL="342900" indent="-342900">
              <a:buAutoNum type="arabicParenR"/>
            </a:pPr>
            <a:endParaRPr lang="en-GB" sz="1400" dirty="0"/>
          </a:p>
          <a:p>
            <a:r>
              <a:rPr lang="en-GB" sz="1400" dirty="0"/>
              <a:t> Moving the beam profiler from few cm towards the focus lens didn’t help.</a:t>
            </a:r>
          </a:p>
          <a:p>
            <a:r>
              <a:rPr lang="en-GB" sz="1400" dirty="0"/>
              <a:t>On Y axis it seems OK, around 300um.  </a:t>
            </a:r>
          </a:p>
          <a:p>
            <a:endParaRPr lang="en-GB" sz="1400" dirty="0"/>
          </a:p>
        </p:txBody>
      </p:sp>
      <p:pic>
        <p:nvPicPr>
          <p:cNvPr id="9" name="Picture 8" descr="A computer screen showing a graph&#10;&#10;Description automatically generated">
            <a:extLst>
              <a:ext uri="{FF2B5EF4-FFF2-40B4-BE49-F238E27FC236}">
                <a16:creationId xmlns:a16="http://schemas.microsoft.com/office/drawing/2014/main" id="{D06FC5D5-7A81-E83A-8557-01BC0589A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069" y="2591395"/>
            <a:ext cx="2563131" cy="19223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D27A5B-A234-73EA-B868-473EEEF483DA}"/>
              </a:ext>
            </a:extLst>
          </p:cNvPr>
          <p:cNvSpPr txBox="1"/>
          <p:nvPr/>
        </p:nvSpPr>
        <p:spPr>
          <a:xfrm>
            <a:off x="357110" y="4192472"/>
            <a:ext cx="57388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2) There is well 2 visible beam spots  from the direct DP2 output. </a:t>
            </a:r>
          </a:p>
          <a:p>
            <a:endParaRPr lang="en-GB" sz="1400" dirty="0"/>
          </a:p>
          <a:p>
            <a:r>
              <a:rPr lang="en-GB" sz="1400" dirty="0"/>
              <a:t>=&gt; move the shutter to block one beam spot</a:t>
            </a:r>
          </a:p>
          <a:p>
            <a:r>
              <a:rPr lang="en-GB" sz="1400" dirty="0"/>
              <a:t>=&gt; Better on beam profiler, only one peak </a:t>
            </a:r>
          </a:p>
          <a:p>
            <a:r>
              <a:rPr lang="en-GB" sz="1400" dirty="0"/>
              <a:t>=&gt; check the power :  power lower !  </a:t>
            </a:r>
          </a:p>
          <a:p>
            <a:r>
              <a:rPr lang="en-GB" sz="1400" dirty="0"/>
              <a:t>3A = 87 (was 97)</a:t>
            </a:r>
          </a:p>
          <a:p>
            <a:r>
              <a:rPr lang="en-GB" sz="1400" dirty="0"/>
              <a:t>3.5A=135 (was 167)</a:t>
            </a:r>
          </a:p>
          <a:p>
            <a:r>
              <a:rPr lang="en-GB" sz="1400" dirty="0"/>
              <a:t>4A=200  (was 250)</a:t>
            </a:r>
          </a:p>
          <a:p>
            <a:r>
              <a:rPr lang="en-GB" sz="1400" dirty="0">
                <a:solidFill>
                  <a:srgbClr val="FF0000"/>
                </a:solidFill>
              </a:rPr>
              <a:t>Still not OK and power too low</a:t>
            </a:r>
          </a:p>
        </p:txBody>
      </p:sp>
      <p:pic>
        <p:nvPicPr>
          <p:cNvPr id="14" name="Picture 13" descr="A computer screen with a blue and yellow graph&#10;&#10;Description automatically generated">
            <a:extLst>
              <a:ext uri="{FF2B5EF4-FFF2-40B4-BE49-F238E27FC236}">
                <a16:creationId xmlns:a16="http://schemas.microsoft.com/office/drawing/2014/main" id="{757ADDCB-A29C-E663-B5A7-FCFF6AD7B3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235" y="4694283"/>
            <a:ext cx="2563132" cy="1922349"/>
          </a:xfrm>
          <a:prstGeom prst="rect">
            <a:avLst/>
          </a:prstGeom>
        </p:spPr>
      </p:pic>
      <p:pic>
        <p:nvPicPr>
          <p:cNvPr id="16" name="Picture 15" descr="A computer screen with graphs&#10;&#10;Description automatically generated">
            <a:extLst>
              <a:ext uri="{FF2B5EF4-FFF2-40B4-BE49-F238E27FC236}">
                <a16:creationId xmlns:a16="http://schemas.microsoft.com/office/drawing/2014/main" id="{8CA38E1F-A4CD-B5C3-E05C-6D7FA3FADF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469" y="4694283"/>
            <a:ext cx="2563130" cy="19223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98A7DD-F138-3172-D65B-10A85C71731D}"/>
              </a:ext>
            </a:extLst>
          </p:cNvPr>
          <p:cNvSpPr txBox="1"/>
          <p:nvPr/>
        </p:nvSpPr>
        <p:spPr>
          <a:xfrm>
            <a:off x="350810" y="927198"/>
            <a:ext cx="25078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600" dirty="0">
                <a:latin typeface="Arial" panose="020B0604020202020204" pitchFamily="34" charset="0"/>
              </a:rPr>
              <a:t>24</a:t>
            </a: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January 2024</a:t>
            </a:r>
          </a:p>
        </p:txBody>
      </p:sp>
      <p:pic>
        <p:nvPicPr>
          <p:cNvPr id="3" name="Picture 2" descr="A machine with many wires and cables&#10;&#10;Description automatically generated with medium confidence">
            <a:extLst>
              <a:ext uri="{FF2B5EF4-FFF2-40B4-BE49-F238E27FC236}">
                <a16:creationId xmlns:a16="http://schemas.microsoft.com/office/drawing/2014/main" id="{066D6C0A-548E-66A3-B595-56F420237E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400" y="384518"/>
            <a:ext cx="2608199" cy="19606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3CFA6D-875B-A2B9-8F20-DB5C37628976}"/>
              </a:ext>
            </a:extLst>
          </p:cNvPr>
          <p:cNvSpPr txBox="1"/>
          <p:nvPr/>
        </p:nvSpPr>
        <p:spPr>
          <a:xfrm>
            <a:off x="3470475" y="264172"/>
            <a:ext cx="54502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8000"/>
                </a:solidFill>
              </a:rPr>
              <a:t>DP20-427</a:t>
            </a:r>
          </a:p>
          <a:p>
            <a:pPr algn="ctr"/>
            <a:r>
              <a:rPr lang="en-GB" sz="2000" b="1" dirty="0"/>
              <a:t>Problem of alignment after the move of the laser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978205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61F92E-A61D-AF8B-A9FD-2F2488B30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DC8F3-C57B-495D-8B28-910427528F31}" type="slidenum">
              <a:rPr lang="en-GB" smtClean="0"/>
              <a:t>4</a:t>
            </a:fld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824B1F-5539-8FCF-2399-20791A770768}"/>
              </a:ext>
            </a:extLst>
          </p:cNvPr>
          <p:cNvSpPr txBox="1"/>
          <p:nvPr/>
        </p:nvSpPr>
        <p:spPr>
          <a:xfrm>
            <a:off x="469610" y="1377429"/>
            <a:ext cx="45595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1) Use the beam profiler on the DP20 output </a:t>
            </a:r>
            <a:r>
              <a:rPr lang="en-GB" sz="1400" dirty="0"/>
              <a:t>directly.</a:t>
            </a:r>
          </a:p>
          <a:p>
            <a:r>
              <a:rPr lang="en-GB" sz="1400" dirty="0"/>
              <a:t>Around 10% internal attenuator. </a:t>
            </a:r>
          </a:p>
          <a:p>
            <a:endParaRPr lang="en-GB" sz="1400" dirty="0"/>
          </a:p>
          <a:p>
            <a:r>
              <a:rPr lang="en-GB" sz="1400" dirty="0"/>
              <a:t>Result: same, </a:t>
            </a:r>
            <a:r>
              <a:rPr lang="en-GB" sz="1400" dirty="0">
                <a:solidFill>
                  <a:srgbClr val="FF0000"/>
                </a:solidFill>
              </a:rPr>
              <a:t>2 peaks</a:t>
            </a:r>
            <a:r>
              <a:rPr lang="en-GB" sz="1400" dirty="0"/>
              <a:t>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F0413F-D107-91DA-BACD-5216DB0B4AF6}"/>
              </a:ext>
            </a:extLst>
          </p:cNvPr>
          <p:cNvSpPr txBox="1"/>
          <p:nvPr/>
        </p:nvSpPr>
        <p:spPr>
          <a:xfrm>
            <a:off x="395005" y="820707"/>
            <a:ext cx="25078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600" dirty="0">
                <a:latin typeface="Arial" panose="020B0604020202020204" pitchFamily="34" charset="0"/>
              </a:rPr>
              <a:t>25-30 </a:t>
            </a: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January 2024</a:t>
            </a:r>
          </a:p>
        </p:txBody>
      </p:sp>
      <p:pic>
        <p:nvPicPr>
          <p:cNvPr id="7" name="Picture 6" descr="A machine with a yellow sign&#10;&#10;Description automatically generated">
            <a:extLst>
              <a:ext uri="{FF2B5EF4-FFF2-40B4-BE49-F238E27FC236}">
                <a16:creationId xmlns:a16="http://schemas.microsoft.com/office/drawing/2014/main" id="{817CE9E2-4737-6B2E-DD97-35D1DA471A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836" y="1060362"/>
            <a:ext cx="2743200" cy="2057400"/>
          </a:xfrm>
          <a:prstGeom prst="rect">
            <a:avLst/>
          </a:prstGeom>
        </p:spPr>
      </p:pic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D395E132-D46F-159A-3DF0-F4C64519E4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145" y="1060362"/>
            <a:ext cx="2743200" cy="2057401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2FABFF4A-798C-4389-8F51-9DAA5BD1BAAE}"/>
              </a:ext>
            </a:extLst>
          </p:cNvPr>
          <p:cNvSpPr/>
          <p:nvPr/>
        </p:nvSpPr>
        <p:spPr>
          <a:xfrm>
            <a:off x="8463854" y="2007603"/>
            <a:ext cx="767945" cy="2051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F80B49-C466-02F4-7DC4-936E12ECBF60}"/>
              </a:ext>
            </a:extLst>
          </p:cNvPr>
          <p:cNvSpPr txBox="1"/>
          <p:nvPr/>
        </p:nvSpPr>
        <p:spPr>
          <a:xfrm>
            <a:off x="469610" y="2536550"/>
            <a:ext cx="45595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2) Check laser configuration: </a:t>
            </a:r>
          </a:p>
          <a:p>
            <a:r>
              <a:rPr lang="en-GB" sz="1400" dirty="0"/>
              <a:t> Gate source should be “INT” according to last good setting from Photonics. </a:t>
            </a:r>
          </a:p>
          <a:p>
            <a:r>
              <a:rPr lang="en-GB" sz="1400" dirty="0"/>
              <a:t>=&gt; no difference on the pulse.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5857AA-CE31-873F-20C4-1F8337577803}"/>
              </a:ext>
            </a:extLst>
          </p:cNvPr>
          <p:cNvSpPr txBox="1"/>
          <p:nvPr/>
        </p:nvSpPr>
        <p:spPr>
          <a:xfrm>
            <a:off x="395004" y="3695571"/>
            <a:ext cx="852568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3) S</a:t>
            </a:r>
            <a:r>
              <a:rPr lang="en-GB" sz="1400" b="1" u="sng" dirty="0"/>
              <a:t>uggested tests by Photonics: </a:t>
            </a:r>
          </a:p>
          <a:p>
            <a:r>
              <a:rPr lang="en-GB" sz="1400" dirty="0"/>
              <a:t>- check laser setting INT EXT gate control : </a:t>
            </a:r>
            <a:r>
              <a:rPr lang="en-GB" sz="1400" dirty="0">
                <a:solidFill>
                  <a:srgbClr val="008000"/>
                </a:solidFill>
              </a:rPr>
              <a:t>OK</a:t>
            </a:r>
            <a:r>
              <a:rPr lang="en-GB" sz="1400" dirty="0"/>
              <a:t>.</a:t>
            </a:r>
          </a:p>
          <a:p>
            <a:r>
              <a:rPr lang="en-GB" sz="1400" dirty="0"/>
              <a:t>- change the temperature of the crystal (SHG): </a:t>
            </a:r>
            <a:r>
              <a:rPr lang="en-GB" sz="1400" dirty="0">
                <a:solidFill>
                  <a:srgbClr val="008000"/>
                </a:solidFill>
              </a:rPr>
              <a:t>no improvement </a:t>
            </a:r>
          </a:p>
          <a:p>
            <a:r>
              <a:rPr lang="en-GB" sz="1400" dirty="0"/>
              <a:t>- change the internal attenuator to see if it is not damaged: </a:t>
            </a:r>
            <a:r>
              <a:rPr lang="en-GB" sz="1400" dirty="0">
                <a:solidFill>
                  <a:srgbClr val="008000"/>
                </a:solidFill>
              </a:rPr>
              <a:t>OK</a:t>
            </a:r>
          </a:p>
          <a:p>
            <a:r>
              <a:rPr lang="en-GB" sz="1400" dirty="0"/>
              <a:t>- moving 2 motors axis to test if the problem is from mechanical shift or from damage: </a:t>
            </a:r>
            <a:r>
              <a:rPr lang="en-GB" sz="1400" b="1" dirty="0">
                <a:solidFill>
                  <a:srgbClr val="008000"/>
                </a:solidFill>
              </a:rPr>
              <a:t>issue solved ! </a:t>
            </a:r>
            <a:r>
              <a:rPr lang="en-GB" sz="1400" dirty="0"/>
              <a:t>Get only one peak on X</a:t>
            </a:r>
          </a:p>
          <a:p>
            <a:endParaRPr lang="en-GB" sz="1400" dirty="0"/>
          </a:p>
          <a:p>
            <a:r>
              <a:rPr lang="en-GB" sz="1400" dirty="0"/>
              <a:t>From Photonics it is due to the move of the laser : stress on the base is responsible of this offset. (thin Teflon spacer could be inserted)</a:t>
            </a:r>
          </a:p>
          <a:p>
            <a:endParaRPr lang="en-GB" sz="1400" dirty="0"/>
          </a:p>
          <a:p>
            <a:r>
              <a:rPr lang="en-GB" sz="1400" b="1" dirty="0"/>
              <a:t>4) Re-aligned main coupling of the 3 axis stage:  </a:t>
            </a:r>
            <a:r>
              <a:rPr lang="en-GB" sz="1400" dirty="0">
                <a:solidFill>
                  <a:srgbClr val="FF0000"/>
                </a:solidFill>
              </a:rPr>
              <a:t>one more burned fibre</a:t>
            </a:r>
            <a:r>
              <a:rPr lang="en-GB" sz="1400" dirty="0"/>
              <a:t>.  No more high epoxy fibre. </a:t>
            </a:r>
          </a:p>
          <a:p>
            <a:endParaRPr lang="en-GB" sz="1400" dirty="0"/>
          </a:p>
          <a:p>
            <a:r>
              <a:rPr lang="en-GB" sz="1400" dirty="0"/>
              <a:t>5) Redo 2 fibres with high epoxy  !  Could run the laser with standard fibre because only low power is needed. </a:t>
            </a:r>
          </a:p>
          <a:p>
            <a:endParaRPr lang="en-GB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06A3F2-61BA-FC6F-9C65-8698108C0E9D}"/>
              </a:ext>
            </a:extLst>
          </p:cNvPr>
          <p:cNvSpPr txBox="1"/>
          <p:nvPr/>
        </p:nvSpPr>
        <p:spPr>
          <a:xfrm>
            <a:off x="3470475" y="264172"/>
            <a:ext cx="54502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8000"/>
                </a:solidFill>
              </a:rPr>
              <a:t>DP20-427</a:t>
            </a:r>
          </a:p>
          <a:p>
            <a:pPr algn="ctr"/>
            <a:r>
              <a:rPr lang="en-GB" sz="2000" b="1" dirty="0"/>
              <a:t>Problem of alignment after the move of the laser </a:t>
            </a:r>
            <a:endParaRPr lang="en-GB" b="1" dirty="0"/>
          </a:p>
        </p:txBody>
      </p:sp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D31BE6E1-8CAA-3238-D610-5EE8395563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3796" y="4065004"/>
            <a:ext cx="2743200" cy="205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821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2580</TotalTime>
  <Words>771</Words>
  <Application>Microsoft Office PowerPoint</Application>
  <PresentationFormat>Widescreen</PresentationFormat>
  <Paragraphs>135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Bailleux</dc:creator>
  <cp:lastModifiedBy>David Bailleux</cp:lastModifiedBy>
  <cp:revision>22</cp:revision>
  <dcterms:created xsi:type="dcterms:W3CDTF">2024-01-22T11:17:07Z</dcterms:created>
  <dcterms:modified xsi:type="dcterms:W3CDTF">2024-01-31T10:52:24Z</dcterms:modified>
</cp:coreProperties>
</file>