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22"/>
  </p:notesMasterIdLst>
  <p:handoutMasterIdLst>
    <p:handoutMasterId r:id="rId23"/>
  </p:handoutMasterIdLst>
  <p:sldIdLst>
    <p:sldId id="584" r:id="rId2"/>
    <p:sldId id="647" r:id="rId3"/>
    <p:sldId id="654" r:id="rId4"/>
    <p:sldId id="655" r:id="rId5"/>
    <p:sldId id="656" r:id="rId6"/>
    <p:sldId id="657" r:id="rId7"/>
    <p:sldId id="658" r:id="rId8"/>
    <p:sldId id="659" r:id="rId9"/>
    <p:sldId id="661" r:id="rId10"/>
    <p:sldId id="662" r:id="rId11"/>
    <p:sldId id="665" r:id="rId12"/>
    <p:sldId id="663" r:id="rId13"/>
    <p:sldId id="664" r:id="rId14"/>
    <p:sldId id="666" r:id="rId15"/>
    <p:sldId id="649" r:id="rId16"/>
    <p:sldId id="648" r:id="rId17"/>
    <p:sldId id="667" r:id="rId18"/>
    <p:sldId id="650" r:id="rId19"/>
    <p:sldId id="651" r:id="rId20"/>
    <p:sldId id="652" r:id="rId21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69" userDrawn="1">
          <p15:clr>
            <a:srgbClr val="A4A3A4"/>
          </p15:clr>
        </p15:guide>
        <p15:guide id="4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Bailleux" initials="DB" lastIdx="4" clrIdx="0">
    <p:extLst>
      <p:ext uri="{19B8F6BF-5375-455C-9EA6-DF929625EA0E}">
        <p15:presenceInfo xmlns:p15="http://schemas.microsoft.com/office/powerpoint/2012/main" userId="S-1-5-21-1526224874-1540688658-1361462980-61144" providerId="AD"/>
      </p:ext>
    </p:extLst>
  </p:cmAuthor>
  <p:cmAuthor id="2" name="Microsoft Office User" initials="Office" lastIdx="0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  <a:srgbClr val="FFF9EB"/>
    <a:srgbClr val="00297A"/>
    <a:srgbClr val="1F497D"/>
    <a:srgbClr val="003300"/>
    <a:srgbClr val="008000"/>
    <a:srgbClr val="0000FF"/>
    <a:srgbClr val="0041C4"/>
    <a:srgbClr val="FF0000"/>
    <a:srgbClr val="F6A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3" autoAdjust="0"/>
    <p:restoredTop sz="94286" autoAdjust="0"/>
  </p:normalViewPr>
  <p:slideViewPr>
    <p:cSldViewPr snapToGrid="0" snapToObjects="1">
      <p:cViewPr varScale="1">
        <p:scale>
          <a:sx n="75" d="100"/>
          <a:sy n="75" d="100"/>
        </p:scale>
        <p:origin x="82" y="82"/>
      </p:cViewPr>
      <p:guideLst>
        <p:guide orient="horz" pos="2160"/>
        <p:guide pos="3840"/>
        <p:guide orient="horz" pos="3969"/>
        <p:guide pos="76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750" y="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3C3C4-1089-3E44-A62C-99CCA1971EBD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CBD6B-8949-F342-ABD2-6CEA3AFCC8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68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88213-3A13-2F48-A076-FAA1312DDDC2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2D78D-3E18-E04C-B65F-3FB5BA8B3E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949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9509" y="260649"/>
            <a:ext cx="8889040" cy="536521"/>
          </a:xfrm>
        </p:spPr>
        <p:txBody>
          <a:bodyPr/>
          <a:lstStyle>
            <a:lvl1pPr>
              <a:defRPr lang="en-US" sz="2400" b="1" kern="0" cap="none" spc="150" dirty="0">
                <a:ln w="11430"/>
                <a:solidFill>
                  <a:srgbClr val="0055A0"/>
                </a:solidFill>
                <a:effectLst/>
                <a:latin typeface="Century Gothic" pitchFamily="34" charset="0"/>
                <a:ea typeface="+mj-ea"/>
                <a:cs typeface="Arial"/>
              </a:defRPr>
            </a:lvl1pPr>
          </a:lstStyle>
          <a:p>
            <a:r>
              <a:rPr lang="en-US" dirty="0"/>
              <a:t>Line1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10BCF-E2F0-4CA1-B7A5-C14D3E9924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635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5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9509" y="260648"/>
            <a:ext cx="8889040" cy="50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en-US" dirty="0"/>
              <a:t>Line1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561" y="1700808"/>
            <a:ext cx="11808000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-8104" y="6570000"/>
            <a:ext cx="12192000" cy="288000"/>
          </a:xfrm>
          <a:prstGeom prst="rect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11" descr="CMS-Color"/>
          <p:cNvPicPr>
            <a:picLocks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52" y="116112"/>
            <a:ext cx="725639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440696" y="6570000"/>
            <a:ext cx="2743200" cy="268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10310BCF-E2F0-4CA1-B7A5-C14D3E9924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200" y="6570000"/>
            <a:ext cx="41148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CMS week 06.02.2024</a:t>
            </a:r>
          </a:p>
        </p:txBody>
      </p:sp>
    </p:spTree>
    <p:extLst>
      <p:ext uri="{BB962C8B-B14F-4D97-AF65-F5344CB8AC3E}">
        <p14:creationId xmlns:p14="http://schemas.microsoft.com/office/powerpoint/2010/main" val="258931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hf hdr="0" dt="0"/>
  <p:txStyles>
    <p:titleStyle>
      <a:lvl1pPr marL="0" indent="0" algn="ctr" defTabSz="914400" rtl="0" eaLnBrk="1" latinLnBrk="0" hangingPunct="1">
        <a:spcBef>
          <a:spcPct val="0"/>
        </a:spcBef>
        <a:buFont typeface="Arial"/>
        <a:buNone/>
        <a:defRPr sz="2400" b="1" kern="1200" cap="none" spc="150">
          <a:ln w="11430"/>
          <a:solidFill>
            <a:schemeClr val="accent1"/>
          </a:solidFill>
          <a:effectLst/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rgbClr val="4F81BD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4F81BD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rgbClr val="4F81BD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rgbClr val="4F81BD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rgbClr val="4F81BD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hyperlink" Target="https://laser-caltech.web.cern.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46162" y="4849702"/>
            <a:ext cx="3499676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dirty="0">
                <a:solidFill>
                  <a:srgbClr val="1F497D"/>
                </a:solidFill>
                <a:latin typeface="Century Gothic" pitchFamily="34" charset="0"/>
              </a:rPr>
              <a:t>David Bailleux,</a:t>
            </a:r>
          </a:p>
          <a:p>
            <a:pPr algn="ctr">
              <a:spcBef>
                <a:spcPct val="20000"/>
              </a:spcBef>
            </a:pPr>
            <a:r>
              <a:rPr lang="en-GB" dirty="0">
                <a:solidFill>
                  <a:srgbClr val="1F497D"/>
                </a:solidFill>
                <a:latin typeface="Century Gothic" pitchFamily="34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en-GB" dirty="0">
                <a:solidFill>
                  <a:srgbClr val="1F497D"/>
                </a:solidFill>
                <a:latin typeface="Century Gothic" pitchFamily="34" charset="0"/>
              </a:rPr>
              <a:t>On behalf of ECAL laser team</a:t>
            </a:r>
          </a:p>
          <a:p>
            <a:pPr algn="ctr">
              <a:spcBef>
                <a:spcPct val="20000"/>
              </a:spcBef>
            </a:pPr>
            <a:endParaRPr lang="en-GB" i="1" dirty="0">
              <a:solidFill>
                <a:srgbClr val="1F497D"/>
              </a:solidFill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1700" y="1761167"/>
            <a:ext cx="8208912" cy="12311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ln w="11430"/>
                <a:solidFill>
                  <a:srgbClr val="00297A"/>
                </a:solidFill>
                <a:latin typeface="Century Gothic" pitchFamily="34" charset="0"/>
                <a:ea typeface="+mj-ea"/>
                <a:cs typeface="+mj-cs"/>
              </a:rPr>
              <a:t>Status of the laser monitoring</a:t>
            </a:r>
            <a:endParaRPr lang="en-GB" b="1" dirty="0">
              <a:ln w="11430"/>
              <a:solidFill>
                <a:srgbClr val="00297A"/>
              </a:solidFill>
              <a:latin typeface="Century Gothic" pitchFamily="34" charset="0"/>
              <a:ea typeface="+mj-ea"/>
              <a:cs typeface="+mj-cs"/>
            </a:endParaRPr>
          </a:p>
          <a:p>
            <a:pPr algn="ctr"/>
            <a:endParaRPr lang="en-GB" b="1" dirty="0">
              <a:ln w="11430"/>
              <a:solidFill>
                <a:srgbClr val="00297A"/>
              </a:solidFill>
              <a:latin typeface="Century Gothic" pitchFamily="34" charset="0"/>
              <a:ea typeface="+mj-ea"/>
              <a:cs typeface="+mj-cs"/>
            </a:endParaRPr>
          </a:p>
          <a:p>
            <a:pPr algn="ctr"/>
            <a:r>
              <a:rPr lang="en-GB" sz="2000" b="1" dirty="0">
                <a:ln w="11430"/>
                <a:solidFill>
                  <a:srgbClr val="00297A"/>
                </a:solidFill>
                <a:latin typeface="Century Gothic" pitchFamily="34" charset="0"/>
                <a:ea typeface="+mj-ea"/>
                <a:cs typeface="+mj-cs"/>
              </a:rPr>
              <a:t>CMS week, 6</a:t>
            </a:r>
            <a:r>
              <a:rPr lang="en-GB" sz="2000" b="1" baseline="30000" dirty="0">
                <a:ln w="11430"/>
                <a:solidFill>
                  <a:srgbClr val="00297A"/>
                </a:solidFill>
                <a:latin typeface="Century Gothic" pitchFamily="34" charset="0"/>
                <a:ea typeface="+mj-ea"/>
                <a:cs typeface="+mj-cs"/>
              </a:rPr>
              <a:t>th</a:t>
            </a:r>
            <a:r>
              <a:rPr lang="en-GB" sz="2000" b="1" dirty="0">
                <a:ln w="11430"/>
                <a:solidFill>
                  <a:srgbClr val="00297A"/>
                </a:solidFill>
                <a:latin typeface="Century Gothic" pitchFamily="34" charset="0"/>
                <a:ea typeface="+mj-ea"/>
                <a:cs typeface="+mj-cs"/>
              </a:rPr>
              <a:t>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697571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9F98-0C78-A431-A944-75A77B1B6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CBB85-AA88-3811-C05E-6F32BCE0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F5857-8C50-23E1-904D-8D885D99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 descr="Ladder and ladder in a room&#10;&#10;Description automatically generated">
            <a:extLst>
              <a:ext uri="{FF2B5EF4-FFF2-40B4-BE49-F238E27FC236}">
                <a16:creationId xmlns:a16="http://schemas.microsoft.com/office/drawing/2014/main" id="{0D9D5135-B2C0-C94D-FA66-304547502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906" y="4291281"/>
            <a:ext cx="3907446" cy="2193150"/>
          </a:xfrm>
          <a:prstGeom prst="rect">
            <a:avLst/>
          </a:prstGeom>
        </p:spPr>
      </p:pic>
      <p:pic>
        <p:nvPicPr>
          <p:cNvPr id="7" name="Picture 6" descr="A white cabinet with black wires&#10;&#10;Description automatically generated">
            <a:extLst>
              <a:ext uri="{FF2B5EF4-FFF2-40B4-BE49-F238E27FC236}">
                <a16:creationId xmlns:a16="http://schemas.microsoft.com/office/drawing/2014/main" id="{E0913EBB-CFB1-4C55-4CE8-DEB01004C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185" y="982213"/>
            <a:ext cx="1778686" cy="3169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39B31-E947-15EC-FF88-FE9F2D4909E6}"/>
              </a:ext>
            </a:extLst>
          </p:cNvPr>
          <p:cNvSpPr txBox="1"/>
          <p:nvPr/>
        </p:nvSpPr>
        <p:spPr>
          <a:xfrm>
            <a:off x="355831" y="1132714"/>
            <a:ext cx="5686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2012</a:t>
            </a:r>
            <a:r>
              <a:rPr lang="en-GB" sz="1600" dirty="0"/>
              <a:t>: 1</a:t>
            </a:r>
            <a:r>
              <a:rPr lang="en-GB" sz="1600" baseline="30000" dirty="0"/>
              <a:t>st</a:t>
            </a:r>
            <a:r>
              <a:rPr lang="en-GB" sz="1600" dirty="0"/>
              <a:t> modification of the room, for having a new optical table. </a:t>
            </a:r>
          </a:p>
        </p:txBody>
      </p:sp>
      <p:pic>
        <p:nvPicPr>
          <p:cNvPr id="9" name="Picture 8" descr="D:\Laser\images_laser\2012\2012-02-16-059.jpg">
            <a:extLst>
              <a:ext uri="{FF2B5EF4-FFF2-40B4-BE49-F238E27FC236}">
                <a16:creationId xmlns:a16="http://schemas.microsoft.com/office/drawing/2014/main" id="{33C0B1FF-2C76-A50A-9343-91E7FEB5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047" y="986572"/>
            <a:ext cx="1978736" cy="316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E1C4E-8CCD-EAE5-EA38-8562480B4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80" y="2205184"/>
            <a:ext cx="5638706" cy="3892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5BD6F-F86F-81E1-21E9-521D067ED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912" y="4829905"/>
            <a:ext cx="1987873" cy="147884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4B4F79-D40E-3336-F002-D08A36EDAEC9}"/>
              </a:ext>
            </a:extLst>
          </p:cNvPr>
          <p:cNvCxnSpPr/>
          <p:nvPr/>
        </p:nvCxnSpPr>
        <p:spPr>
          <a:xfrm>
            <a:off x="4888204" y="5140956"/>
            <a:ext cx="1700645" cy="64960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9CA1-9E37-D1E4-0AED-258CB7EB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E0F8E-258B-7C1D-81DE-F69C4F16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9C8F4-9ECF-0523-4B58-B364B7E3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4BDCF-27EC-07C2-8931-01D3B34CDB7D}"/>
              </a:ext>
            </a:extLst>
          </p:cNvPr>
          <p:cNvSpPr txBox="1"/>
          <p:nvPr/>
        </p:nvSpPr>
        <p:spPr>
          <a:xfrm>
            <a:off x="373466" y="1025256"/>
            <a:ext cx="49743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2012 : </a:t>
            </a:r>
            <a:r>
              <a:rPr lang="en-GB" sz="1600" dirty="0"/>
              <a:t>DAI for a second laser as a spare. </a:t>
            </a:r>
          </a:p>
          <a:p>
            <a:r>
              <a:rPr lang="en-GB" sz="1600" dirty="0"/>
              <a:t>Improvement of optic,  based on 1</a:t>
            </a:r>
            <a:r>
              <a:rPr lang="en-GB" sz="1600" baseline="30000" dirty="0"/>
              <a:t>st</a:t>
            </a:r>
            <a:r>
              <a:rPr lang="en-GB" sz="1600" dirty="0"/>
              <a:t> laser experience</a:t>
            </a:r>
          </a:p>
          <a:p>
            <a:r>
              <a:rPr lang="en-GB" sz="1600" dirty="0"/>
              <a:t>Add humidity sensor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b="1" dirty="0"/>
              <a:t>2014: 2</a:t>
            </a:r>
            <a:r>
              <a:rPr lang="en-GB" sz="1600" b="1" baseline="30000" dirty="0"/>
              <a:t>nd</a:t>
            </a:r>
            <a:r>
              <a:rPr lang="en-GB" sz="1600" b="1" dirty="0"/>
              <a:t> blue laser installed in USC55</a:t>
            </a:r>
          </a:p>
          <a:p>
            <a:r>
              <a:rPr lang="en-GB" sz="1600" dirty="0"/>
              <a:t>Need 1</a:t>
            </a:r>
            <a:r>
              <a:rPr lang="en-GB" sz="1600" baseline="30000" dirty="0"/>
              <a:t>st</a:t>
            </a:r>
            <a:r>
              <a:rPr lang="en-GB" sz="1600" dirty="0"/>
              <a:t> service under warranty after 6 month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D5C15-CC7F-494B-7297-647717749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84" y="974327"/>
            <a:ext cx="3483795" cy="1963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74DB3B-C3F9-1514-0F13-B660B524F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87" y="974327"/>
            <a:ext cx="2600188" cy="1950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51166C-2CE6-0964-5695-BE286C1E85E9}"/>
              </a:ext>
            </a:extLst>
          </p:cNvPr>
          <p:cNvSpPr txBox="1"/>
          <p:nvPr/>
        </p:nvSpPr>
        <p:spPr>
          <a:xfrm>
            <a:off x="373466" y="3776165"/>
            <a:ext cx="43615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Feb/March 2019</a:t>
            </a:r>
            <a:r>
              <a:rPr lang="en-GB" sz="1600" dirty="0"/>
              <a:t>:  2</a:t>
            </a:r>
            <a:r>
              <a:rPr lang="en-GB" sz="1600" baseline="30000" dirty="0"/>
              <a:t>nd</a:t>
            </a:r>
            <a:r>
              <a:rPr lang="en-GB" sz="1600" dirty="0"/>
              <a:t>  room modification : </a:t>
            </a:r>
          </a:p>
          <a:p>
            <a:r>
              <a:rPr lang="en-GB" sz="1600" dirty="0"/>
              <a:t>removal of  the Tracker and Alignment laser lab and move the HCAL inside ECAL lab. Electrical cabinet moved.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19E763-6CC2-3745-CA35-BA7F6A173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36" y="3429000"/>
            <a:ext cx="3290170" cy="1896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4B3205-43E2-92C1-4640-F85160E188E0}"/>
              </a:ext>
            </a:extLst>
          </p:cNvPr>
          <p:cNvSpPr txBox="1"/>
          <p:nvPr/>
        </p:nvSpPr>
        <p:spPr>
          <a:xfrm>
            <a:off x="5405423" y="5313856"/>
            <a:ext cx="3165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new green pillars for reinforcement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E748F3-93EF-91AA-1B5D-B622D1F69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834" y="3136195"/>
            <a:ext cx="2966392" cy="31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42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9CA1-9E37-D1E4-0AED-258CB7EB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E0F8E-258B-7C1D-81DE-F69C4F16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9C8F4-9ECF-0523-4B58-B364B7E3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BBFD12-0DD0-DEA4-97B6-DD28F8311097}"/>
              </a:ext>
            </a:extLst>
          </p:cNvPr>
          <p:cNvSpPr txBox="1"/>
          <p:nvPr/>
        </p:nvSpPr>
        <p:spPr>
          <a:xfrm>
            <a:off x="274649" y="1095609"/>
            <a:ext cx="72175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2018 to 2023:  Task force to study the feasibility to move the lab on surface:</a:t>
            </a:r>
          </a:p>
          <a:p>
            <a:r>
              <a:rPr lang="en-GB" sz="1600" b="1" dirty="0"/>
              <a:t>		       </a:t>
            </a:r>
            <a:r>
              <a:rPr lang="en-GB" sz="1600" dirty="0"/>
              <a:t>need to free the place for the C0</a:t>
            </a:r>
            <a:r>
              <a:rPr lang="en-GB" sz="1600" baseline="-25000" dirty="0"/>
              <a:t>2</a:t>
            </a:r>
            <a:r>
              <a:rPr lang="en-GB" sz="1600" dirty="0"/>
              <a:t> cooling system 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2017 to 2021: 3 tests with long laser and trigger fibres.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2021 to 2023: overall project on the new lab on surface</a:t>
            </a:r>
          </a:p>
          <a:p>
            <a:r>
              <a:rPr lang="en-GB" sz="1400" dirty="0">
                <a:solidFill>
                  <a:srgbClr val="1F497D"/>
                </a:solidFill>
              </a:rPr>
              <a:t>The project using a container outside failed after 1 year: no company found.</a:t>
            </a:r>
          </a:p>
          <a:p>
            <a:r>
              <a:rPr lang="en-GB" sz="1400" b="1" dirty="0">
                <a:solidFill>
                  <a:srgbClr val="1F497D"/>
                </a:solidFill>
              </a:rPr>
              <a:t>=&gt; Final location in SDX5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3E1842-34C1-3666-19FD-74E4DAADE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58" y="3495926"/>
            <a:ext cx="6643769" cy="25821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CA0F5B6-23C0-2E09-71FA-51865C1FF7D1}"/>
              </a:ext>
            </a:extLst>
          </p:cNvPr>
          <p:cNvGrpSpPr/>
          <p:nvPr/>
        </p:nvGrpSpPr>
        <p:grpSpPr>
          <a:xfrm>
            <a:off x="8395855" y="764112"/>
            <a:ext cx="3373324" cy="2983211"/>
            <a:chOff x="2477386" y="3261727"/>
            <a:chExt cx="3183803" cy="29708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9AED32-F591-5E1F-BC08-62B022F8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7386" y="3261727"/>
              <a:ext cx="3183803" cy="28492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81CAC3-C1AB-DB7A-2FB3-337A4B61963D}"/>
                </a:ext>
              </a:extLst>
            </p:cNvPr>
            <p:cNvSpPr txBox="1"/>
            <p:nvPr/>
          </p:nvSpPr>
          <p:spPr>
            <a:xfrm>
              <a:off x="3055701" y="5956689"/>
              <a:ext cx="2248130" cy="2758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Bahnschrift Light" panose="020B0502040204020203" pitchFamily="34" charset="0"/>
                </a:rPr>
                <a:t>Initial location, Nov. 2021</a:t>
              </a:r>
              <a:endParaRPr lang="en-GB" sz="1200" i="1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CDC9967-1BFC-397B-0EC0-26C8B3777B9F}"/>
              </a:ext>
            </a:extLst>
          </p:cNvPr>
          <p:cNvSpPr txBox="1"/>
          <p:nvPr/>
        </p:nvSpPr>
        <p:spPr>
          <a:xfrm>
            <a:off x="266628" y="5779955"/>
            <a:ext cx="141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/>
              <a:t>Schedule in 2022</a:t>
            </a:r>
            <a:endParaRPr lang="en-GB" sz="1400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930DF7-0B36-2693-CCF5-90F9077A6278}"/>
              </a:ext>
            </a:extLst>
          </p:cNvPr>
          <p:cNvSpPr txBox="1"/>
          <p:nvPr/>
        </p:nvSpPr>
        <p:spPr>
          <a:xfrm>
            <a:off x="266628" y="2541819"/>
            <a:ext cx="5829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In parallel, optical fibre procurement process:  </a:t>
            </a:r>
          </a:p>
          <a:p>
            <a:r>
              <a:rPr lang="en-GB" sz="1400" dirty="0">
                <a:solidFill>
                  <a:schemeClr val="tx2"/>
                </a:solidFill>
              </a:rPr>
              <a:t>Delay due to a wrong quotation from the 1</a:t>
            </a:r>
            <a:r>
              <a:rPr lang="en-GB" sz="1400" baseline="30000" dirty="0">
                <a:solidFill>
                  <a:schemeClr val="tx2"/>
                </a:solidFill>
              </a:rPr>
              <a:t>st</a:t>
            </a:r>
            <a:r>
              <a:rPr lang="en-GB" sz="1400" dirty="0">
                <a:solidFill>
                  <a:schemeClr val="tx2"/>
                </a:solidFill>
              </a:rPr>
              <a:t> company.</a:t>
            </a:r>
          </a:p>
          <a:p>
            <a:r>
              <a:rPr lang="en-GB" sz="1400" dirty="0">
                <a:solidFill>
                  <a:schemeClr val="tx2"/>
                </a:solidFill>
              </a:rPr>
              <a:t>The second company on the list was selected. </a:t>
            </a:r>
          </a:p>
          <a:p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D7246-2CAB-8E88-6159-65F6F1634217}"/>
              </a:ext>
            </a:extLst>
          </p:cNvPr>
          <p:cNvSpPr txBox="1"/>
          <p:nvPr/>
        </p:nvSpPr>
        <p:spPr>
          <a:xfrm>
            <a:off x="5448629" y="5916339"/>
            <a:ext cx="6476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2023, Oct. 30</a:t>
            </a:r>
            <a:r>
              <a:rPr lang="en-GB" sz="1800" b="1" baseline="30000" dirty="0"/>
              <a:t>th</a:t>
            </a:r>
            <a:r>
              <a:rPr lang="en-GB" sz="1800" b="1" dirty="0"/>
              <a:t> to Nov. 25</a:t>
            </a:r>
            <a:r>
              <a:rPr lang="en-GB" sz="1800" b="1" baseline="30000" dirty="0"/>
              <a:t>th </a:t>
            </a:r>
            <a:r>
              <a:rPr lang="en-GB" sz="1800" b="1" dirty="0"/>
              <a:t>:    move + cabling  + acceptance test</a:t>
            </a:r>
          </a:p>
        </p:txBody>
      </p:sp>
    </p:spTree>
    <p:extLst>
      <p:ext uri="{BB962C8B-B14F-4D97-AF65-F5344CB8AC3E}">
        <p14:creationId xmlns:p14="http://schemas.microsoft.com/office/powerpoint/2010/main" val="2011660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9CA1-9E37-D1E4-0AED-258CB7EB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E0F8E-258B-7C1D-81DE-F69C4F16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9C8F4-9ECF-0523-4B58-B364B7E3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D13DF1-043C-37E7-E356-BBF19AE7B0FB}"/>
              </a:ext>
            </a:extLst>
          </p:cNvPr>
          <p:cNvSpPr txBox="1"/>
          <p:nvPr/>
        </p:nvSpPr>
        <p:spPr>
          <a:xfrm>
            <a:off x="240632" y="5999599"/>
            <a:ext cx="27394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hlinkClick r:id="rId2"/>
              </a:rPr>
              <a:t>https://laser-caltech.web.cern.ch/</a:t>
            </a:r>
            <a:endParaRPr lang="en-GB" sz="1400" i="1" dirty="0"/>
          </a:p>
        </p:txBody>
      </p:sp>
      <p:pic>
        <p:nvPicPr>
          <p:cNvPr id="13" name="Picture 12" descr="A room with many objects and a table&#10;&#10;Description automatically generated with medium confidence">
            <a:extLst>
              <a:ext uri="{FF2B5EF4-FFF2-40B4-BE49-F238E27FC236}">
                <a16:creationId xmlns:a16="http://schemas.microsoft.com/office/drawing/2014/main" id="{37D21624-4844-A121-FA48-A0A25934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419" y="1169137"/>
            <a:ext cx="3473115" cy="2604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954954-9AB8-EF2D-1CB4-A9A0179EE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80" y="1478804"/>
            <a:ext cx="6106886" cy="251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5361AC-1AF0-E951-2AF3-2D116E648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3847" y="4087735"/>
            <a:ext cx="2609850" cy="2047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4F5599-BA7F-D511-D57C-064459C56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73" y="4123239"/>
            <a:ext cx="2609850" cy="1162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951C09-D23F-CF0C-1E33-E82969802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215" y="3846839"/>
            <a:ext cx="1691184" cy="2570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1BCC92-5996-1F5D-84B0-59D138CD1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1917" y="3822775"/>
            <a:ext cx="1919265" cy="2570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94C86F-D6AD-F720-098F-8C77C453E95D}"/>
              </a:ext>
            </a:extLst>
          </p:cNvPr>
          <p:cNvSpPr txBox="1"/>
          <p:nvPr/>
        </p:nvSpPr>
        <p:spPr>
          <a:xfrm>
            <a:off x="696889" y="1026736"/>
            <a:ext cx="61068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2022 to 2023:  new lab construction and installation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6022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13A2-79B2-61D2-C770-49156C78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pic>
        <p:nvPicPr>
          <p:cNvPr id="7" name="Content Placeholder 6" descr="A green metal structure with a net&#10;&#10;Description automatically generated">
            <a:extLst>
              <a:ext uri="{FF2B5EF4-FFF2-40B4-BE49-F238E27FC236}">
                <a16:creationId xmlns:a16="http://schemas.microsoft.com/office/drawing/2014/main" id="{F1CDF363-C1D3-B742-ADDA-E4419C852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60" y="2638847"/>
            <a:ext cx="4842095" cy="363064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025AE-BBC5-CFE9-C423-30438487D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4B60C-AE75-1419-2660-EBBE92AA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EA7E2-C267-B5B6-67DE-AAAF666E88EC}"/>
              </a:ext>
            </a:extLst>
          </p:cNvPr>
          <p:cNvSpPr txBox="1"/>
          <p:nvPr/>
        </p:nvSpPr>
        <p:spPr>
          <a:xfrm>
            <a:off x="274167" y="891793"/>
            <a:ext cx="1131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… A page turns in USC. Old laser room fully removed, HCAL stays in S2 level (new room of 9m</a:t>
            </a:r>
            <a:r>
              <a:rPr lang="en-US" sz="1600" baseline="30000" dirty="0"/>
              <a:t>2</a:t>
            </a:r>
            <a:r>
              <a:rPr lang="en-US" sz="1600" dirty="0"/>
              <a:t> under construction)</a:t>
            </a:r>
          </a:p>
          <a:p>
            <a:pPr algn="ctr"/>
            <a:r>
              <a:rPr lang="en-US" sz="1600" dirty="0"/>
              <a:t>Laser lab was used by </a:t>
            </a:r>
            <a:r>
              <a:rPr lang="en-US" sz="1600" b="1" dirty="0"/>
              <a:t>ECAL, HCAL, Tracker, and Link alignment system </a:t>
            </a:r>
          </a:p>
          <a:p>
            <a:endParaRPr lang="en-US" sz="1400" i="1" dirty="0"/>
          </a:p>
          <a:p>
            <a:r>
              <a:rPr lang="en-US" sz="1400" i="1" dirty="0"/>
              <a:t>HCAL: 	         </a:t>
            </a:r>
            <a:r>
              <a:rPr lang="en-GB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monitoring the HCAL channel-by-channel gain and timing as well as the effect of radiation on HB and HE megatiles.</a:t>
            </a:r>
            <a:endParaRPr lang="en-US" sz="1400" i="1" dirty="0">
              <a:latin typeface="+mj-lt"/>
            </a:endParaRPr>
          </a:p>
          <a:p>
            <a:r>
              <a:rPr lang="en-US" sz="1400" i="1" dirty="0"/>
              <a:t>Tracker: 	         to detect movement and deformation of the Tracker support structure with precision better than 100</a:t>
            </a:r>
            <a:r>
              <a:rPr lang="en-GB" sz="1400" i="1" dirty="0"/>
              <a:t>µm</a:t>
            </a:r>
          </a:p>
          <a:p>
            <a:r>
              <a:rPr lang="en-GB" sz="1400" i="1" dirty="0"/>
              <a:t>Link Alignment : </a:t>
            </a:r>
            <a:r>
              <a:rPr lang="en-US" sz="1400" i="1" dirty="0"/>
              <a:t> to monitor the relative position of the Muon Spectrometer with the Central Tracker</a:t>
            </a:r>
          </a:p>
        </p:txBody>
      </p:sp>
      <p:pic>
        <p:nvPicPr>
          <p:cNvPr id="10" name="Picture 9" descr="A cart with a box on it&#10;&#10;Description automatically generated with medium confidence">
            <a:extLst>
              <a:ext uri="{FF2B5EF4-FFF2-40B4-BE49-F238E27FC236}">
                <a16:creationId xmlns:a16="http://schemas.microsoft.com/office/drawing/2014/main" id="{B37800CF-2438-C147-728C-B309500E0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65" y="3083786"/>
            <a:ext cx="3344696" cy="2507884"/>
          </a:xfrm>
          <a:prstGeom prst="rect">
            <a:avLst/>
          </a:prstGeom>
        </p:spPr>
      </p:pic>
      <p:pic>
        <p:nvPicPr>
          <p:cNvPr id="12" name="Picture 11" descr="A green net on a white wall&#10;&#10;Description automatically generated with medium confidence">
            <a:extLst>
              <a:ext uri="{FF2B5EF4-FFF2-40B4-BE49-F238E27FC236}">
                <a16:creationId xmlns:a16="http://schemas.microsoft.com/office/drawing/2014/main" id="{E1A0B912-7AA0-924B-191B-0F5EE6719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280" y="2357183"/>
            <a:ext cx="2969811" cy="396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13CF9-EF5A-745E-1F67-688E3ED2825B}"/>
              </a:ext>
            </a:extLst>
          </p:cNvPr>
          <p:cNvSpPr txBox="1"/>
          <p:nvPr/>
        </p:nvSpPr>
        <p:spPr>
          <a:xfrm>
            <a:off x="6124029" y="5967781"/>
            <a:ext cx="79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Today </a:t>
            </a:r>
          </a:p>
        </p:txBody>
      </p:sp>
    </p:spTree>
    <p:extLst>
      <p:ext uri="{BB962C8B-B14F-4D97-AF65-F5344CB8AC3E}">
        <p14:creationId xmlns:p14="http://schemas.microsoft.com/office/powerpoint/2010/main" val="321094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0C60-120E-5465-B581-AB82AF4F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2) New green laser DP20-527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2116D-25EB-1A5C-6C1E-8380C40B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2008A-2C4A-FA36-A91D-1282DB5B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E8A642-6A71-23A3-C49B-F6554BEADBC3}"/>
              </a:ext>
            </a:extLst>
          </p:cNvPr>
          <p:cNvSpPr txBox="1"/>
          <p:nvPr/>
        </p:nvSpPr>
        <p:spPr>
          <a:xfrm>
            <a:off x="322411" y="1922475"/>
            <a:ext cx="7654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October 2023: 	</a:t>
            </a:r>
            <a:r>
              <a:rPr lang="en-GB" sz="1400" dirty="0"/>
              <a:t>commissioning . No problem on laser side, run at 5A </a:t>
            </a:r>
            <a:endParaRPr lang="en-GB" sz="1600" dirty="0"/>
          </a:p>
          <a:p>
            <a:r>
              <a:rPr lang="en-GB" sz="1600" b="1" dirty="0"/>
              <a:t>January 2024:  	</a:t>
            </a:r>
            <a:r>
              <a:rPr lang="en-GB" sz="1400" dirty="0"/>
              <a:t>re-align the laser on surface after the move : </a:t>
            </a:r>
          </a:p>
          <a:p>
            <a:r>
              <a:rPr lang="en-GB" sz="1400" dirty="0"/>
              <a:t>			Issue with the coupling :  the main fibre burned at low currant (3A)</a:t>
            </a:r>
            <a:endParaRPr lang="en-GB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F83931-C286-9A89-EB78-13CA716B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137" y="898459"/>
            <a:ext cx="7231725" cy="984918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58C72638-4591-E511-3A50-CB285DED2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57" y="2773160"/>
            <a:ext cx="64437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/>
              <a:t>Investigation 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ea typeface="Calibri" panose="020F0502020204030204" pitchFamily="34" charset="0"/>
              </a:rPr>
              <a:t>Adjust the focusing of the fibre with the 3 stages axis. Power was optimized. Damage of the fibre connector happened at 6A. </a:t>
            </a:r>
            <a:endParaRPr lang="en-GB" altLang="en-US" sz="1400" dirty="0">
              <a:solidFill>
                <a:srgbClr val="1F497D"/>
              </a:solidFill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1F497D"/>
                </a:solidFill>
              </a:rPr>
              <a:t>Check the beam properties with beam profiler:</a:t>
            </a:r>
            <a:r>
              <a:rPr lang="en-GB" altLang="en-US" sz="1400" dirty="0">
                <a:solidFill>
                  <a:srgbClr val="1F497D"/>
                </a:solidFill>
                <a:ea typeface="Calibri" panose="020F0502020204030204" pitchFamily="34" charset="0"/>
              </a:rPr>
              <a:t> </a:t>
            </a:r>
            <a:r>
              <a:rPr kumimoji="0" lang="en-GB" altLang="en-US" sz="140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1F497D"/>
                </a:solidFill>
              </a:rPr>
              <a:t> </a:t>
            </a:r>
            <a:r>
              <a:rPr lang="en-GB" sz="1400" dirty="0">
                <a:solidFill>
                  <a:srgbClr val="1F497D"/>
                </a:solidFill>
                <a:sym typeface="Wingdings" panose="05000000000000000000" pitchFamily="2" charset="2"/>
              </a:rPr>
              <a:t> </a:t>
            </a:r>
            <a:r>
              <a:rPr lang="en-GB" sz="1400" dirty="0">
                <a:solidFill>
                  <a:srgbClr val="1F497D"/>
                </a:solidFill>
              </a:rPr>
              <a:t>Observed </a:t>
            </a:r>
            <a:r>
              <a:rPr lang="en-GB" sz="1400" dirty="0">
                <a:solidFill>
                  <a:srgbClr val="FF0000"/>
                </a:solidFill>
              </a:rPr>
              <a:t>2 peaks on X axis !</a:t>
            </a:r>
            <a:r>
              <a:rPr lang="en-GB" sz="1400" dirty="0"/>
              <a:t> </a:t>
            </a:r>
          </a:p>
        </p:txBody>
      </p:sp>
      <p:pic>
        <p:nvPicPr>
          <p:cNvPr id="29" name="Picture 28" descr="A machine with many wires and cables&#10;&#10;Description automatically generated with medium confidence">
            <a:extLst>
              <a:ext uri="{FF2B5EF4-FFF2-40B4-BE49-F238E27FC236}">
                <a16:creationId xmlns:a16="http://schemas.microsoft.com/office/drawing/2014/main" id="{899CFCD5-4DEC-1D4B-DA8F-DF2E17C67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362" y="2278138"/>
            <a:ext cx="2464075" cy="1852304"/>
          </a:xfrm>
          <a:prstGeom prst="rect">
            <a:avLst/>
          </a:prstGeom>
        </p:spPr>
      </p:pic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8B2505B6-C598-8827-03C1-7E4ED9B7A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23" y="4340543"/>
            <a:ext cx="2429302" cy="1821977"/>
          </a:xfrm>
          <a:prstGeom prst="rect">
            <a:avLst/>
          </a:prstGeom>
        </p:spPr>
      </p:pic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19582E59-5543-402B-8D08-B30364128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362" y="4327822"/>
            <a:ext cx="2464075" cy="1847417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82B91C3D-3E73-5E8D-6998-B03FE39F5D7F}"/>
              </a:ext>
            </a:extLst>
          </p:cNvPr>
          <p:cNvSpPr/>
          <p:nvPr/>
        </p:nvSpPr>
        <p:spPr>
          <a:xfrm>
            <a:off x="9079832" y="5293260"/>
            <a:ext cx="518615" cy="1364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D03B3E-A694-2611-7829-2DE363D1FB78}"/>
              </a:ext>
            </a:extLst>
          </p:cNvPr>
          <p:cNvSpPr txBox="1"/>
          <p:nvPr/>
        </p:nvSpPr>
        <p:spPr>
          <a:xfrm>
            <a:off x="322411" y="4134325"/>
            <a:ext cx="659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Suggested tests from Photonics: </a:t>
            </a:r>
          </a:p>
          <a:p>
            <a:r>
              <a:rPr lang="en-GB" sz="1400" dirty="0"/>
              <a:t>- check laser setting INT EXT gate control : </a:t>
            </a:r>
            <a:r>
              <a:rPr lang="en-GB" sz="1400" dirty="0">
                <a:solidFill>
                  <a:srgbClr val="008000"/>
                </a:solidFill>
              </a:rPr>
              <a:t>OK</a:t>
            </a:r>
            <a:r>
              <a:rPr lang="en-GB" sz="1400" dirty="0"/>
              <a:t>.</a:t>
            </a:r>
          </a:p>
          <a:p>
            <a:r>
              <a:rPr lang="en-GB" sz="1400" dirty="0"/>
              <a:t>- change the temperature of the crystal (SHG): </a:t>
            </a:r>
            <a:r>
              <a:rPr lang="en-GB" sz="1400" dirty="0">
                <a:solidFill>
                  <a:srgbClr val="008000"/>
                </a:solidFill>
              </a:rPr>
              <a:t>no improvement </a:t>
            </a:r>
          </a:p>
          <a:p>
            <a:r>
              <a:rPr lang="en-GB" sz="1400" dirty="0"/>
              <a:t>- change the internal attenuator to see if it is not damaged: </a:t>
            </a:r>
            <a:r>
              <a:rPr lang="en-GB" sz="1400" dirty="0">
                <a:solidFill>
                  <a:srgbClr val="008000"/>
                </a:solidFill>
              </a:rPr>
              <a:t>OK</a:t>
            </a:r>
          </a:p>
          <a:p>
            <a:r>
              <a:rPr lang="en-GB" sz="1400" dirty="0"/>
              <a:t>- moving 2 motors axis to test if the problem is from mechanical shift or from damage: </a:t>
            </a:r>
            <a:r>
              <a:rPr lang="en-GB" sz="1400" dirty="0">
                <a:solidFill>
                  <a:srgbClr val="008000"/>
                </a:solidFill>
              </a:rPr>
              <a:t>issue solved ! </a:t>
            </a:r>
            <a:r>
              <a:rPr lang="en-GB" sz="1400" dirty="0"/>
              <a:t>Get only one peak on X</a:t>
            </a:r>
          </a:p>
          <a:p>
            <a:endParaRPr lang="en-GB" sz="1400" dirty="0"/>
          </a:p>
          <a:p>
            <a:r>
              <a:rPr lang="en-GB" sz="1400" dirty="0"/>
              <a:t>From Photonics it is due to the move of the laser : stress on the base is responsible of this offset. (thin Teflon spacer could be inserted)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Still need to find good fibre alignment  </a:t>
            </a:r>
            <a:r>
              <a:rPr lang="en-GB" sz="1400" dirty="0"/>
              <a:t>(not ok at high power)</a:t>
            </a:r>
            <a:endParaRPr lang="en-GB" sz="1600" dirty="0"/>
          </a:p>
        </p:txBody>
      </p:sp>
      <p:pic>
        <p:nvPicPr>
          <p:cNvPr id="34" name="Picture 33" descr="A close up of a camera&#10;&#10;Description automatically generated">
            <a:extLst>
              <a:ext uri="{FF2B5EF4-FFF2-40B4-BE49-F238E27FC236}">
                <a16:creationId xmlns:a16="http://schemas.microsoft.com/office/drawing/2014/main" id="{8D58CE20-07E1-7361-3E09-E5859DB3C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332" y="2304386"/>
            <a:ext cx="1367607" cy="18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28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EE9F-047E-E244-0DD6-0DDD2B7E8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3) </a:t>
            </a:r>
            <a:r>
              <a:rPr lang="en-GB" sz="2400" b="1" dirty="0">
                <a:solidFill>
                  <a:srgbClr val="0000FF"/>
                </a:solidFill>
              </a:rPr>
              <a:t>Modification of the trigger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95A95-6CEB-F51C-EE88-88CC5F07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F132F-BEED-BE90-BFED-74B4C20C6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16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D1923-4F51-70F9-D337-FCF6DE74ADCA}"/>
              </a:ext>
            </a:extLst>
          </p:cNvPr>
          <p:cNvSpPr txBox="1"/>
          <p:nvPr/>
        </p:nvSpPr>
        <p:spPr>
          <a:xfrm>
            <a:off x="374910" y="1031506"/>
            <a:ext cx="673557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b="1" dirty="0">
                <a:latin typeface="Calibri"/>
              </a:rPr>
              <a:t>Problem  and solution in October 2023:</a:t>
            </a:r>
            <a:r>
              <a:rPr lang="en-GB" b="1" dirty="0">
                <a:latin typeface="Calibri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400" b="1" dirty="0">
              <a:latin typeface="Calibri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green laser need to be triggered 600µs in advance (88µs for the blue)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“</a:t>
            </a:r>
            <a:r>
              <a:rPr lang="en-GB" sz="1400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Warning Test Enable” (WTE)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calibration  trigger is received only 107</a:t>
            </a:r>
            <a:r>
              <a:rPr lang="en-GB" sz="14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µs in advance.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400" dirty="0">
              <a:solidFill>
                <a:srgbClr val="1F497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=&gt; Send the WTE in advance. No issue on TCDS side but need agreement as WTE is common to all subdetectors. 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 lasers will be impacted.  Need EMTC firmware update (delay the laser of several orbits)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4EA74F-923D-D6D8-AFFD-0F702CC02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743" y="1134300"/>
            <a:ext cx="4061905" cy="19253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1E5479-4D50-809C-6DF5-40D3351E6F2B}"/>
              </a:ext>
            </a:extLst>
          </p:cNvPr>
          <p:cNvSpPr txBox="1"/>
          <p:nvPr/>
        </p:nvSpPr>
        <p:spPr>
          <a:xfrm>
            <a:off x="374910" y="3176338"/>
            <a:ext cx="31262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b="1" dirty="0">
                <a:latin typeface="Calibri"/>
              </a:rPr>
              <a:t>Test on 29-31 January: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>
                <a:latin typeface="Calibri"/>
              </a:rPr>
              <a:t>(with a different SM each day)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8DA1D7-BC62-C069-E6D2-BF48FF44323C}"/>
              </a:ext>
            </a:extLst>
          </p:cNvPr>
          <p:cNvSpPr txBox="1"/>
          <p:nvPr/>
        </p:nvSpPr>
        <p:spPr>
          <a:xfrm>
            <a:off x="8686720" y="2967061"/>
            <a:ext cx="18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/>
              <a:t>ECAL DPG, Liyuan 2022</a:t>
            </a:r>
            <a:endParaRPr lang="en-GB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E3858-726A-B1C1-4A8F-5F5DF3E08418}"/>
              </a:ext>
            </a:extLst>
          </p:cNvPr>
          <p:cNvSpPr txBox="1"/>
          <p:nvPr/>
        </p:nvSpPr>
        <p:spPr>
          <a:xfrm>
            <a:off x="297670" y="3891442"/>
            <a:ext cx="109945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1400" dirty="0"/>
              <a:t>January 29</a:t>
            </a:r>
            <a:r>
              <a:rPr lang="en-GB" sz="1400" baseline="30000" dirty="0"/>
              <a:t>th</a:t>
            </a:r>
            <a:r>
              <a:rPr lang="en-GB" sz="1400" dirty="0"/>
              <a:t> 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Legacy sequence with old EMTC ﬁrmware running smoothly (tested with EB-01) 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</a:t>
            </a:r>
            <a:r>
              <a:rPr lang="en-GB" sz="1400" b="1" dirty="0">
                <a:solidFill>
                  <a:srgbClr val="00297A"/>
                </a:solidFill>
              </a:rPr>
              <a:t>New EMTC ﬁrmware</a:t>
            </a:r>
            <a:r>
              <a:rPr lang="en-GB" sz="1400" dirty="0">
                <a:solidFill>
                  <a:srgbClr val="00297A"/>
                </a:solidFill>
              </a:rPr>
              <a:t> installed on EMTC #1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Laser farm processes restarted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Tried to start global run to study laser reﬂection, but L1 trigger wasn’t ready</a:t>
            </a:r>
          </a:p>
          <a:p>
            <a:endParaRPr lang="en-GB" sz="1400" dirty="0"/>
          </a:p>
          <a:p>
            <a:r>
              <a:rPr lang="en-GB" sz="1400" dirty="0"/>
              <a:t>2) January 30</a:t>
            </a:r>
            <a:r>
              <a:rPr lang="en-GB" sz="1400" baseline="30000" dirty="0"/>
              <a:t>th</a:t>
            </a:r>
            <a:r>
              <a:rPr lang="en-GB" sz="1400" dirty="0"/>
              <a:t> 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New EMTC ﬁrmware tested in </a:t>
            </a:r>
            <a:r>
              <a:rPr lang="en-GB" sz="1400" dirty="0" err="1">
                <a:solidFill>
                  <a:srgbClr val="00297A"/>
                </a:solidFill>
              </a:rPr>
              <a:t>miniDAQ</a:t>
            </a:r>
            <a:r>
              <a:rPr lang="en-GB" sz="1400" dirty="0">
                <a:solidFill>
                  <a:srgbClr val="00297A"/>
                </a:solidFill>
              </a:rPr>
              <a:t> with blue laser and EB-02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</a:t>
            </a:r>
            <a:r>
              <a:rPr lang="en-GB" sz="1400" b="1" dirty="0">
                <a:solidFill>
                  <a:srgbClr val="00297A"/>
                </a:solidFill>
              </a:rPr>
              <a:t>New TCDS conﬁguration with WTE sent 7 orbits before </a:t>
            </a:r>
            <a:r>
              <a:rPr lang="en-GB" sz="1400" dirty="0">
                <a:solidFill>
                  <a:srgbClr val="00297A"/>
                </a:solidFill>
              </a:rPr>
              <a:t>the laser trigger tested in global with the collaboration of </a:t>
            </a:r>
            <a:r>
              <a:rPr lang="en-GB" sz="1400" dirty="0" err="1">
                <a:solidFill>
                  <a:srgbClr val="00297A"/>
                </a:solidFill>
              </a:rPr>
              <a:t>cDAQ</a:t>
            </a:r>
            <a:r>
              <a:rPr lang="en-GB" sz="1400" dirty="0">
                <a:solidFill>
                  <a:srgbClr val="00297A"/>
                </a:solidFill>
              </a:rPr>
              <a:t> 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Identiﬁed new WTE delay for the </a:t>
            </a:r>
            <a:r>
              <a:rPr lang="en-GB" sz="1400" dirty="0" err="1">
                <a:solidFill>
                  <a:srgbClr val="00297A"/>
                </a:solidFill>
              </a:rPr>
              <a:t>Matacq</a:t>
            </a:r>
            <a:r>
              <a:rPr lang="en-GB" sz="1400" dirty="0">
                <a:solidFill>
                  <a:srgbClr val="00297A"/>
                </a:solidFill>
              </a:rPr>
              <a:t> and the legacy blue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755B53-AE7D-82D5-15F1-CEEAB578CD22}"/>
              </a:ext>
            </a:extLst>
          </p:cNvPr>
          <p:cNvSpPr txBox="1"/>
          <p:nvPr/>
        </p:nvSpPr>
        <p:spPr>
          <a:xfrm rot="1145294">
            <a:off x="5808028" y="3868505"/>
            <a:ext cx="241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Inputs from Marta</a:t>
            </a:r>
          </a:p>
        </p:txBody>
      </p:sp>
    </p:spTree>
    <p:extLst>
      <p:ext uri="{BB962C8B-B14F-4D97-AF65-F5344CB8AC3E}">
        <p14:creationId xmlns:p14="http://schemas.microsoft.com/office/powerpoint/2010/main" val="220901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8216-C401-5383-8E15-6D516597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3) </a:t>
            </a:r>
            <a:r>
              <a:rPr lang="en-GB" sz="2400" b="1" dirty="0">
                <a:solidFill>
                  <a:srgbClr val="0000FF"/>
                </a:solidFill>
              </a:rPr>
              <a:t>Modification of the trigger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04139-93B6-677B-4A1B-F367F9D6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94D94-F716-6841-BCE8-D353F7D4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755B4-1375-17A6-1521-1192677B33C5}"/>
              </a:ext>
            </a:extLst>
          </p:cNvPr>
          <p:cNvSpPr txBox="1"/>
          <p:nvPr/>
        </p:nvSpPr>
        <p:spPr>
          <a:xfrm>
            <a:off x="340173" y="885944"/>
            <a:ext cx="991219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3)  January 31</a:t>
            </a:r>
            <a:r>
              <a:rPr lang="en-GB" sz="1400" baseline="30000" dirty="0"/>
              <a:t>st</a:t>
            </a:r>
            <a:r>
              <a:rPr lang="en-GB" sz="1400" dirty="0"/>
              <a:t> 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 New EMTC ﬁrmware loaded after </a:t>
            </a:r>
            <a:r>
              <a:rPr lang="en-GB" sz="1400" b="1" dirty="0">
                <a:solidFill>
                  <a:srgbClr val="00297A"/>
                </a:solidFill>
              </a:rPr>
              <a:t>bug ﬁx</a:t>
            </a:r>
            <a:r>
              <a:rPr lang="en-GB" sz="1400" dirty="0">
                <a:solidFill>
                  <a:srgbClr val="00297A"/>
                </a:solidFill>
              </a:rPr>
              <a:t>, tested with blue laser in EB-03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 DB adapted to allow larger WTE delay values in conﬁg ﬁles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 New green laser included in the sequence, </a:t>
            </a:r>
            <a:r>
              <a:rPr lang="en-GB" sz="1400" dirty="0" err="1">
                <a:solidFill>
                  <a:srgbClr val="00297A"/>
                </a:solidFill>
              </a:rPr>
              <a:t>miniDAQ</a:t>
            </a:r>
            <a:r>
              <a:rPr lang="en-GB" sz="1400" dirty="0">
                <a:solidFill>
                  <a:srgbClr val="00297A"/>
                </a:solidFill>
              </a:rPr>
              <a:t> runs to set the correct WTE delay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TCDS conﬁguration new change to shoot new green with the correct timing: the </a:t>
            </a:r>
            <a:r>
              <a:rPr lang="en-GB" sz="1400" b="1" dirty="0">
                <a:solidFill>
                  <a:srgbClr val="00297A"/>
                </a:solidFill>
              </a:rPr>
              <a:t>WTE is now sent 8 orbit before </a:t>
            </a:r>
            <a:r>
              <a:rPr lang="en-GB" sz="1400" dirty="0">
                <a:solidFill>
                  <a:srgbClr val="00297A"/>
                </a:solidFill>
              </a:rPr>
              <a:t>the calibration L1A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</a:t>
            </a:r>
            <a:r>
              <a:rPr lang="en-GB" sz="1400" b="1" dirty="0">
                <a:solidFill>
                  <a:srgbClr val="00297A"/>
                </a:solidFill>
              </a:rPr>
              <a:t>New ﬁrmware installed also on EMTC #1</a:t>
            </a:r>
            <a:r>
              <a:rPr lang="en-GB" sz="1400" dirty="0">
                <a:solidFill>
                  <a:srgbClr val="00297A"/>
                </a:solidFill>
              </a:rPr>
              <a:t>, tested together with new TCDS conﬁguration in global runs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Legacy green laser to deﬁne the corresponding new WTE delay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New </a:t>
            </a:r>
            <a:r>
              <a:rPr lang="en-GB" sz="1400" b="1" dirty="0">
                <a:solidFill>
                  <a:srgbClr val="00297A"/>
                </a:solidFill>
              </a:rPr>
              <a:t>WTE delays for LEDs </a:t>
            </a:r>
            <a:r>
              <a:rPr lang="en-GB" sz="1400" dirty="0">
                <a:solidFill>
                  <a:srgbClr val="00297A"/>
                </a:solidFill>
              </a:rPr>
              <a:t>has been computed and added to the conﬁg ﬁles, to be tested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Scan phase mode tested</a:t>
            </a:r>
          </a:p>
          <a:p>
            <a:r>
              <a:rPr lang="en-GB" sz="1400" dirty="0">
                <a:solidFill>
                  <a:srgbClr val="00297A"/>
                </a:solidFill>
              </a:rPr>
              <a:t>- Global runs with trigger in, we see a small rate in L1_SingleJet35, always in diﬀerent BXs. It can be seen also without</a:t>
            </a:r>
          </a:p>
          <a:p>
            <a:r>
              <a:rPr lang="en-GB" sz="1400" dirty="0">
                <a:solidFill>
                  <a:srgbClr val="00297A"/>
                </a:solidFill>
              </a:rPr>
              <a:t>the laser, so it shouldn’t be caused by the laser shooting in physics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37A9F-110D-57DB-7395-8DBF70FD6912}"/>
              </a:ext>
            </a:extLst>
          </p:cNvPr>
          <p:cNvSpPr txBox="1"/>
          <p:nvPr/>
        </p:nvSpPr>
        <p:spPr>
          <a:xfrm>
            <a:off x="374910" y="3371490"/>
            <a:ext cx="9424872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New green laser + new EMTC ﬁrmware + new TCDS conﬁguration commissioning successful. Final settings</a:t>
            </a:r>
            <a:r>
              <a:rPr lang="en-GB" sz="1600" dirty="0"/>
              <a:t>: </a:t>
            </a:r>
          </a:p>
          <a:p>
            <a:r>
              <a:rPr lang="en-GB" sz="1400" dirty="0">
                <a:solidFill>
                  <a:srgbClr val="00297A"/>
                </a:solidFill>
              </a:rPr>
              <a:t>•WTE orbit: 8th orbit before the orbit with the calibration L1A (set in TCDS)</a:t>
            </a:r>
          </a:p>
          <a:p>
            <a:r>
              <a:rPr lang="en-GB" sz="1400" dirty="0">
                <a:solidFill>
                  <a:srgbClr val="00297A"/>
                </a:solidFill>
              </a:rPr>
              <a:t>•WTE_2_Matacq: 24959</a:t>
            </a:r>
          </a:p>
          <a:p>
            <a:r>
              <a:rPr lang="en-GB" sz="1400" dirty="0">
                <a:solidFill>
                  <a:srgbClr val="00297A"/>
                </a:solidFill>
              </a:rPr>
              <a:t>•WTE_2_BlueXXX: 24959 (XXX: set for all types of blue lasers in the conﬁg ﬁle)</a:t>
            </a:r>
          </a:p>
          <a:p>
            <a:r>
              <a:rPr lang="en-GB" sz="1400" dirty="0">
                <a:solidFill>
                  <a:srgbClr val="00297A"/>
                </a:solidFill>
              </a:rPr>
              <a:t>•WTE_2_Green: 28848</a:t>
            </a:r>
          </a:p>
          <a:p>
            <a:r>
              <a:rPr lang="en-GB" sz="1400" dirty="0">
                <a:solidFill>
                  <a:srgbClr val="00297A"/>
                </a:solidFill>
              </a:rPr>
              <a:t>•WTE_2_Green2: 4361</a:t>
            </a:r>
          </a:p>
          <a:p>
            <a:r>
              <a:rPr lang="en-GB" sz="1400" dirty="0">
                <a:solidFill>
                  <a:srgbClr val="00297A"/>
                </a:solidFill>
              </a:rPr>
              <a:t>•WTE_2_LED: 40656</a:t>
            </a:r>
          </a:p>
          <a:p>
            <a:r>
              <a:rPr lang="en-GB" sz="1400" dirty="0">
                <a:solidFill>
                  <a:srgbClr val="00297A"/>
                </a:solidFill>
              </a:rPr>
              <a:t>•WTE_2_LED_SOAK_DELAY: 40856</a:t>
            </a:r>
          </a:p>
          <a:p>
            <a:r>
              <a:rPr lang="en-GB" sz="1400" dirty="0">
                <a:solidFill>
                  <a:srgbClr val="00297A"/>
                </a:solidFill>
              </a:rPr>
              <a:t>•Delay A for all lasers: 11.27 us</a:t>
            </a:r>
            <a:endParaRPr lang="en-GB" sz="1400" dirty="0"/>
          </a:p>
          <a:p>
            <a:endParaRPr lang="en-GB" sz="1600" b="1" dirty="0"/>
          </a:p>
          <a:p>
            <a:r>
              <a:rPr lang="en-GB" sz="1600" b="1" dirty="0"/>
              <a:t>Next steps:</a:t>
            </a:r>
          </a:p>
          <a:p>
            <a:r>
              <a:rPr lang="en-GB" sz="1400" dirty="0">
                <a:solidFill>
                  <a:srgbClr val="C00000"/>
                </a:solidFill>
              </a:rPr>
              <a:t>- Complete commissioning of the LED with new WTE delays</a:t>
            </a:r>
          </a:p>
          <a:p>
            <a:r>
              <a:rPr lang="en-GB" sz="1400" dirty="0">
                <a:solidFill>
                  <a:srgbClr val="C00000"/>
                </a:solidFill>
              </a:rPr>
              <a:t>- Further check shooting in physics also with new green and legacy blue, also using TP plots (not available during the tests)</a:t>
            </a:r>
          </a:p>
          <a:p>
            <a:r>
              <a:rPr lang="en-GB" sz="1400" dirty="0">
                <a:solidFill>
                  <a:srgbClr val="C00000"/>
                </a:solidFill>
              </a:rPr>
              <a:t>- Perform reﬂection studies (next slides)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09307B-E1B8-961D-2CAB-89420CC7A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811" y="4042185"/>
            <a:ext cx="1871390" cy="1459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A61693-60FE-D80D-D8B4-596742DA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455" y="5012912"/>
            <a:ext cx="2079105" cy="1459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E21825-763D-6659-37A5-4AEBE1B1B6DC}"/>
              </a:ext>
            </a:extLst>
          </p:cNvPr>
          <p:cNvSpPr txBox="1"/>
          <p:nvPr/>
        </p:nvSpPr>
        <p:spPr>
          <a:xfrm>
            <a:off x="9984508" y="2179387"/>
            <a:ext cx="1968269" cy="738664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Bring the EMTC boards for reparation: bad LEMO connection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A3A77-3226-5969-969A-DF9D6C7B5A53}"/>
              </a:ext>
            </a:extLst>
          </p:cNvPr>
          <p:cNvSpPr txBox="1"/>
          <p:nvPr/>
        </p:nvSpPr>
        <p:spPr>
          <a:xfrm rot="720193">
            <a:off x="8246282" y="1132947"/>
            <a:ext cx="241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Inputs from Marta</a:t>
            </a:r>
          </a:p>
        </p:txBody>
      </p:sp>
    </p:spTree>
    <p:extLst>
      <p:ext uri="{BB962C8B-B14F-4D97-AF65-F5344CB8AC3E}">
        <p14:creationId xmlns:p14="http://schemas.microsoft.com/office/powerpoint/2010/main" val="22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B5DCE-3645-8B4E-C635-599D7C51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4) Reflections issue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E4D99-40BB-92C0-2E3F-79FEA3B8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0FFF5-FF69-A80A-027B-9DBE9472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3B9ED6-FE71-32B1-6A21-E515FFBD725E}"/>
              </a:ext>
            </a:extLst>
          </p:cNvPr>
          <p:cNvSpPr txBox="1"/>
          <p:nvPr/>
        </p:nvSpPr>
        <p:spPr>
          <a:xfrm>
            <a:off x="357188" y="1094125"/>
            <a:ext cx="10125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Commissioning phase in November 2023: </a:t>
            </a:r>
          </a:p>
          <a:p>
            <a:r>
              <a:rPr lang="en-US" sz="1600" dirty="0"/>
              <a:t>observed </a:t>
            </a:r>
            <a:r>
              <a:rPr lang="en-US" sz="1600" dirty="0">
                <a:solidFill>
                  <a:srgbClr val="C00000"/>
                </a:solidFill>
              </a:rPr>
              <a:t>laser reﬂections </a:t>
            </a:r>
            <a:r>
              <a:rPr lang="en-US" sz="1600" dirty="0"/>
              <a:t>while testing the lasers at </a:t>
            </a:r>
            <a:r>
              <a:rPr lang="en-US" sz="1600" b="1" dirty="0"/>
              <a:t>maximum power </a:t>
            </a:r>
            <a:r>
              <a:rPr lang="en-US" sz="1600" dirty="0"/>
              <a:t>with trigger in.   </a:t>
            </a:r>
          </a:p>
          <a:p>
            <a:r>
              <a:rPr lang="en-US" sz="1600" dirty="0"/>
              <a:t>=&gt; both blue and green lasers </a:t>
            </a:r>
            <a:r>
              <a:rPr lang="en-US" sz="1600" dirty="0">
                <a:solidFill>
                  <a:srgbClr val="C00000"/>
                </a:solidFill>
              </a:rPr>
              <a:t>shooting in physics </a:t>
            </a:r>
            <a:r>
              <a:rPr lang="en-US" sz="1600" dirty="0"/>
              <a:t>also in BXs 40-41, 62, 102, 165-169 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A38733-EE6A-6342-116E-C797BCE07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62" r="2420"/>
          <a:stretch/>
        </p:blipFill>
        <p:spPr>
          <a:xfrm>
            <a:off x="357188" y="2149604"/>
            <a:ext cx="4611854" cy="2690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0BACB9-0EBD-821E-97E5-84E36FE7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683" y="2047925"/>
            <a:ext cx="5319697" cy="27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94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E94D3-5E4F-F967-CA52-3EE72F8C5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4) Reflections issue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6ED2E-4BFD-BB8E-C531-A0AA6EB7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453A5-78BC-8902-E170-CA6A67E5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5A23E-BBAD-17F1-CE30-7AE3F1823373}"/>
              </a:ext>
            </a:extLst>
          </p:cNvPr>
          <p:cNvSpPr txBox="1"/>
          <p:nvPr/>
        </p:nvSpPr>
        <p:spPr>
          <a:xfrm flipH="1">
            <a:off x="414906" y="923899"/>
            <a:ext cx="569233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1</a:t>
            </a:r>
            <a:r>
              <a:rPr lang="en-GB" sz="1600" b="1" u="sng" baseline="30000" dirty="0"/>
              <a:t>st</a:t>
            </a:r>
            <a:r>
              <a:rPr lang="en-GB" sz="1600" b="1" u="sng" dirty="0"/>
              <a:t> test: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Try optical gel  on a FC/FC connection =&gt; </a:t>
            </a:r>
            <a:r>
              <a:rPr lang="en-GB" sz="1400" dirty="0">
                <a:solidFill>
                  <a:srgbClr val="C00000"/>
                </a:solidFill>
              </a:rPr>
              <a:t>not resistant to the laser power</a:t>
            </a:r>
          </a:p>
          <a:p>
            <a:endParaRPr lang="en-GB" sz="1600" b="1" u="sng" dirty="0"/>
          </a:p>
          <a:p>
            <a:r>
              <a:rPr lang="en-GB" sz="1600" b="1" dirty="0"/>
              <a:t>Other tests to be discussed: </a:t>
            </a:r>
          </a:p>
          <a:p>
            <a:endParaRPr lang="en-GB" sz="1600" b="1" dirty="0"/>
          </a:p>
          <a:p>
            <a:r>
              <a:rPr lang="en-GB" sz="1600" b="1" u="sng" dirty="0"/>
              <a:t>2</a:t>
            </a:r>
            <a:r>
              <a:rPr lang="en-GB" sz="1600" b="1" u="sng" baseline="30000" dirty="0"/>
              <a:t>nd</a:t>
            </a:r>
            <a:r>
              <a:rPr lang="en-GB" sz="1600" b="1" u="sng" dirty="0"/>
              <a:t>  test: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Bypass the </a:t>
            </a:r>
            <a:r>
              <a:rPr lang="en-GB" sz="1400" i="1" dirty="0">
                <a:solidFill>
                  <a:srgbClr val="1F497D"/>
                </a:solidFill>
              </a:rPr>
              <a:t>spy box </a:t>
            </a:r>
            <a:r>
              <a:rPr lang="en-GB" sz="1400" dirty="0">
                <a:solidFill>
                  <a:srgbClr val="1F497D"/>
                </a:solidFill>
              </a:rPr>
              <a:t>: no more in use anyway. </a:t>
            </a:r>
          </a:p>
          <a:p>
            <a:endParaRPr lang="en-GB" sz="1600" b="1" u="sng" dirty="0"/>
          </a:p>
          <a:p>
            <a:r>
              <a:rPr lang="en-GB" sz="1600" b="1" u="sng" dirty="0"/>
              <a:t>3</a:t>
            </a:r>
            <a:r>
              <a:rPr lang="en-GB" sz="1600" b="1" u="sng" baseline="30000" dirty="0"/>
              <a:t>rd</a:t>
            </a:r>
            <a:r>
              <a:rPr lang="en-GB" sz="1600" b="1" u="sng" dirty="0"/>
              <a:t> test:</a:t>
            </a:r>
          </a:p>
          <a:p>
            <a:r>
              <a:rPr lang="en-GB" sz="1400" dirty="0">
                <a:solidFill>
                  <a:srgbClr val="1F497D"/>
                </a:solidFill>
              </a:rPr>
              <a:t>Replace the connection on S2 rack intermediate patch panel by a splice.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But a possible issue here is that the reflection coming from the SM will be higher after round trip.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Splice =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- cut 2 end fibre connectors ,</a:t>
            </a:r>
          </a:p>
          <a:p>
            <a:r>
              <a:rPr lang="en-GB" sz="1400" dirty="0">
                <a:solidFill>
                  <a:srgbClr val="1F497D"/>
                </a:solidFill>
              </a:rPr>
              <a:t>- cannot use spare ribbon from ECAL side (spare from laser lab side)</a:t>
            </a:r>
          </a:p>
          <a:p>
            <a:r>
              <a:rPr lang="en-GB" sz="1400" dirty="0">
                <a:solidFill>
                  <a:srgbClr val="1F497D"/>
                </a:solidFill>
              </a:rPr>
              <a:t>- can go back to fibre end connectors (manual operation)</a:t>
            </a:r>
          </a:p>
          <a:p>
            <a:r>
              <a:rPr lang="en-GB" sz="1400" dirty="0">
                <a:solidFill>
                  <a:srgbClr val="1F497D"/>
                </a:solidFill>
              </a:rPr>
              <a:t>- need to be planned (tool to be borrowed from optical link group) </a:t>
            </a:r>
          </a:p>
          <a:p>
            <a:endParaRPr lang="en-GB" sz="1400" dirty="0"/>
          </a:p>
          <a:p>
            <a:r>
              <a:rPr lang="en-GB" sz="1600" b="1" u="sng" dirty="0"/>
              <a:t>4</a:t>
            </a:r>
            <a:r>
              <a:rPr lang="en-GB" sz="1600" b="1" u="sng" baseline="30000" dirty="0"/>
              <a:t>th</a:t>
            </a:r>
            <a:r>
              <a:rPr lang="en-GB" sz="1600" b="1" u="sng" dirty="0"/>
              <a:t> test: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Idea to use FC/APC connector </a:t>
            </a:r>
          </a:p>
          <a:p>
            <a:r>
              <a:rPr lang="en-GB" sz="1400" dirty="0">
                <a:solidFill>
                  <a:srgbClr val="1F497D"/>
                </a:solidFill>
              </a:rPr>
              <a:t>Problem: this type of ferrule is in ceramic, not in metal =&gt; small production complicated ! We need special diameter for our 365µm fibre. </a:t>
            </a:r>
          </a:p>
          <a:p>
            <a:r>
              <a:rPr lang="en-GB" sz="1400" dirty="0">
                <a:solidFill>
                  <a:srgbClr val="C00000"/>
                </a:solidFill>
              </a:rPr>
              <a:t>APC is limited to 200µm fibre because above, the angle has no more significative impact on reflection. </a:t>
            </a:r>
          </a:p>
          <a:p>
            <a:r>
              <a:rPr lang="en-GB" sz="1400" dirty="0">
                <a:solidFill>
                  <a:srgbClr val="C00000"/>
                </a:solidFill>
              </a:rPr>
              <a:t> 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088FFF-AD1F-02BB-3201-869A37C10F95}"/>
              </a:ext>
            </a:extLst>
          </p:cNvPr>
          <p:cNvGrpSpPr/>
          <p:nvPr/>
        </p:nvGrpSpPr>
        <p:grpSpPr>
          <a:xfrm>
            <a:off x="6107236" y="1086219"/>
            <a:ext cx="2871971" cy="1545118"/>
            <a:chOff x="7912147" y="1623686"/>
            <a:chExt cx="4028800" cy="33737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B8E8D4-E579-A42E-E1AD-789A8378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12147" y="1623686"/>
              <a:ext cx="4028800" cy="298468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2A4D9F-398F-5FE9-7FAD-A7EBB77093D3}"/>
                </a:ext>
              </a:extLst>
            </p:cNvPr>
            <p:cNvSpPr txBox="1"/>
            <p:nvPr/>
          </p:nvSpPr>
          <p:spPr>
            <a:xfrm>
              <a:off x="9411660" y="4515072"/>
              <a:ext cx="954945" cy="482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/>
                <a:t>Spy box </a:t>
              </a:r>
            </a:p>
          </p:txBody>
        </p:sp>
      </p:grpSp>
      <p:pic>
        <p:nvPicPr>
          <p:cNvPr id="13" name="Picture 12" descr="Close-up of several wires&#10;&#10;Description automatically generated">
            <a:extLst>
              <a:ext uri="{FF2B5EF4-FFF2-40B4-BE49-F238E27FC236}">
                <a16:creationId xmlns:a16="http://schemas.microsoft.com/office/drawing/2014/main" id="{F2702EE9-60E1-F9F7-2D32-A5FAE29DE4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411" y="899722"/>
            <a:ext cx="2841074" cy="18940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892C88-A50B-E16F-9203-4A6D689591EF}"/>
              </a:ext>
            </a:extLst>
          </p:cNvPr>
          <p:cNvSpPr txBox="1"/>
          <p:nvPr/>
        </p:nvSpPr>
        <p:spPr>
          <a:xfrm>
            <a:off x="10035673" y="2720498"/>
            <a:ext cx="1553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/>
              <a:t>S2G14 patch panel</a:t>
            </a:r>
            <a:endParaRPr lang="en-GB" sz="1400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7578A2-B985-9E2D-99BF-C020D16FB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159" y="5361889"/>
            <a:ext cx="1531008" cy="11684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9D8541-E1DE-1F8A-AE53-2D027B175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223" y="3958512"/>
            <a:ext cx="3601996" cy="140323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7254AF9-DCFA-B976-1611-2088B893DA36}"/>
              </a:ext>
            </a:extLst>
          </p:cNvPr>
          <p:cNvGrpSpPr/>
          <p:nvPr/>
        </p:nvGrpSpPr>
        <p:grpSpPr>
          <a:xfrm>
            <a:off x="9486201" y="3410706"/>
            <a:ext cx="2102718" cy="2745395"/>
            <a:chOff x="575168" y="3807721"/>
            <a:chExt cx="2102718" cy="274539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778050-9C28-CC29-D9F7-81AF00C9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168" y="3807721"/>
              <a:ext cx="2102718" cy="27222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D5D231-3945-8966-4D9E-C384A7DEC31B}"/>
                </a:ext>
              </a:extLst>
            </p:cNvPr>
            <p:cNvSpPr txBox="1"/>
            <p:nvPr/>
          </p:nvSpPr>
          <p:spPr>
            <a:xfrm>
              <a:off x="706000" y="6245339"/>
              <a:ext cx="1971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Splicer and cladding tool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53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2E28C-1DBD-2FFF-AD2B-4E2D762C7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147BD-D35F-3B9A-8C8F-F11F4083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DB3F9-6212-E94C-EEB6-48B5561488DF}"/>
              </a:ext>
            </a:extLst>
          </p:cNvPr>
          <p:cNvSpPr txBox="1"/>
          <p:nvPr/>
        </p:nvSpPr>
        <p:spPr>
          <a:xfrm>
            <a:off x="4519713" y="2097777"/>
            <a:ext cx="402802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GB" sz="2400" b="1" dirty="0">
                <a:solidFill>
                  <a:srgbClr val="0000FF"/>
                </a:solidFill>
              </a:rPr>
              <a:t>Laser room story</a:t>
            </a:r>
          </a:p>
          <a:p>
            <a:pPr marL="457200" indent="-457200">
              <a:buAutoNum type="arabicParenR"/>
            </a:pPr>
            <a:endParaRPr lang="en-GB" sz="24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GB" sz="2400" b="1" dirty="0">
                <a:solidFill>
                  <a:srgbClr val="0000FF"/>
                </a:solidFill>
              </a:rPr>
              <a:t>New green laser</a:t>
            </a:r>
          </a:p>
          <a:p>
            <a:pPr marL="457200" indent="-457200">
              <a:buAutoNum type="arabicParenR"/>
            </a:pPr>
            <a:endParaRPr lang="en-GB" sz="24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GB" sz="2400" b="1" dirty="0">
                <a:solidFill>
                  <a:srgbClr val="0000FF"/>
                </a:solidFill>
              </a:rPr>
              <a:t>Modification of the trigger</a:t>
            </a:r>
          </a:p>
          <a:p>
            <a:pPr marL="457200" indent="-457200">
              <a:buAutoNum type="arabicParenR"/>
            </a:pPr>
            <a:endParaRPr lang="en-GB" sz="24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GB" sz="2400" b="1" dirty="0">
                <a:solidFill>
                  <a:srgbClr val="0000FF"/>
                </a:solidFill>
              </a:rPr>
              <a:t>Reflections issue</a:t>
            </a:r>
          </a:p>
          <a:p>
            <a:pPr algn="ctr"/>
            <a:endParaRPr lang="en-GB" sz="2400" b="1" dirty="0">
              <a:solidFill>
                <a:srgbClr val="0000FF"/>
              </a:solidFill>
            </a:endParaRPr>
          </a:p>
          <a:p>
            <a:r>
              <a:rPr lang="en-GB" sz="2400" b="1" dirty="0">
                <a:solidFill>
                  <a:srgbClr val="0000FF"/>
                </a:solidFill>
              </a:rPr>
              <a:t>       Summary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FF52E-2545-97B3-D08A-A651C52AB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051" y="408711"/>
            <a:ext cx="690127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25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D8D9-23FA-8FB5-EFCB-0673417F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480" y="556124"/>
            <a:ext cx="8889040" cy="652006"/>
          </a:xfrm>
        </p:spPr>
        <p:txBody>
          <a:bodyPr/>
          <a:lstStyle/>
          <a:p>
            <a:r>
              <a:rPr lang="en-GB">
                <a:solidFill>
                  <a:srgbClr val="0000FF"/>
                </a:solidFill>
              </a:rPr>
              <a:t>Summary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072BA-B809-91E6-CC00-28246079F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361F1-DA2C-F90C-6DFE-853C1716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20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CA408-4160-136D-7555-CB38236A54E2}"/>
              </a:ext>
            </a:extLst>
          </p:cNvPr>
          <p:cNvSpPr txBox="1"/>
          <p:nvPr/>
        </p:nvSpPr>
        <p:spPr>
          <a:xfrm>
            <a:off x="806116" y="1831468"/>
            <a:ext cx="11189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ECAL laser lab </a:t>
            </a:r>
            <a:r>
              <a:rPr lang="en-US" sz="1600" dirty="0"/>
              <a:t>may have reached its final location, after 16 years underground and 7 years in test beam north area.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5 major modifications</a:t>
            </a:r>
            <a:r>
              <a:rPr lang="en-US" sz="1600" dirty="0"/>
              <a:t>: 2 different rooms in H4,  2 modifications in USC before the final location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Lasers in operation:</a:t>
            </a:r>
            <a:r>
              <a:rPr lang="en-US" sz="1600" dirty="0"/>
              <a:t> 3 Quantronix lasers, 2 blue diode pumps laser, 2 small diode green and 1 powerful green laser. </a:t>
            </a:r>
          </a:p>
          <a:p>
            <a:pPr lvl="2"/>
            <a:r>
              <a:rPr lang="en-US" sz="1600" dirty="0"/>
              <a:t>		   2 experts + 4 operators with the Quantronix lasers.  Today only one expert ! 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Green laser: </a:t>
            </a:r>
            <a:r>
              <a:rPr lang="en-US" sz="1600" dirty="0"/>
              <a:t>very sensitive to the transport. Damage after the delivery to Caltech, after the delivery to CERN and after the move on surface.  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Reflections issue:</a:t>
            </a:r>
          </a:p>
          <a:p>
            <a:r>
              <a:rPr lang="en-GB" sz="1600" dirty="0"/>
              <a:t>	- no problem while high power is not needed, </a:t>
            </a:r>
          </a:p>
          <a:p>
            <a:r>
              <a:rPr lang="en-GB" sz="1600" dirty="0"/>
              <a:t>	- investigation on hardware side to reduce the peak reflections (useless to change the </a:t>
            </a:r>
            <a:r>
              <a:rPr lang="en-GB" sz="1600" dirty="0" err="1"/>
              <a:t>connectorization</a:t>
            </a:r>
            <a:r>
              <a:rPr lang="en-GB" sz="1600" dirty="0"/>
              <a:t>)</a:t>
            </a:r>
          </a:p>
          <a:p>
            <a:r>
              <a:rPr lang="en-GB" sz="1600" dirty="0"/>
              <a:t>	- to be seen on DAQ side to deal with it,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587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6002F-FE43-381A-B6E7-C279E9E0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61650-8D1D-EA08-DAA3-30CBA126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3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F38E0A-2431-14E9-D5CA-8442BE227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260350"/>
            <a:ext cx="8888413" cy="503238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D4648-376E-93D3-6B81-28AB5C953E29}"/>
              </a:ext>
            </a:extLst>
          </p:cNvPr>
          <p:cNvSpPr txBox="1"/>
          <p:nvPr/>
        </p:nvSpPr>
        <p:spPr>
          <a:xfrm>
            <a:off x="2331412" y="1571206"/>
            <a:ext cx="78967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2001</a:t>
            </a:r>
            <a:r>
              <a:rPr lang="en-GB" sz="1600" dirty="0"/>
              <a:t>, the 1</a:t>
            </a:r>
            <a:r>
              <a:rPr lang="en-GB" sz="1600" baseline="30000" dirty="0"/>
              <a:t>st</a:t>
            </a:r>
            <a:r>
              <a:rPr lang="en-GB" sz="1600" dirty="0"/>
              <a:t> room was installed inside the H4 radiation beam area (close to the detector)</a:t>
            </a:r>
          </a:p>
          <a:p>
            <a:r>
              <a:rPr lang="en-GB" sz="1600" b="1" dirty="0"/>
              <a:t>2002</a:t>
            </a:r>
            <a:r>
              <a:rPr lang="en-GB" sz="1600" dirty="0"/>
              <a:t>, first test beam period with the ECAL prototype module M0’</a:t>
            </a:r>
          </a:p>
          <a:p>
            <a:r>
              <a:rPr lang="en-GB" sz="1600" b="1" dirty="0"/>
              <a:t>2003</a:t>
            </a:r>
            <a:r>
              <a:rPr lang="en-GB" sz="1600" dirty="0"/>
              <a:t>, 3 lasers were installed inside a new room in H4 :  spare blue +  800nm</a:t>
            </a:r>
          </a:p>
          <a:p>
            <a:r>
              <a:rPr lang="en-GB" sz="1600" b="1" dirty="0"/>
              <a:t>2004</a:t>
            </a:r>
            <a:r>
              <a:rPr lang="en-GB" sz="1600" dirty="0"/>
              <a:t>,  add remote linear attenuator + </a:t>
            </a:r>
            <a:r>
              <a:rPr lang="en-GB" sz="1600" dirty="0" err="1"/>
              <a:t>Matacq</a:t>
            </a:r>
            <a:r>
              <a:rPr lang="en-GB" sz="1600" dirty="0"/>
              <a:t> (online pulse monitoring)</a:t>
            </a:r>
          </a:p>
          <a:p>
            <a:r>
              <a:rPr lang="en-GB" sz="1600" b="1" dirty="0"/>
              <a:t>2005</a:t>
            </a:r>
            <a:r>
              <a:rPr lang="en-GB" sz="1600" dirty="0"/>
              <a:t>, add portable softwall clean room facilities for each laser table : issue with dust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4D6DB-BEF7-1319-7274-5C27371C7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21"/>
          <a:stretch/>
        </p:blipFill>
        <p:spPr>
          <a:xfrm>
            <a:off x="5723887" y="3231086"/>
            <a:ext cx="2501605" cy="3117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1F83E1-D7E5-6DB9-ADE3-BF5E4469D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9" y="3393240"/>
            <a:ext cx="1875457" cy="28019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6BDA75A-A492-7EBC-F28B-36CC629147E3}"/>
              </a:ext>
            </a:extLst>
          </p:cNvPr>
          <p:cNvGrpSpPr/>
          <p:nvPr/>
        </p:nvGrpSpPr>
        <p:grpSpPr>
          <a:xfrm>
            <a:off x="8610854" y="3326335"/>
            <a:ext cx="3013364" cy="2493893"/>
            <a:chOff x="8946530" y="3803943"/>
            <a:chExt cx="3013364" cy="2493893"/>
          </a:xfrm>
        </p:grpSpPr>
        <p:pic>
          <p:nvPicPr>
            <p:cNvPr id="11" name="Picture 10" descr="A yellow door with a sign on it&#10;&#10;Description automatically generated">
              <a:extLst>
                <a:ext uri="{FF2B5EF4-FFF2-40B4-BE49-F238E27FC236}">
                  <a16:creationId xmlns:a16="http://schemas.microsoft.com/office/drawing/2014/main" id="{D1F7E620-8151-579A-8529-7F81C8224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6530" y="3803943"/>
              <a:ext cx="3013364" cy="249389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0F7A06-2674-424B-3072-71B2963FB63B}"/>
                </a:ext>
              </a:extLst>
            </p:cNvPr>
            <p:cNvSpPr txBox="1"/>
            <p:nvPr/>
          </p:nvSpPr>
          <p:spPr>
            <a:xfrm>
              <a:off x="9010910" y="3908103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2003</a:t>
              </a:r>
            </a:p>
          </p:txBody>
        </p:sp>
      </p:grpSp>
      <p:pic>
        <p:nvPicPr>
          <p:cNvPr id="13" name="Picture 12" descr="A white door with yellow signs on it&#10;&#10;Description automatically generated">
            <a:extLst>
              <a:ext uri="{FF2B5EF4-FFF2-40B4-BE49-F238E27FC236}">
                <a16:creationId xmlns:a16="http://schemas.microsoft.com/office/drawing/2014/main" id="{EAA49B76-7510-4F30-3823-83005D5CE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7581" y="4245889"/>
            <a:ext cx="2575230" cy="19493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F423FF-A0DE-78BA-73F2-42EBBF5EF2B7}"/>
              </a:ext>
            </a:extLst>
          </p:cNvPr>
          <p:cNvSpPr txBox="1"/>
          <p:nvPr/>
        </p:nvSpPr>
        <p:spPr>
          <a:xfrm>
            <a:off x="1729906" y="6195196"/>
            <a:ext cx="1676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</a:t>
            </a:r>
            <a:r>
              <a:rPr lang="en-GB" sz="1400" baseline="30000" dirty="0"/>
              <a:t>st</a:t>
            </a:r>
            <a:r>
              <a:rPr lang="en-GB" sz="1400" dirty="0"/>
              <a:t> room, 2001-2003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2BB5AF-5C08-3A93-E52E-4DB2F2A60E84}"/>
              </a:ext>
            </a:extLst>
          </p:cNvPr>
          <p:cNvSpPr txBox="1"/>
          <p:nvPr/>
        </p:nvSpPr>
        <p:spPr>
          <a:xfrm>
            <a:off x="1320746" y="973155"/>
            <a:ext cx="10030745" cy="523220"/>
          </a:xfrm>
          <a:prstGeom prst="rect">
            <a:avLst/>
          </a:prstGeom>
          <a:solidFill>
            <a:srgbClr val="FFF9E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/>
              <a:t>Beginning of 2001</a:t>
            </a:r>
            <a:r>
              <a:rPr lang="en-GB" sz="1400" dirty="0"/>
              <a:t>, with the CMS group of the LAPP (in Annecy), an experimental test bench using a Xenon lamp  showed the possibility to characterize the crystal under radiation (GIF experiment).  It was the green light to go ahead for a laser system solution.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0D007-BB92-4031-A965-091B4D9ED581}"/>
              </a:ext>
            </a:extLst>
          </p:cNvPr>
          <p:cNvSpPr txBox="1"/>
          <p:nvPr/>
        </p:nvSpPr>
        <p:spPr>
          <a:xfrm>
            <a:off x="7763955" y="6172693"/>
            <a:ext cx="170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2</a:t>
            </a:r>
            <a:r>
              <a:rPr lang="en-GB" sz="1400" baseline="30000" dirty="0"/>
              <a:t>nd</a:t>
            </a:r>
            <a:r>
              <a:rPr lang="en-GB" sz="1400" dirty="0"/>
              <a:t> room, 2003-2007</a:t>
            </a:r>
          </a:p>
        </p:txBody>
      </p:sp>
    </p:spTree>
    <p:extLst>
      <p:ext uri="{BB962C8B-B14F-4D97-AF65-F5344CB8AC3E}">
        <p14:creationId xmlns:p14="http://schemas.microsoft.com/office/powerpoint/2010/main" val="78141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C1727-5064-E653-201B-2DA60437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CF412-3F31-2BA3-A737-E399E67A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4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0130B-E15F-51C3-5211-3352523E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260350"/>
            <a:ext cx="8888413" cy="503238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pic>
        <p:nvPicPr>
          <p:cNvPr id="7" name="Picture 2052">
            <a:extLst>
              <a:ext uri="{FF2B5EF4-FFF2-40B4-BE49-F238E27FC236}">
                <a16:creationId xmlns:a16="http://schemas.microsoft.com/office/drawing/2014/main" id="{3E671D80-56A5-F9BE-DFBB-08D870BC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9" y="3631261"/>
            <a:ext cx="4880022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1BB6AE-112D-5BC0-7901-336A0B5F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6" y="1859305"/>
            <a:ext cx="5734134" cy="3677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6A2C0-7CA2-7285-8C60-5CBF236A7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909" y="1983335"/>
            <a:ext cx="4880021" cy="1586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FBF04-EA46-1117-3487-AAE629EB8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053" y="1643057"/>
            <a:ext cx="3083487" cy="25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C9648D-C44D-2468-A2B1-31050FAB6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94" y="1599877"/>
            <a:ext cx="2693106" cy="259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1625BC-7DFD-0063-D242-A0C42C4AD50C}"/>
              </a:ext>
            </a:extLst>
          </p:cNvPr>
          <p:cNvSpPr txBox="1"/>
          <p:nvPr/>
        </p:nvSpPr>
        <p:spPr>
          <a:xfrm>
            <a:off x="6362572" y="5368149"/>
            <a:ext cx="5734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Available wavelength with one tuneable laser: 440 and 532nm. </a:t>
            </a:r>
          </a:p>
          <a:p>
            <a:r>
              <a:rPr lang="en-GB" sz="1600" dirty="0"/>
              <a:t>Pulse energy : 1mJ</a:t>
            </a:r>
          </a:p>
          <a:p>
            <a:r>
              <a:rPr lang="en-GB" sz="1600" dirty="0"/>
              <a:t>Pulse width: 25ns</a:t>
            </a:r>
          </a:p>
          <a:p>
            <a:r>
              <a:rPr lang="en-GB" sz="1600" dirty="0"/>
              <a:t>Pulse power: 25kW</a:t>
            </a:r>
          </a:p>
        </p:txBody>
      </p:sp>
    </p:spTree>
    <p:extLst>
      <p:ext uri="{BB962C8B-B14F-4D97-AF65-F5344CB8AC3E}">
        <p14:creationId xmlns:p14="http://schemas.microsoft.com/office/powerpoint/2010/main" val="1291396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5BCEF6-543F-8795-B08B-33FB0679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0102A-01E6-F532-71AC-DD373991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5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CD32A6-D4B7-4B86-657A-1616F3CF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260350"/>
            <a:ext cx="8888413" cy="503238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F0CD1-6C3B-B3C3-72C2-5C426FB3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1" y="1313193"/>
            <a:ext cx="3894266" cy="1654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792B37-7A73-4FE4-B3DF-4B148743F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243" y="973511"/>
            <a:ext cx="1788128" cy="2334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8F790-952E-2826-0DA2-23D8BC400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336" y="3480263"/>
            <a:ext cx="1225514" cy="1621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1AD991-7436-F4F0-C1DE-492BCD719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516" y="4953393"/>
            <a:ext cx="1011039" cy="144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B3649B-1BCC-4ACF-71F4-5BC6E6E5A5C3}"/>
              </a:ext>
            </a:extLst>
          </p:cNvPr>
          <p:cNvSpPr txBox="1"/>
          <p:nvPr/>
        </p:nvSpPr>
        <p:spPr>
          <a:xfrm>
            <a:off x="10280254" y="5008818"/>
            <a:ext cx="1190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Heat exchanger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9ADB9-7D51-5C1A-D028-37274388956E}"/>
              </a:ext>
            </a:extLst>
          </p:cNvPr>
          <p:cNvSpPr txBox="1"/>
          <p:nvPr/>
        </p:nvSpPr>
        <p:spPr>
          <a:xfrm>
            <a:off x="9973572" y="505298"/>
            <a:ext cx="17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Cooling distribution inside laser room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A0DB50-0D8D-4FDA-C690-DDD3BBF15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3071" y="1617201"/>
            <a:ext cx="2992172" cy="40075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EE0DF6-7B6A-0019-1B3C-6C4B49A20FB8}"/>
              </a:ext>
            </a:extLst>
          </p:cNvPr>
          <p:cNvSpPr txBox="1"/>
          <p:nvPr/>
        </p:nvSpPr>
        <p:spPr>
          <a:xfrm>
            <a:off x="8258110" y="5624735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One laser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7CBAFB-B0A7-3C55-B206-8AD5CD468480}"/>
              </a:ext>
            </a:extLst>
          </p:cNvPr>
          <p:cNvCxnSpPr>
            <a:cxnSpLocks/>
          </p:cNvCxnSpPr>
          <p:nvPr/>
        </p:nvCxnSpPr>
        <p:spPr>
          <a:xfrm flipV="1">
            <a:off x="8647800" y="2982427"/>
            <a:ext cx="1875911" cy="74220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089F0C-CB28-D3C7-FCC4-A8F62B5F4EED}"/>
              </a:ext>
            </a:extLst>
          </p:cNvPr>
          <p:cNvCxnSpPr>
            <a:cxnSpLocks/>
          </p:cNvCxnSpPr>
          <p:nvPr/>
        </p:nvCxnSpPr>
        <p:spPr>
          <a:xfrm flipV="1">
            <a:off x="6428509" y="5177968"/>
            <a:ext cx="1276299" cy="70161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96179F-514F-9651-418A-649A231BBED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0906825" y="2941127"/>
            <a:ext cx="18268" cy="53913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9BA5792-60EA-3900-0D7A-2951F9DD43AC}"/>
              </a:ext>
            </a:extLst>
          </p:cNvPr>
          <p:cNvSpPr txBox="1"/>
          <p:nvPr/>
        </p:nvSpPr>
        <p:spPr>
          <a:xfrm>
            <a:off x="382648" y="900683"/>
            <a:ext cx="555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Installation in the H4 test beam zone: 3 lasers from 2003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2C1A92-D470-FC2A-AE30-77A2FA1DA7C0}"/>
              </a:ext>
            </a:extLst>
          </p:cNvPr>
          <p:cNvSpPr txBox="1"/>
          <p:nvPr/>
        </p:nvSpPr>
        <p:spPr>
          <a:xfrm>
            <a:off x="360001" y="3515701"/>
            <a:ext cx="499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Example of 2006 : 1600 laser runs under beam periods,  processed quasi online by a CMSSW job  + H2 and cosmic  runs.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FC649F-7B3A-0E54-306B-4CAB47C80586}"/>
              </a:ext>
            </a:extLst>
          </p:cNvPr>
          <p:cNvSpPr txBox="1"/>
          <p:nvPr/>
        </p:nvSpPr>
        <p:spPr>
          <a:xfrm>
            <a:off x="360001" y="3155467"/>
            <a:ext cx="5081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The lasers was used from 2001 to 2007 in the North area.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36996BF-7DE6-0E17-B5FF-A9FD19950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48" y="4041041"/>
            <a:ext cx="4300268" cy="23662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C04F62-68A3-1D01-8225-8C9C3CD3335C}"/>
              </a:ext>
            </a:extLst>
          </p:cNvPr>
          <p:cNvSpPr txBox="1"/>
          <p:nvPr/>
        </p:nvSpPr>
        <p:spPr>
          <a:xfrm>
            <a:off x="1189124" y="6320651"/>
            <a:ext cx="31451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Laser operation 2003 test beam periods</a:t>
            </a:r>
          </a:p>
        </p:txBody>
      </p:sp>
    </p:spTree>
    <p:extLst>
      <p:ext uri="{BB962C8B-B14F-4D97-AF65-F5344CB8AC3E}">
        <p14:creationId xmlns:p14="http://schemas.microsoft.com/office/powerpoint/2010/main" val="398420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D286D-82E0-BD59-C9CF-F7ABE1D4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1464C-1615-9F5A-D525-1B3539CB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6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082476-8D50-4A4B-1311-D3728FBC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260350"/>
            <a:ext cx="8888413" cy="503238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0D3E0C-00B7-B402-53C7-2A1ABE683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9856"/>
            <a:ext cx="5977333" cy="4659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95598C-E386-8224-7B49-F53D15615BEC}"/>
              </a:ext>
            </a:extLst>
          </p:cNvPr>
          <p:cNvSpPr txBox="1"/>
          <p:nvPr/>
        </p:nvSpPr>
        <p:spPr>
          <a:xfrm>
            <a:off x="481150" y="1004699"/>
            <a:ext cx="4614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2008: installation in P5 USC55:  3</a:t>
            </a:r>
            <a:r>
              <a:rPr lang="en-GB" sz="1600" b="1" baseline="30000" dirty="0"/>
              <a:t>rd</a:t>
            </a:r>
            <a:r>
              <a:rPr lang="en-GB" sz="1600" b="1" dirty="0"/>
              <a:t>  ECAL laser room.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FE5F3-7FE9-4945-D741-0E30119F1504}"/>
              </a:ext>
            </a:extLst>
          </p:cNvPr>
          <p:cNvSpPr txBox="1"/>
          <p:nvPr/>
        </p:nvSpPr>
        <p:spPr>
          <a:xfrm>
            <a:off x="8281987" y="5992555"/>
            <a:ext cx="2729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Laser monitoring system in USC55 , 2008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673A59-2A82-074C-49ED-AA8F808BE99F}"/>
              </a:ext>
            </a:extLst>
          </p:cNvPr>
          <p:cNvGrpSpPr/>
          <p:nvPr/>
        </p:nvGrpSpPr>
        <p:grpSpPr>
          <a:xfrm>
            <a:off x="653769" y="1337615"/>
            <a:ext cx="5000625" cy="4867275"/>
            <a:chOff x="653769" y="1337615"/>
            <a:chExt cx="5000625" cy="48672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197FF0-82C7-B031-085F-0A1970EB9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769" y="1337615"/>
              <a:ext cx="5000625" cy="486727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186C9-1C4C-55B9-9645-E5CD7266CC9B}"/>
                </a:ext>
              </a:extLst>
            </p:cNvPr>
            <p:cNvSpPr/>
            <p:nvPr/>
          </p:nvSpPr>
          <p:spPr>
            <a:xfrm>
              <a:off x="1283855" y="2050473"/>
              <a:ext cx="1496290" cy="306647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13734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D794A-1A6E-AD6A-E7CA-326B3798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FB2A2-FD42-9FD6-9E7D-ED80BED7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7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358FDD-DFB8-6D2B-E622-7F7E4E52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260350"/>
            <a:ext cx="8888413" cy="503238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3DDF0-51B8-AABF-C14C-D0A100DCF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53" y="933381"/>
            <a:ext cx="7200900" cy="54673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43F534-6CF9-FFEF-97F8-AE0FF51925B5}"/>
              </a:ext>
            </a:extLst>
          </p:cNvPr>
          <p:cNvGrpSpPr/>
          <p:nvPr/>
        </p:nvGrpSpPr>
        <p:grpSpPr>
          <a:xfrm>
            <a:off x="10187261" y="816361"/>
            <a:ext cx="1654936" cy="2332281"/>
            <a:chOff x="10355709" y="744169"/>
            <a:chExt cx="1654936" cy="2332281"/>
          </a:xfrm>
        </p:grpSpPr>
        <p:pic>
          <p:nvPicPr>
            <p:cNvPr id="9" name="Picture 17" descr="Cyclone filtre 2days Dec">
              <a:extLst>
                <a:ext uri="{FF2B5EF4-FFF2-40B4-BE49-F238E27FC236}">
                  <a16:creationId xmlns:a16="http://schemas.microsoft.com/office/drawing/2014/main" id="{9FD51797-47AA-9FE0-6D8C-9F242B8DD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4870" y="744169"/>
              <a:ext cx="1419992" cy="189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FED29F-A0EF-3A08-8FB8-69BB245064DA}"/>
                </a:ext>
              </a:extLst>
            </p:cNvPr>
            <p:cNvSpPr txBox="1"/>
            <p:nvPr/>
          </p:nvSpPr>
          <p:spPr>
            <a:xfrm>
              <a:off x="10355709" y="2614785"/>
              <a:ext cx="16549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fr-CH" altLang="en-US" sz="1200" dirty="0"/>
                <a:t>Laser requirement: dust particules </a:t>
              </a:r>
              <a:r>
                <a:rPr lang="fr-CH" altLang="en-US" sz="1200" dirty="0">
                  <a:cs typeface="Arial" panose="020B0604020202020204" pitchFamily="34" charset="0"/>
                </a:rPr>
                <a:t>≤</a:t>
              </a:r>
              <a:r>
                <a:rPr lang="fr-CH" altLang="en-US" sz="1200" dirty="0"/>
                <a:t> 70 </a:t>
              </a:r>
              <a:r>
                <a:rPr lang="fr-CH" altLang="en-US" sz="1200" dirty="0">
                  <a:cs typeface="Arial" panose="020B0604020202020204" pitchFamily="34" charset="0"/>
                </a:rPr>
                <a:t>µm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536BAA-0ACE-077C-9211-454C53609281}"/>
              </a:ext>
            </a:extLst>
          </p:cNvPr>
          <p:cNvGrpSpPr/>
          <p:nvPr/>
        </p:nvGrpSpPr>
        <p:grpSpPr>
          <a:xfrm>
            <a:off x="7698657" y="822510"/>
            <a:ext cx="2319791" cy="2326133"/>
            <a:chOff x="7839546" y="917715"/>
            <a:chExt cx="2137828" cy="1969567"/>
          </a:xfrm>
        </p:grpSpPr>
        <p:pic>
          <p:nvPicPr>
            <p:cNvPr id="8" name="Picture 7" descr="A machine with pipes and valves&#10;&#10;Description automatically generated">
              <a:extLst>
                <a:ext uri="{FF2B5EF4-FFF2-40B4-BE49-F238E27FC236}">
                  <a16:creationId xmlns:a16="http://schemas.microsoft.com/office/drawing/2014/main" id="{810C9A1B-ACE1-DEDA-5348-B1E60E71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9546" y="917715"/>
              <a:ext cx="2137828" cy="16033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C05FA2-3388-8B20-F0D0-F78160F8E3AE}"/>
                </a:ext>
              </a:extLst>
            </p:cNvPr>
            <p:cNvSpPr txBox="1"/>
            <p:nvPr/>
          </p:nvSpPr>
          <p:spPr>
            <a:xfrm>
              <a:off x="7957343" y="2496384"/>
              <a:ext cx="1954303" cy="39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Pump and heat exchanger with</a:t>
              </a:r>
            </a:p>
            <a:p>
              <a:pPr algn="ctr"/>
              <a:r>
                <a:rPr lang="en-GB" sz="1200" dirty="0"/>
                <a:t>chilled water 6</a:t>
              </a:r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r>
                <a:rPr lang="en-GB" sz="1200" dirty="0"/>
                <a:t>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ACCBAA-8275-1563-85E7-B8D7E00B5301}"/>
              </a:ext>
            </a:extLst>
          </p:cNvPr>
          <p:cNvGrpSpPr/>
          <p:nvPr/>
        </p:nvGrpSpPr>
        <p:grpSpPr>
          <a:xfrm>
            <a:off x="8727430" y="3494215"/>
            <a:ext cx="2084866" cy="2772957"/>
            <a:chOff x="8736713" y="3491561"/>
            <a:chExt cx="2084866" cy="277295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2DDE2A-E9DA-1141-8F0B-4095AB7B0316}"/>
                </a:ext>
              </a:extLst>
            </p:cNvPr>
            <p:cNvSpPr txBox="1"/>
            <p:nvPr/>
          </p:nvSpPr>
          <p:spPr>
            <a:xfrm>
              <a:off x="8736713" y="5802853"/>
              <a:ext cx="2084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Optical bundle towards UXC55</a:t>
              </a:r>
            </a:p>
            <a:p>
              <a:pPr algn="ctr"/>
              <a:r>
                <a:rPr lang="en-GB" sz="1200" dirty="0"/>
                <a:t>+ 3 phases transformer</a:t>
              </a:r>
            </a:p>
          </p:txBody>
        </p:sp>
        <p:pic>
          <p:nvPicPr>
            <p:cNvPr id="13" name="Picture 12" descr="A large coil of wire&#10;&#10;Description automatically generated with medium confidence">
              <a:extLst>
                <a:ext uri="{FF2B5EF4-FFF2-40B4-BE49-F238E27FC236}">
                  <a16:creationId xmlns:a16="http://schemas.microsoft.com/office/drawing/2014/main" id="{ADC2B22C-42D9-935F-B0B6-5A1558684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159" y="3491561"/>
              <a:ext cx="2033137" cy="2301665"/>
            </a:xfrm>
            <a:prstGeom prst="rect">
              <a:avLst/>
            </a:prstGeom>
          </p:spPr>
        </p:pic>
      </p:grpSp>
      <p:pic>
        <p:nvPicPr>
          <p:cNvPr id="3" name="Picture 2" descr="A group of men wearing hard hats&#10;&#10;Description automatically generated">
            <a:extLst>
              <a:ext uri="{FF2B5EF4-FFF2-40B4-BE49-F238E27FC236}">
                <a16:creationId xmlns:a16="http://schemas.microsoft.com/office/drawing/2014/main" id="{E5B42FB7-D55E-F505-9CD2-F2CBB8D8B0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99" t="13589" r="5415"/>
          <a:stretch/>
        </p:blipFill>
        <p:spPr>
          <a:xfrm>
            <a:off x="5338914" y="3667439"/>
            <a:ext cx="1946787" cy="26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38346-E830-B792-D00B-AD865149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" y="6550009"/>
            <a:ext cx="4114800" cy="288000"/>
          </a:xfrm>
        </p:spPr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1CE13-CF06-7F4F-432F-1E6CCF68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8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2AB987-FB43-65BE-E38C-38998024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260350"/>
            <a:ext cx="8888413" cy="503238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210FA-684B-9D91-AF46-36F8EACB5E75}"/>
              </a:ext>
            </a:extLst>
          </p:cNvPr>
          <p:cNvSpPr txBox="1"/>
          <p:nvPr/>
        </p:nvSpPr>
        <p:spPr>
          <a:xfrm>
            <a:off x="391749" y="1177463"/>
            <a:ext cx="60331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Laser operation from 2008 to 2012: </a:t>
            </a:r>
            <a:endParaRPr lang="en-GB" sz="1600" dirty="0"/>
          </a:p>
          <a:p>
            <a:r>
              <a:rPr lang="en-GB" sz="1600" dirty="0"/>
              <a:t>- run laser with shifters on call : </a:t>
            </a:r>
            <a:r>
              <a:rPr lang="en-GB" sz="1600" b="1" dirty="0"/>
              <a:t>2 experts </a:t>
            </a:r>
            <a:r>
              <a:rPr lang="en-GB" sz="1600" dirty="0"/>
              <a:t>+ up to </a:t>
            </a:r>
            <a:r>
              <a:rPr lang="en-GB" sz="1600" b="1" dirty="0"/>
              <a:t>4 operators </a:t>
            </a:r>
            <a:r>
              <a:rPr lang="en-GB" sz="1600" dirty="0"/>
              <a:t>/year</a:t>
            </a:r>
          </a:p>
          <a:p>
            <a:r>
              <a:rPr lang="en-GB" sz="1600" dirty="0"/>
              <a:t>- B field effect: shielding was needed (solved in 2010) </a:t>
            </a:r>
          </a:p>
          <a:p>
            <a:r>
              <a:rPr lang="en-GB" sz="1600" dirty="0"/>
              <a:t>- add a small green laser in 2011 for a cross correlation with the blue.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AF144-4DA8-39FB-12F1-99BB487AF073}"/>
              </a:ext>
            </a:extLst>
          </p:cNvPr>
          <p:cNvSpPr txBox="1"/>
          <p:nvPr/>
        </p:nvSpPr>
        <p:spPr>
          <a:xfrm>
            <a:off x="7866874" y="4109548"/>
            <a:ext cx="2945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Example of laser response, Feb to Sept 2011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F9B655-56D5-15BD-566A-A8D25078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484" y="949244"/>
            <a:ext cx="4292766" cy="3215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681228-BDD1-E452-ABE1-5DD583880748}"/>
              </a:ext>
            </a:extLst>
          </p:cNvPr>
          <p:cNvSpPr txBox="1"/>
          <p:nvPr/>
        </p:nvSpPr>
        <p:spPr>
          <a:xfrm rot="791595">
            <a:off x="10412360" y="933725"/>
            <a:ext cx="168032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APD/PN  dependency with pulse shape variation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6B8C3-C948-6237-E48A-E2F881099287}"/>
              </a:ext>
            </a:extLst>
          </p:cNvPr>
          <p:cNvSpPr txBox="1"/>
          <p:nvPr/>
        </p:nvSpPr>
        <p:spPr>
          <a:xfrm>
            <a:off x="391749" y="2668556"/>
            <a:ext cx="60331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Get more and more experience to face all kind of possible issues but : </a:t>
            </a:r>
          </a:p>
          <a:p>
            <a:r>
              <a:rPr lang="en-GB" sz="1600" dirty="0"/>
              <a:t>- still interruptions of monitoring due to regular issues,</a:t>
            </a:r>
          </a:p>
          <a:p>
            <a:r>
              <a:rPr lang="en-GB" sz="1600" dirty="0"/>
              <a:t>- laser beam properties dependent on the alignment, </a:t>
            </a:r>
          </a:p>
          <a:p>
            <a:r>
              <a:rPr lang="en-GB" sz="1600" dirty="0"/>
              <a:t>- hard to maintain good stability,</a:t>
            </a:r>
          </a:p>
          <a:p>
            <a:r>
              <a:rPr lang="en-GB" sz="1600" dirty="0"/>
              <a:t>- lasers are aging,  power degradation over time (thus need correction) </a:t>
            </a:r>
          </a:p>
          <a:p>
            <a:r>
              <a:rPr lang="en-GB" sz="1600" dirty="0"/>
              <a:t>- end of production for some components !</a:t>
            </a:r>
          </a:p>
        </p:txBody>
      </p:sp>
      <p:pic>
        <p:nvPicPr>
          <p:cNvPr id="14" name="Picture 13" descr="A long shot of a pen&#10;&#10;Description automatically generated">
            <a:extLst>
              <a:ext uri="{FF2B5EF4-FFF2-40B4-BE49-F238E27FC236}">
                <a16:creationId xmlns:a16="http://schemas.microsoft.com/office/drawing/2014/main" id="{FF1E0186-2818-7770-78AD-F4B7C9DBA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73" b="32771"/>
          <a:stretch/>
        </p:blipFill>
        <p:spPr>
          <a:xfrm>
            <a:off x="6986484" y="5570065"/>
            <a:ext cx="3568454" cy="761590"/>
          </a:xfrm>
          <a:prstGeom prst="rect">
            <a:avLst/>
          </a:prstGeom>
        </p:spPr>
      </p:pic>
      <p:pic>
        <p:nvPicPr>
          <p:cNvPr id="15" name="Picture 14" descr="A broken glass tube on a table&#10;&#10;Description automatically generated">
            <a:extLst>
              <a:ext uri="{FF2B5EF4-FFF2-40B4-BE49-F238E27FC236}">
                <a16:creationId xmlns:a16="http://schemas.microsoft.com/office/drawing/2014/main" id="{DD4DDB86-31BE-000A-79B5-5AF91F2625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8" t="25374" r="-6488" b="34235"/>
          <a:stretch/>
        </p:blipFill>
        <p:spPr>
          <a:xfrm>
            <a:off x="7446529" y="4719077"/>
            <a:ext cx="2743200" cy="8309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A110B1-8644-0A76-D1E2-54BA5D3A830C}"/>
              </a:ext>
            </a:extLst>
          </p:cNvPr>
          <p:cNvSpPr txBox="1"/>
          <p:nvPr/>
        </p:nvSpPr>
        <p:spPr>
          <a:xfrm>
            <a:off x="7826639" y="6273010"/>
            <a:ext cx="2353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Usual damage lamp and flow tube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D3D0E-4804-3FEA-5D02-70FB9988667B}"/>
              </a:ext>
            </a:extLst>
          </p:cNvPr>
          <p:cNvSpPr txBox="1"/>
          <p:nvPr/>
        </p:nvSpPr>
        <p:spPr>
          <a:xfrm>
            <a:off x="478514" y="4842187"/>
            <a:ext cx="6106026" cy="584775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GB" sz="1600" b="1" u="sng" dirty="0"/>
              <a:t>2011</a:t>
            </a:r>
            <a:r>
              <a:rPr lang="en-GB" sz="1600" b="1" dirty="0"/>
              <a:t>: a task force has been put in place to review upgrades of the laser system</a:t>
            </a:r>
            <a:r>
              <a:rPr lang="en-GB" sz="1600" dirty="0"/>
              <a:t>:  benefits, risks, integration, time schedule, costs.</a:t>
            </a:r>
          </a:p>
        </p:txBody>
      </p:sp>
    </p:spTree>
    <p:extLst>
      <p:ext uri="{BB962C8B-B14F-4D97-AF65-F5344CB8AC3E}">
        <p14:creationId xmlns:p14="http://schemas.microsoft.com/office/powerpoint/2010/main" val="3641083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38346-E830-B792-D00B-AD865149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CMS week 06.02.2024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1CE13-CF06-7F4F-432F-1E6CCF68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616B-E637-40BB-B246-92E539DBFCCF}" type="slidenum">
              <a:rPr lang="en-GB" smtClean="0"/>
              <a:t>9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2AB987-FB43-65BE-E38C-38998024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260350"/>
            <a:ext cx="8888413" cy="503238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1)  Laser room story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4521C-7C60-592C-AD14-1BBEB093FD57}"/>
              </a:ext>
            </a:extLst>
          </p:cNvPr>
          <p:cNvSpPr txBox="1"/>
          <p:nvPr/>
        </p:nvSpPr>
        <p:spPr>
          <a:xfrm>
            <a:off x="217243" y="1326259"/>
            <a:ext cx="571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Conclusion of the laser task force committee : </a:t>
            </a:r>
          </a:p>
          <a:p>
            <a:pPr algn="ctr"/>
            <a:r>
              <a:rPr lang="en-GB" sz="1600" dirty="0"/>
              <a:t> </a:t>
            </a:r>
            <a:r>
              <a:rPr lang="en-GB" sz="1600" b="1" dirty="0">
                <a:solidFill>
                  <a:srgbClr val="003300"/>
                </a:solidFill>
              </a:rPr>
              <a:t>the entire blue laser system must be replaced</a:t>
            </a:r>
            <a:r>
              <a:rPr lang="en-GB" sz="1600" dirty="0">
                <a:solidFill>
                  <a:srgbClr val="003300"/>
                </a:solidFill>
              </a:rPr>
              <a:t>.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43DAC-A3CD-D505-BA59-04B97BB8490B}"/>
              </a:ext>
            </a:extLst>
          </p:cNvPr>
          <p:cNvSpPr txBox="1"/>
          <p:nvPr/>
        </p:nvSpPr>
        <p:spPr>
          <a:xfrm>
            <a:off x="3431458" y="3740727"/>
            <a:ext cx="3457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February 2012, the first DP2 laser (diode pump) was received at Caltech. </a:t>
            </a:r>
          </a:p>
          <a:p>
            <a:pPr algn="ctr"/>
            <a:r>
              <a:rPr lang="en-GB" sz="1600" dirty="0"/>
              <a:t>In operation in April 2012 in USC55. </a:t>
            </a:r>
          </a:p>
          <a:p>
            <a:pPr algn="ctr"/>
            <a:r>
              <a:rPr lang="en-GB" sz="1600" dirty="0"/>
              <a:t>6 months from order to operation 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27455-C302-2178-9531-CA61405B50B8}"/>
              </a:ext>
            </a:extLst>
          </p:cNvPr>
          <p:cNvSpPr txBox="1"/>
          <p:nvPr/>
        </p:nvSpPr>
        <p:spPr>
          <a:xfrm>
            <a:off x="217243" y="3778192"/>
            <a:ext cx="2037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Need rearrangement  of the lab in USC : need more place !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7A81F2-17F2-E2B0-2272-874CE65CC74A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 flipH="1">
            <a:off x="1236035" y="1911034"/>
            <a:ext cx="1837728" cy="18671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3D5B1D-6401-B258-5094-C293B29A9028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073763" y="1911034"/>
            <a:ext cx="2133820" cy="18296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711C13-2A11-A8C9-A8ED-0882BD69B49B}"/>
              </a:ext>
            </a:extLst>
          </p:cNvPr>
          <p:cNvCxnSpPr>
            <a:cxnSpLocks/>
          </p:cNvCxnSpPr>
          <p:nvPr/>
        </p:nvCxnSpPr>
        <p:spPr>
          <a:xfrm>
            <a:off x="5207583" y="4817945"/>
            <a:ext cx="0" cy="45024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D0550B-5236-8456-0DAD-AC8EAD97CAF7}"/>
              </a:ext>
            </a:extLst>
          </p:cNvPr>
          <p:cNvSpPr txBox="1"/>
          <p:nvPr/>
        </p:nvSpPr>
        <p:spPr>
          <a:xfrm>
            <a:off x="3591796" y="5278032"/>
            <a:ext cx="32315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Mid 2012: user training at the company, USA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5AA873-3A3C-82EE-F1E4-C2CC5FF5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010" y="1418719"/>
            <a:ext cx="3256582" cy="2160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9273D2-2079-46F2-D11C-8AC019153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15" y="3705735"/>
            <a:ext cx="4589864" cy="2737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F94A57-B699-B993-AA95-AFED94A2BD1C}"/>
              </a:ext>
            </a:extLst>
          </p:cNvPr>
          <p:cNvSpPr txBox="1"/>
          <p:nvPr/>
        </p:nvSpPr>
        <p:spPr>
          <a:xfrm>
            <a:off x="7490985" y="1080165"/>
            <a:ext cx="3837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Laser DP20-447 commissioning at Caltech: </a:t>
            </a:r>
          </a:p>
        </p:txBody>
      </p:sp>
    </p:spTree>
    <p:extLst>
      <p:ext uri="{BB962C8B-B14F-4D97-AF65-F5344CB8AC3E}">
        <p14:creationId xmlns:p14="http://schemas.microsoft.com/office/powerpoint/2010/main" val="3062504667"/>
      </p:ext>
    </p:extLst>
  </p:cSld>
  <p:clrMapOvr>
    <a:masterClrMapping/>
  </p:clrMapOvr>
</p:sld>
</file>

<file path=ppt/theme/theme1.xml><?xml version="1.0" encoding="utf-8"?>
<a:theme xmlns:a="http://schemas.openxmlformats.org/drawingml/2006/main" name="KP_Nov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164132</TotalTime>
  <Words>2176</Words>
  <Application>Microsoft Office PowerPoint</Application>
  <PresentationFormat>Widescreen</PresentationFormat>
  <Paragraphs>256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Bahnschrift Light</vt:lpstr>
      <vt:lpstr>Calibri</vt:lpstr>
      <vt:lpstr>Century Gothic</vt:lpstr>
      <vt:lpstr>Wingdings</vt:lpstr>
      <vt:lpstr>KP_Nov2010</vt:lpstr>
      <vt:lpstr>PowerPoint Presentation</vt:lpstr>
      <vt:lpstr>PowerPoint Presentation</vt:lpstr>
      <vt:lpstr>1)  Laser room story</vt:lpstr>
      <vt:lpstr>1)  Laser room story</vt:lpstr>
      <vt:lpstr>1)  Laser room story</vt:lpstr>
      <vt:lpstr>1)  Laser room story</vt:lpstr>
      <vt:lpstr>1)  Laser room story</vt:lpstr>
      <vt:lpstr>1)  Laser room story</vt:lpstr>
      <vt:lpstr>1)  Laser room story</vt:lpstr>
      <vt:lpstr>1)  Laser room story</vt:lpstr>
      <vt:lpstr>1)  Laser room story</vt:lpstr>
      <vt:lpstr>1)  Laser room story</vt:lpstr>
      <vt:lpstr>1)  Laser room story</vt:lpstr>
      <vt:lpstr>1)  Laser room story</vt:lpstr>
      <vt:lpstr>2) New green laser DP20-527</vt:lpstr>
      <vt:lpstr>3) Modification of the trigger</vt:lpstr>
      <vt:lpstr>3) Modification of the trigger</vt:lpstr>
      <vt:lpstr>4) Reflections issue</vt:lpstr>
      <vt:lpstr>4) Reflections issue</vt:lpstr>
      <vt:lpstr>Summary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 Fay</dc:creator>
  <cp:lastModifiedBy>David Bailleux</cp:lastModifiedBy>
  <cp:revision>4364</cp:revision>
  <cp:lastPrinted>2022-11-30T15:36:56Z</cp:lastPrinted>
  <dcterms:created xsi:type="dcterms:W3CDTF">2012-06-26T07:46:01Z</dcterms:created>
  <dcterms:modified xsi:type="dcterms:W3CDTF">2024-02-06T10:16:01Z</dcterms:modified>
</cp:coreProperties>
</file>