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85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3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8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69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7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99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10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8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4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3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CF9AE-6158-4FF2-844D-74597BBDAE00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6960-CE9F-4450-B36A-E84EC8791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3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p.caltech.edu/~zhu/talks/redlaser_02041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153" y="11781"/>
            <a:ext cx="551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27 January 2023: Cable under test with Laser </a:t>
            </a:r>
            <a:r>
              <a:rPr lang="en-GB" dirty="0" err="1" smtClean="0"/>
              <a:t>Numero</a:t>
            </a:r>
            <a:r>
              <a:rPr lang="en-GB" dirty="0" smtClean="0"/>
              <a:t> 3-2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888123" y="1852454"/>
            <a:ext cx="79208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DP2</a:t>
            </a:r>
            <a:endParaRPr lang="en-US" dirty="0"/>
          </a:p>
        </p:txBody>
      </p:sp>
      <p:cxnSp>
        <p:nvCxnSpPr>
          <p:cNvPr id="6" name="Straight Connector 5"/>
          <p:cNvCxnSpPr>
            <a:stCxn id="9" idx="3"/>
          </p:cNvCxnSpPr>
          <p:nvPr/>
        </p:nvCxnSpPr>
        <p:spPr>
          <a:xfrm>
            <a:off x="2452715" y="2074979"/>
            <a:ext cx="1227464" cy="87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18339" y="1822081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1m fibre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680179" y="1742071"/>
            <a:ext cx="34521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After 1m fibre:</a:t>
            </a:r>
          </a:p>
          <a:p>
            <a:r>
              <a:rPr lang="en-GB" sz="1400" dirty="0" smtClean="0"/>
              <a:t>I= 30A =&gt;  P</a:t>
            </a:r>
            <a:r>
              <a:rPr lang="en-GB" sz="1000" dirty="0" smtClean="0"/>
              <a:t>1</a:t>
            </a:r>
            <a:r>
              <a:rPr lang="en-GB" sz="1400" dirty="0" smtClean="0"/>
              <a:t>= 37.5 m W</a:t>
            </a:r>
          </a:p>
          <a:p>
            <a:r>
              <a:rPr lang="en-GB" sz="1400" dirty="0" smtClean="0"/>
              <a:t>I= 34A =&gt;  P</a:t>
            </a:r>
            <a:r>
              <a:rPr lang="en-GB" sz="1000" dirty="0"/>
              <a:t>2</a:t>
            </a:r>
            <a:r>
              <a:rPr lang="en-GB" sz="1400" dirty="0" smtClean="0"/>
              <a:t>= 47 m 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689590" y="1868578"/>
            <a:ext cx="763125" cy="4128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coupling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455638" y="1934481"/>
            <a:ext cx="284921" cy="337793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88123" y="974308"/>
            <a:ext cx="79208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55638" y="1056335"/>
            <a:ext cx="284921" cy="337793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80179" y="866247"/>
            <a:ext cx="5955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Direct power output from DP2-1: </a:t>
            </a:r>
          </a:p>
          <a:p>
            <a:r>
              <a:rPr lang="en-GB" sz="1400" dirty="0" smtClean="0"/>
              <a:t>I= 30A =&gt;  P</a:t>
            </a:r>
            <a:r>
              <a:rPr lang="en-GB" sz="1000" dirty="0" smtClean="0"/>
              <a:t>1</a:t>
            </a:r>
            <a:r>
              <a:rPr lang="en-GB" sz="1400" dirty="0" smtClean="0"/>
              <a:t>= 62 m W</a:t>
            </a:r>
          </a:p>
          <a:p>
            <a:r>
              <a:rPr lang="en-GB" sz="1400" dirty="0" smtClean="0"/>
              <a:t>I= 34A =&gt;  P</a:t>
            </a:r>
            <a:r>
              <a:rPr lang="en-GB" sz="1000" dirty="0"/>
              <a:t>2</a:t>
            </a:r>
            <a:r>
              <a:rPr lang="en-GB" sz="1400" dirty="0" smtClean="0"/>
              <a:t>= 79 m W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88123" y="2735323"/>
            <a:ext cx="79208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DP2</a:t>
            </a:r>
            <a:endParaRPr lang="en-US" dirty="0"/>
          </a:p>
        </p:txBody>
      </p:sp>
      <p:cxnSp>
        <p:nvCxnSpPr>
          <p:cNvPr id="27" name="Straight Connector 26"/>
          <p:cNvCxnSpPr>
            <a:stCxn id="30" idx="3"/>
          </p:cNvCxnSpPr>
          <p:nvPr/>
        </p:nvCxnSpPr>
        <p:spPr>
          <a:xfrm>
            <a:off x="2452715" y="2957848"/>
            <a:ext cx="1227464" cy="87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18339" y="2704950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1m fibre</a:t>
            </a:r>
            <a:endParaRPr lang="en-GB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3693558" y="3033406"/>
            <a:ext cx="2573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After fibre 1 to 6 of cable N3-2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689590" y="2751447"/>
            <a:ext cx="763125" cy="4128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coupling</a:t>
            </a:r>
            <a:endParaRPr lang="en-US" sz="1100" dirty="0"/>
          </a:p>
        </p:txBody>
      </p:sp>
      <p:sp>
        <p:nvSpPr>
          <p:cNvPr id="31" name="Oval 30"/>
          <p:cNvSpPr/>
          <p:nvPr/>
        </p:nvSpPr>
        <p:spPr>
          <a:xfrm>
            <a:off x="455638" y="2817350"/>
            <a:ext cx="284921" cy="337793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2" name="Straight Connector 31"/>
          <p:cNvCxnSpPr>
            <a:stCxn id="34" idx="3"/>
          </p:cNvCxnSpPr>
          <p:nvPr/>
        </p:nvCxnSpPr>
        <p:spPr>
          <a:xfrm flipV="1">
            <a:off x="3414066" y="2976490"/>
            <a:ext cx="878560" cy="12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81403" y="2713391"/>
            <a:ext cx="12811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Test fibre cable 3-2</a:t>
            </a:r>
            <a:endParaRPr lang="en-GB" sz="1100" dirty="0"/>
          </a:p>
        </p:txBody>
      </p:sp>
      <p:sp>
        <p:nvSpPr>
          <p:cNvPr id="34" name="Rounded Rectangle 33"/>
          <p:cNvSpPr/>
          <p:nvPr/>
        </p:nvSpPr>
        <p:spPr>
          <a:xfrm>
            <a:off x="3306054" y="2927594"/>
            <a:ext cx="108012" cy="1002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84743"/>
              </p:ext>
            </p:extLst>
          </p:nvPr>
        </p:nvGraphicFramePr>
        <p:xfrm>
          <a:off x="7240266" y="974308"/>
          <a:ext cx="4750982" cy="4541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9052">
                  <a:extLst>
                    <a:ext uri="{9D8B030D-6E8A-4147-A177-3AD203B41FA5}">
                      <a16:colId xmlns:a16="http://schemas.microsoft.com/office/drawing/2014/main" val="3764904623"/>
                    </a:ext>
                  </a:extLst>
                </a:gridCol>
                <a:gridCol w="635483">
                  <a:extLst>
                    <a:ext uri="{9D8B030D-6E8A-4147-A177-3AD203B41FA5}">
                      <a16:colId xmlns:a16="http://schemas.microsoft.com/office/drawing/2014/main" val="2609781549"/>
                    </a:ext>
                  </a:extLst>
                </a:gridCol>
                <a:gridCol w="902104">
                  <a:extLst>
                    <a:ext uri="{9D8B030D-6E8A-4147-A177-3AD203B41FA5}">
                      <a16:colId xmlns:a16="http://schemas.microsoft.com/office/drawing/2014/main" val="3619274319"/>
                    </a:ext>
                  </a:extLst>
                </a:gridCol>
                <a:gridCol w="1251333">
                  <a:extLst>
                    <a:ext uri="{9D8B030D-6E8A-4147-A177-3AD203B41FA5}">
                      <a16:colId xmlns:a16="http://schemas.microsoft.com/office/drawing/2014/main" val="3353834242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3382605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# fibre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I (A)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 (</a:t>
                      </a:r>
                      <a:r>
                        <a:rPr lang="en-GB" sz="1600" dirty="0" err="1" smtClean="0"/>
                        <a:t>mW</a:t>
                      </a:r>
                      <a:r>
                        <a:rPr lang="en-GB" sz="1600" dirty="0" smtClean="0"/>
                        <a:t>)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 smtClean="0"/>
                        <a:t>Full Attenuation (dB)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Fibre</a:t>
                      </a:r>
                      <a:r>
                        <a:rPr lang="en-GB" sz="1600" baseline="0" dirty="0" smtClean="0"/>
                        <a:t> loss</a:t>
                      </a:r>
                    </a:p>
                    <a:p>
                      <a:pPr algn="ctr"/>
                      <a:r>
                        <a:rPr lang="en-GB" sz="1600" baseline="0" dirty="0" smtClean="0"/>
                        <a:t>Estimation</a:t>
                      </a:r>
                    </a:p>
                    <a:p>
                      <a:pPr algn="ctr"/>
                      <a:r>
                        <a:rPr lang="en-GB" sz="1600" baseline="0" dirty="0" smtClean="0"/>
                        <a:t>(dB)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30</a:t>
                      </a:r>
                    </a:p>
                    <a:p>
                      <a:pPr algn="ctr"/>
                      <a:r>
                        <a:rPr lang="en-GB" sz="16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14</a:t>
                      </a:r>
                    </a:p>
                    <a:p>
                      <a:pPr algn="ctr"/>
                      <a:r>
                        <a:rPr lang="en-GB" sz="1600" dirty="0" smtClean="0"/>
                        <a:t>17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4.4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56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30</a:t>
                      </a:r>
                    </a:p>
                    <a:p>
                      <a:pPr algn="ctr"/>
                      <a:r>
                        <a:rPr lang="en-GB" sz="16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14</a:t>
                      </a:r>
                    </a:p>
                    <a:p>
                      <a:pPr algn="ctr"/>
                      <a:r>
                        <a:rPr lang="en-GB" sz="1600" dirty="0" smtClean="0"/>
                        <a:t>17.5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4.2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2.7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69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30</a:t>
                      </a:r>
                    </a:p>
                    <a:p>
                      <a:pPr algn="ctr"/>
                      <a:r>
                        <a:rPr lang="en-GB" sz="16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13.2</a:t>
                      </a:r>
                    </a:p>
                    <a:p>
                      <a:pPr algn="ctr"/>
                      <a:r>
                        <a:rPr lang="en-GB" sz="1600" dirty="0" smtClean="0"/>
                        <a:t>16.5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4.5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83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30</a:t>
                      </a:r>
                    </a:p>
                    <a:p>
                      <a:pPr algn="ctr"/>
                      <a:r>
                        <a:rPr lang="en-GB" sz="16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13.6</a:t>
                      </a:r>
                    </a:p>
                    <a:p>
                      <a:pPr algn="ctr"/>
                      <a:r>
                        <a:rPr lang="en-GB" sz="1600" dirty="0" smtClean="0"/>
                        <a:t>17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4.4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2.9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74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30</a:t>
                      </a:r>
                    </a:p>
                    <a:p>
                      <a:pPr algn="ctr"/>
                      <a:r>
                        <a:rPr lang="en-GB" sz="16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13.3</a:t>
                      </a:r>
                    </a:p>
                    <a:p>
                      <a:pPr algn="ctr"/>
                      <a:r>
                        <a:rPr lang="en-GB" sz="1600" dirty="0" smtClean="0"/>
                        <a:t>16.5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4.5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3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6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30</a:t>
                      </a:r>
                    </a:p>
                    <a:p>
                      <a:pPr algn="ctr"/>
                      <a:r>
                        <a:rPr lang="en-GB" sz="16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13.2</a:t>
                      </a:r>
                    </a:p>
                    <a:p>
                      <a:pPr algn="ctr"/>
                      <a:r>
                        <a:rPr lang="en-GB" sz="1600" dirty="0" smtClean="0"/>
                        <a:t>16.6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4.5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25276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11207" y="3354892"/>
            <a:ext cx="59895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Attenuation between 2) and 1),  adding 1m fibre and coupling: </a:t>
            </a:r>
          </a:p>
          <a:p>
            <a:r>
              <a:rPr lang="en-GB" sz="1400" b="1" dirty="0" smtClean="0"/>
              <a:t>IL(dB) = 10log 47/79 = 2dB </a:t>
            </a:r>
          </a:p>
          <a:p>
            <a:r>
              <a:rPr lang="en-GB" sz="1400" dirty="0" smtClean="0"/>
              <a:t>=&gt; FC connector is typically 1 or 1.5dB : </a:t>
            </a:r>
          </a:p>
          <a:p>
            <a:r>
              <a:rPr lang="en-GB" sz="1400" b="1" dirty="0" smtClean="0"/>
              <a:t>Fibre loss Estimation = Full attenuation – 1.5</a:t>
            </a:r>
          </a:p>
          <a:p>
            <a:endParaRPr lang="en-GB" sz="1400" dirty="0"/>
          </a:p>
          <a:p>
            <a:r>
              <a:rPr lang="en-GB" sz="1400" dirty="0" smtClean="0"/>
              <a:t>Fibre loss according to OFS: 13dB/km: </a:t>
            </a:r>
          </a:p>
          <a:p>
            <a:r>
              <a:rPr lang="en-GB" sz="1400" b="1" dirty="0" smtClean="0"/>
              <a:t>150m of fibre should be   1.95 dB</a:t>
            </a:r>
          </a:p>
          <a:p>
            <a:r>
              <a:rPr lang="en-GB" sz="1400" dirty="0" smtClean="0"/>
              <a:t>Fibre loss according to Liyuan based few years ago: 25dB/km </a:t>
            </a:r>
          </a:p>
          <a:p>
            <a:r>
              <a:rPr lang="en-GB" sz="1400" b="1" dirty="0" smtClean="0"/>
              <a:t>150m of fibre should be   3.75 dB</a:t>
            </a:r>
            <a:endParaRPr lang="en-GB" sz="1400" b="1" dirty="0"/>
          </a:p>
        </p:txBody>
      </p:sp>
      <p:sp>
        <p:nvSpPr>
          <p:cNvPr id="37" name="Rectangle 36"/>
          <p:cNvSpPr/>
          <p:nvPr/>
        </p:nvSpPr>
        <p:spPr>
          <a:xfrm>
            <a:off x="411207" y="5660320"/>
            <a:ext cx="100658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   The 25 dB/km was measured for 440 nm with </a:t>
            </a:r>
            <a:r>
              <a:rPr lang="en-GB" sz="1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Ti:Sapphire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laser  as shown on page </a:t>
            </a:r>
            <a:r>
              <a:rPr lang="en-GB" sz="1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 in Ren-Yuan's talk (</a:t>
            </a:r>
            <a:r>
              <a:rPr lang="en-GB" sz="11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http://www.hep.caltech.edu/~zhu/talks/redlaser_020416.pdf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I see 488 nm and 532 nm are listed with 13 dB/km on the web, while the loss of 532 nm is basically consistent with our measurement, the 13 dB/km at 488 nm is a few dB smaller than our measurement, OFS may have made some improvement. Hopefully, your measurement can confirm this improvement at</a:t>
            </a:r>
          </a:p>
          <a:p>
            <a:pPr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447 nm.</a:t>
            </a:r>
          </a:p>
          <a:p>
            <a:pPr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Liyuan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8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843" y="148415"/>
            <a:ext cx="354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February 2023: test 2 more cables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77986"/>
              </p:ext>
            </p:extLst>
          </p:nvPr>
        </p:nvGraphicFramePr>
        <p:xfrm>
          <a:off x="1202725" y="1591264"/>
          <a:ext cx="3321318" cy="2865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0963">
                  <a:extLst>
                    <a:ext uri="{9D8B030D-6E8A-4147-A177-3AD203B41FA5}">
                      <a16:colId xmlns:a16="http://schemas.microsoft.com/office/drawing/2014/main" val="3764904623"/>
                    </a:ext>
                  </a:extLst>
                </a:gridCol>
                <a:gridCol w="1426165">
                  <a:extLst>
                    <a:ext uri="{9D8B030D-6E8A-4147-A177-3AD203B41FA5}">
                      <a16:colId xmlns:a16="http://schemas.microsoft.com/office/drawing/2014/main" val="3619274319"/>
                    </a:ext>
                  </a:extLst>
                </a:gridCol>
                <a:gridCol w="1284190">
                  <a:extLst>
                    <a:ext uri="{9D8B030D-6E8A-4147-A177-3AD203B41FA5}">
                      <a16:colId xmlns:a16="http://schemas.microsoft.com/office/drawing/2014/main" val="3353834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# fibre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Cable 3-2 </a:t>
                      </a:r>
                    </a:p>
                    <a:p>
                      <a:pPr algn="ctr"/>
                      <a:r>
                        <a:rPr lang="en-GB" sz="1200" dirty="0" smtClean="0"/>
                        <a:t>P </a:t>
                      </a:r>
                      <a:r>
                        <a:rPr lang="en-GB" sz="1200" dirty="0" smtClean="0"/>
                        <a:t>(</a:t>
                      </a:r>
                      <a:r>
                        <a:rPr lang="en-GB" sz="1200" dirty="0" err="1" smtClean="0"/>
                        <a:t>mW</a:t>
                      </a:r>
                      <a:r>
                        <a:rPr lang="en-GB" sz="1200" dirty="0" smtClean="0"/>
                        <a:t>)</a:t>
                      </a:r>
                    </a:p>
                    <a:p>
                      <a:pPr algn="ctr"/>
                      <a:r>
                        <a:rPr lang="en-GB" sz="1200" dirty="0" smtClean="0"/>
                        <a:t>@34A 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/>
                        <a:t>Full Attenuation (dB)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4.4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56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4.2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69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83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4.4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74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6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16.6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2527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408667"/>
              </p:ext>
            </p:extLst>
          </p:nvPr>
        </p:nvGraphicFramePr>
        <p:xfrm>
          <a:off x="5795091" y="1583908"/>
          <a:ext cx="4284328" cy="304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4609">
                  <a:extLst>
                    <a:ext uri="{9D8B030D-6E8A-4147-A177-3AD203B41FA5}">
                      <a16:colId xmlns:a16="http://schemas.microsoft.com/office/drawing/2014/main" val="3764904623"/>
                    </a:ext>
                  </a:extLst>
                </a:gridCol>
                <a:gridCol w="912437">
                  <a:extLst>
                    <a:ext uri="{9D8B030D-6E8A-4147-A177-3AD203B41FA5}">
                      <a16:colId xmlns:a16="http://schemas.microsoft.com/office/drawing/2014/main" val="3619274319"/>
                    </a:ext>
                  </a:extLst>
                </a:gridCol>
                <a:gridCol w="998482">
                  <a:extLst>
                    <a:ext uri="{9D8B030D-6E8A-4147-A177-3AD203B41FA5}">
                      <a16:colId xmlns:a16="http://schemas.microsoft.com/office/drawing/2014/main" val="3353834242"/>
                    </a:ext>
                  </a:extLst>
                </a:gridCol>
                <a:gridCol w="840827">
                  <a:extLst>
                    <a:ext uri="{9D8B030D-6E8A-4147-A177-3AD203B41FA5}">
                      <a16:colId xmlns:a16="http://schemas.microsoft.com/office/drawing/2014/main" val="653797910"/>
                    </a:ext>
                  </a:extLst>
                </a:gridCol>
                <a:gridCol w="987973">
                  <a:extLst>
                    <a:ext uri="{9D8B030D-6E8A-4147-A177-3AD203B41FA5}">
                      <a16:colId xmlns:a16="http://schemas.microsoft.com/office/drawing/2014/main" val="2523344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# fibre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Cable 2-3</a:t>
                      </a:r>
                    </a:p>
                    <a:p>
                      <a:pPr algn="ctr"/>
                      <a:r>
                        <a:rPr lang="en-GB" sz="1200" dirty="0" smtClean="0"/>
                        <a:t>P </a:t>
                      </a:r>
                      <a:r>
                        <a:rPr lang="en-GB" sz="1200" dirty="0" smtClean="0"/>
                        <a:t>(</a:t>
                      </a:r>
                      <a:r>
                        <a:rPr lang="en-GB" sz="1200" dirty="0" err="1" smtClean="0"/>
                        <a:t>mW</a:t>
                      </a:r>
                      <a:r>
                        <a:rPr lang="en-GB" sz="1200" dirty="0" smtClean="0"/>
                        <a:t>)</a:t>
                      </a:r>
                    </a:p>
                    <a:p>
                      <a:pPr algn="ctr"/>
                      <a:r>
                        <a:rPr lang="en-GB" sz="1200" dirty="0" smtClean="0"/>
                        <a:t>@34A  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Cable 2-3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Full </a:t>
                      </a:r>
                      <a:r>
                        <a:rPr lang="en-GB" sz="1200" baseline="0" dirty="0" smtClean="0"/>
                        <a:t>Attenuation (dB)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Cable </a:t>
                      </a:r>
                      <a:r>
                        <a:rPr lang="en-GB" sz="1200" dirty="0" smtClean="0"/>
                        <a:t>3-3</a:t>
                      </a:r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P (</a:t>
                      </a:r>
                      <a:r>
                        <a:rPr lang="en-GB" sz="1200" dirty="0" err="1" smtClean="0"/>
                        <a:t>mW</a:t>
                      </a:r>
                      <a:r>
                        <a:rPr lang="en-GB" sz="1200" dirty="0" smtClean="0"/>
                        <a:t>)</a:t>
                      </a:r>
                    </a:p>
                    <a:p>
                      <a:pPr algn="ctr"/>
                      <a:r>
                        <a:rPr lang="en-GB" sz="1200" dirty="0" smtClean="0"/>
                        <a:t>@34A  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Cable </a:t>
                      </a:r>
                      <a:r>
                        <a:rPr lang="en-GB" sz="1200" dirty="0" smtClean="0"/>
                        <a:t>3-3</a:t>
                      </a:r>
                      <a:endParaRPr lang="en-GB" sz="1200" dirty="0" smtClean="0"/>
                    </a:p>
                    <a:p>
                      <a:pPr algn="ctr"/>
                      <a:r>
                        <a:rPr lang="en-GB" sz="1200" baseline="0" dirty="0" smtClean="0"/>
                        <a:t>Full Attenuation (dB)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9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  <a:endParaRPr lang="en-GB" sz="1400" b="1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356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16.5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4.4</a:t>
                      </a:r>
                      <a:endParaRPr lang="en-GB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16.6</a:t>
                      </a:r>
                      <a:endParaRPr lang="en-GB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4.4</a:t>
                      </a:r>
                      <a:endParaRPr lang="en-GB" sz="14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69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15.8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4.6</a:t>
                      </a:r>
                      <a:endParaRPr lang="en-GB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15.9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  <a:endParaRPr lang="en-GB" sz="1400" b="1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83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  <a:endParaRPr lang="en-GB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en-GB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  <a:endParaRPr lang="en-GB" sz="14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074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17.2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4.2</a:t>
                      </a:r>
                      <a:endParaRPr lang="en-GB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16.5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4.4</a:t>
                      </a:r>
                      <a:endParaRPr lang="en-GB" sz="1400" b="1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86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4.5</a:t>
                      </a:r>
                      <a:endParaRPr lang="en-GB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16.5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4.4</a:t>
                      </a:r>
                      <a:endParaRPr lang="en-GB" sz="1400" b="1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2527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63719" y="1060688"/>
            <a:ext cx="1935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After 1m fibre:</a:t>
            </a:r>
          </a:p>
          <a:p>
            <a:r>
              <a:rPr lang="en-GB" sz="1400" dirty="0" smtClean="0"/>
              <a:t>I</a:t>
            </a:r>
            <a:r>
              <a:rPr lang="en-GB" sz="1400" dirty="0" smtClean="0"/>
              <a:t>= 34A =&gt;  P</a:t>
            </a:r>
            <a:r>
              <a:rPr lang="en-GB" sz="1000" dirty="0"/>
              <a:t>2</a:t>
            </a:r>
            <a:r>
              <a:rPr lang="en-GB" sz="1400" dirty="0" smtClean="0"/>
              <a:t>= </a:t>
            </a:r>
            <a:r>
              <a:rPr lang="en-GB" sz="1400" dirty="0" smtClean="0"/>
              <a:t>45.5 </a:t>
            </a:r>
            <a:r>
              <a:rPr lang="en-GB" sz="1400" dirty="0" smtClean="0"/>
              <a:t>m 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5751" y="1026003"/>
            <a:ext cx="1935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After 1m fibre:</a:t>
            </a:r>
          </a:p>
          <a:p>
            <a:r>
              <a:rPr lang="en-GB" sz="1400" dirty="0" smtClean="0"/>
              <a:t>I</a:t>
            </a:r>
            <a:r>
              <a:rPr lang="en-GB" sz="1400" dirty="0" smtClean="0"/>
              <a:t>= 34A =&gt;  P</a:t>
            </a:r>
            <a:r>
              <a:rPr lang="en-GB" sz="1000" dirty="0"/>
              <a:t>2</a:t>
            </a:r>
            <a:r>
              <a:rPr lang="en-GB" sz="1400" dirty="0" smtClean="0"/>
              <a:t>= </a:t>
            </a:r>
            <a:r>
              <a:rPr lang="en-GB" sz="1400" dirty="0" smtClean="0"/>
              <a:t>47 </a:t>
            </a:r>
            <a:r>
              <a:rPr lang="en-GB" sz="1400" dirty="0" smtClean="0"/>
              <a:t>m W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2725" y="4649566"/>
            <a:ext cx="3413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Full Attenuation = 10 log P/47</a:t>
            </a:r>
            <a:endParaRPr lang="en-GB" sz="1400" dirty="0"/>
          </a:p>
          <a:p>
            <a:r>
              <a:rPr lang="en-GB" sz="1400" dirty="0" smtClean="0"/>
              <a:t>Fibre </a:t>
            </a:r>
            <a:r>
              <a:rPr lang="en-GB" sz="1400" dirty="0"/>
              <a:t>loss Estimation = Full attenuation – 1.5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12078" y="4717687"/>
            <a:ext cx="3413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Full Attenuation = 10 log P/45.5</a:t>
            </a:r>
            <a:endParaRPr lang="en-GB" sz="1400" dirty="0"/>
          </a:p>
          <a:p>
            <a:r>
              <a:rPr lang="en-GB" sz="1400" dirty="0" smtClean="0"/>
              <a:t>Fibre </a:t>
            </a:r>
            <a:r>
              <a:rPr lang="en-GB" sz="1400" dirty="0"/>
              <a:t>loss Estimation = Full attenuation – 1.5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69878" y="5635007"/>
            <a:ext cx="51531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00000"/>
                </a:solidFill>
              </a:rPr>
              <a:t>Attenuation for 3 cables are identical, no difference for the fibre #5</a:t>
            </a:r>
            <a:endParaRPr lang="en-GB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483</Words>
  <Application>Microsoft Office PowerPoint</Application>
  <PresentationFormat>Widescreen</PresentationFormat>
  <Paragraphs>166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Bailleux</dc:creator>
  <cp:lastModifiedBy>David Bailleux</cp:lastModifiedBy>
  <cp:revision>38</cp:revision>
  <dcterms:created xsi:type="dcterms:W3CDTF">2023-01-27T12:58:25Z</dcterms:created>
  <dcterms:modified xsi:type="dcterms:W3CDTF">2023-02-02T10:20:11Z</dcterms:modified>
</cp:coreProperties>
</file>