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11"/>
  </p:notesMasterIdLst>
  <p:handoutMasterIdLst>
    <p:handoutMasterId r:id="rId12"/>
  </p:handoutMasterIdLst>
  <p:sldIdLst>
    <p:sldId id="584" r:id="rId2"/>
    <p:sldId id="647" r:id="rId3"/>
    <p:sldId id="648" r:id="rId4"/>
    <p:sldId id="649" r:id="rId5"/>
    <p:sldId id="635" r:id="rId6"/>
    <p:sldId id="639" r:id="rId7"/>
    <p:sldId id="650" r:id="rId8"/>
    <p:sldId id="651" r:id="rId9"/>
    <p:sldId id="598" r:id="rId10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ailleux" initials="DB" lastIdx="4" clrIdx="0">
    <p:extLst>
      <p:ext uri="{19B8F6BF-5375-455C-9EA6-DF929625EA0E}">
        <p15:presenceInfo xmlns:p15="http://schemas.microsoft.com/office/powerpoint/2012/main" userId="S-1-5-21-1526224874-1540688658-1361462980-61144" providerId="AD"/>
      </p:ext>
    </p:extLst>
  </p:cmAuthor>
  <p:cmAuthor id="2" name="Microsoft Office User" initials="Office" lastIdx="0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7A"/>
    <a:srgbClr val="0041C4"/>
    <a:srgbClr val="008000"/>
    <a:srgbClr val="003300"/>
    <a:srgbClr val="0000FF"/>
    <a:srgbClr val="FF0000"/>
    <a:srgbClr val="FDEADA"/>
    <a:srgbClr val="F6A994"/>
    <a:srgbClr val="600012"/>
    <a:srgbClr val="C0C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3" autoAdjust="0"/>
    <p:restoredTop sz="94286" autoAdjust="0"/>
  </p:normalViewPr>
  <p:slideViewPr>
    <p:cSldViewPr snapToGrid="0" snapToObjects="1">
      <p:cViewPr varScale="1">
        <p:scale>
          <a:sx n="58" d="100"/>
          <a:sy n="58" d="100"/>
        </p:scale>
        <p:origin x="77" y="562"/>
      </p:cViewPr>
      <p:guideLst>
        <p:guide orient="horz" pos="2160"/>
        <p:guide pos="3840"/>
        <p:guide orient="horz" pos="3969"/>
        <p:guide pos="76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50" y="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3C3C4-1089-3E44-A62C-99CCA1971EBD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CBD6B-8949-F342-ABD2-6CEA3AFCC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68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88213-3A13-2F48-A076-FAA1312DDDC2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2D78D-3E18-E04C-B65F-3FB5BA8B3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949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9509" y="260649"/>
            <a:ext cx="8889040" cy="536521"/>
          </a:xfrm>
        </p:spPr>
        <p:txBody>
          <a:bodyPr/>
          <a:lstStyle>
            <a:lvl1pPr>
              <a:defRPr lang="en-US" sz="2400" b="1" kern="0" cap="none" spc="150" dirty="0">
                <a:ln w="11430"/>
                <a:solidFill>
                  <a:srgbClr val="0055A0"/>
                </a:solidFill>
                <a:effectLst/>
                <a:latin typeface="Century Gothic" pitchFamily="34" charset="0"/>
                <a:ea typeface="+mj-ea"/>
                <a:cs typeface="Arial"/>
              </a:defRPr>
            </a:lvl1pPr>
          </a:lstStyle>
          <a:p>
            <a:r>
              <a:rPr lang="en-US" dirty="0"/>
              <a:t>Line1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D.Bailleux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10BCF-E2F0-4CA1-B7A5-C14D3E9924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63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D.Bailleux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9509" y="260648"/>
            <a:ext cx="8889040" cy="503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en-US" dirty="0"/>
              <a:t>Line1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561" y="1700808"/>
            <a:ext cx="118080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-8104" y="6570000"/>
            <a:ext cx="12192000" cy="288000"/>
          </a:xfrm>
          <a:prstGeom prst="rect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11" descr="CMS-Color"/>
          <p:cNvPicPr>
            <a:picLocks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352" y="116112"/>
            <a:ext cx="725639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0696" y="6570000"/>
            <a:ext cx="2743200" cy="268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10310BCF-E2F0-4CA1-B7A5-C14D3E9924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6200" y="6570000"/>
            <a:ext cx="41148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D.Bailleux</a:t>
            </a:r>
          </a:p>
        </p:txBody>
      </p:sp>
    </p:spTree>
    <p:extLst>
      <p:ext uri="{BB962C8B-B14F-4D97-AF65-F5344CB8AC3E}">
        <p14:creationId xmlns:p14="http://schemas.microsoft.com/office/powerpoint/2010/main" val="258931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hf hdr="0" dt="0"/>
  <p:txStyles>
    <p:titleStyle>
      <a:lvl1pPr marL="0" indent="0" algn="ctr" defTabSz="914400" rtl="0" eaLnBrk="1" latinLnBrk="0" hangingPunct="1">
        <a:spcBef>
          <a:spcPct val="0"/>
        </a:spcBef>
        <a:buFont typeface="Arial"/>
        <a:buNone/>
        <a:defRPr sz="2400" b="1" kern="1200" cap="none" spc="150">
          <a:ln w="11430"/>
          <a:solidFill>
            <a:schemeClr val="accent1"/>
          </a:solidFill>
          <a:effectLst/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F81BD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4F81BD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4F81BD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4F81BD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4F81BD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91588/contributions/5428400/attachments/2664662/4617081/Laser_cmsweek_June2023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indico.cern.ch/event/1301518/contributions/5472469/attachments/2683998/4656542/ferri_tig_230713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msonline.cern.ch/cms-elog/119409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56312" y="5164027"/>
            <a:ext cx="2940227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dirty="0">
                <a:solidFill>
                  <a:srgbClr val="1F497D"/>
                </a:solidFill>
                <a:latin typeface="Century Gothic" pitchFamily="34" charset="0"/>
              </a:rPr>
              <a:t>David Bailleux</a:t>
            </a:r>
            <a:endParaRPr lang="en-GB" i="1" dirty="0">
              <a:solidFill>
                <a:srgbClr val="1F497D"/>
              </a:solidFill>
              <a:latin typeface="Century Gothic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GB" i="1" dirty="0">
                <a:solidFill>
                  <a:srgbClr val="1F497D"/>
                </a:solidFill>
                <a:latin typeface="Century Gothic" pitchFamily="34" charset="0"/>
              </a:rPr>
              <a:t>University of Notre Dame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1700" y="1761167"/>
            <a:ext cx="8208912" cy="12311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ln w="11430"/>
                <a:solidFill>
                  <a:srgbClr val="00297A"/>
                </a:solidFill>
                <a:latin typeface="Century Gothic" pitchFamily="34" charset="0"/>
                <a:ea typeface="+mj-ea"/>
                <a:cs typeface="+mj-cs"/>
              </a:rPr>
              <a:t>Laser monitoring system</a:t>
            </a:r>
            <a:endParaRPr lang="en-GB" b="1" dirty="0">
              <a:ln w="11430"/>
              <a:solidFill>
                <a:srgbClr val="00297A"/>
              </a:solidFill>
              <a:latin typeface="Century Gothic" pitchFamily="34" charset="0"/>
              <a:ea typeface="+mj-ea"/>
              <a:cs typeface="+mj-cs"/>
            </a:endParaRPr>
          </a:p>
          <a:p>
            <a:pPr algn="ctr"/>
            <a:endParaRPr lang="en-GB" b="1" dirty="0">
              <a:ln w="11430"/>
              <a:solidFill>
                <a:srgbClr val="00297A"/>
              </a:solidFill>
              <a:latin typeface="Century Gothic" pitchFamily="34" charset="0"/>
              <a:ea typeface="+mj-ea"/>
              <a:cs typeface="+mj-cs"/>
            </a:endParaRPr>
          </a:p>
          <a:p>
            <a:pPr algn="ctr"/>
            <a:r>
              <a:rPr lang="en-GB" sz="2000" b="1" dirty="0">
                <a:ln w="11430"/>
                <a:solidFill>
                  <a:srgbClr val="00297A"/>
                </a:solidFill>
                <a:latin typeface="Century Gothic" pitchFamily="34" charset="0"/>
                <a:ea typeface="+mj-ea"/>
                <a:cs typeface="+mj-cs"/>
              </a:rPr>
              <a:t>CMS week, 19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169757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6087-F876-D6DD-0FEA-03984F78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New laser room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5EF38-E753-1D36-696B-E356D55C7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D.Bailleux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C6FC4-BABF-506C-BD7B-346EF6F4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2F830-0AE6-8E56-7306-29B52C12B4A9}"/>
              </a:ext>
            </a:extLst>
          </p:cNvPr>
          <p:cNvSpPr txBox="1"/>
          <p:nvPr/>
        </p:nvSpPr>
        <p:spPr>
          <a:xfrm>
            <a:off x="374354" y="2438032"/>
            <a:ext cx="636477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u="sng" dirty="0">
                <a:solidFill>
                  <a:prstClr val="black"/>
                </a:solidFill>
                <a:latin typeface="Calibri"/>
              </a:rPr>
              <a:t>Laser lab: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Safety  system is working fine after replacement of the main controller box by the company.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Door : access control OK. Still need to find a good door closer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Temperature and humidity control: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1) Humidity within specs but very close to the limit of 40% relative humidity  and  above time to time.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2) Temperature : not within the specs. Issue discovered after a load test in July  (pilot run in June 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Explanation  from EN-CV: the system is doing an average between the 2 rooms to set the temperature. Set point is 24°C (lower temperature will increase the humidity): if we heat one room the other one will decrease. To be changed to reduce variation.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For the humidity, more fresh air will be added by changing a valve: ongoing. Test next week !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6D7E67-CB4D-22F4-2DDD-BC1C4C7D6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507" y="3245642"/>
            <a:ext cx="4558377" cy="3134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701310-BD38-0645-BAF6-B9750751DD50}"/>
              </a:ext>
            </a:extLst>
          </p:cNvPr>
          <p:cNvSpPr txBox="1"/>
          <p:nvPr/>
        </p:nvSpPr>
        <p:spPr>
          <a:xfrm>
            <a:off x="365209" y="1065203"/>
            <a:ext cx="66667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u="sng" dirty="0">
                <a:solidFill>
                  <a:prstClr val="black"/>
                </a:solidFill>
                <a:latin typeface="Calibri"/>
              </a:rPr>
              <a:t>Pilot run in June </a:t>
            </a:r>
            <a:r>
              <a:rPr kumimoji="0" lang="en-GB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no showstopper, all was fine as expected after resolving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few</a:t>
            </a:r>
            <a:r>
              <a:rPr kumimoji="0" lang="en-GB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issues (</a:t>
            </a:r>
            <a:r>
              <a:rPr kumimoji="0" lang="en-GB" sz="140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laser cms week June 2023</a:t>
            </a:r>
            <a:r>
              <a:rPr kumimoji="0" lang="en-GB" sz="140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</a:rPr>
              <a:t>TIG presentation on 13 July   </a:t>
            </a:r>
            <a:r>
              <a:rPr lang="en-GB" sz="1400" i="1" dirty="0">
                <a:solidFill>
                  <a:prstClr val="black"/>
                </a:solidFill>
                <a:latin typeface="Calibri"/>
                <a:hlinkClick r:id="rId4"/>
              </a:rPr>
              <a:t>ferri_tig_230713.pdf</a:t>
            </a:r>
            <a:r>
              <a:rPr kumimoji="0" lang="en-GB" sz="140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4"/>
              </a:rPr>
              <a:t> </a:t>
            </a:r>
            <a:endParaRPr kumimoji="0" lang="en-GB" sz="1400" i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38DAA4-226F-CEF4-B5F6-484ACF464DE9}"/>
              </a:ext>
            </a:extLst>
          </p:cNvPr>
          <p:cNvGrpSpPr/>
          <p:nvPr/>
        </p:nvGrpSpPr>
        <p:grpSpPr>
          <a:xfrm>
            <a:off x="7270434" y="1070003"/>
            <a:ext cx="4421441" cy="1806425"/>
            <a:chOff x="7246158" y="1053819"/>
            <a:chExt cx="4421441" cy="18064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36B453-DF44-21EA-7163-F94AE550D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6158" y="1053819"/>
              <a:ext cx="4421441" cy="180642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1959DC-3D86-E177-52C2-CCA8174DCE7B}"/>
                </a:ext>
              </a:extLst>
            </p:cNvPr>
            <p:cNvSpPr txBox="1"/>
            <p:nvPr/>
          </p:nvSpPr>
          <p:spPr>
            <a:xfrm>
              <a:off x="8375257" y="2400974"/>
              <a:ext cx="100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/>
                <a:t>Laser room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050451-FF7A-A6A2-4C70-80B28AADDFBE}"/>
                </a:ext>
              </a:extLst>
            </p:cNvPr>
            <p:cNvSpPr txBox="1"/>
            <p:nvPr/>
          </p:nvSpPr>
          <p:spPr>
            <a:xfrm>
              <a:off x="9811381" y="1926190"/>
              <a:ext cx="1038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/>
                <a:t>Office room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340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2472-BA8A-5DB4-2D7C-53C962BA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New laser room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BC021-6EF1-EB4E-67C7-98C4C3275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D.Bailleux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73DD6-1BE4-7DDF-600D-922E8E44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65A1C8-2D2F-62A6-0F9D-B3BDD9DA2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607" y="1806466"/>
            <a:ext cx="7080785" cy="37211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66015E-CBD6-F235-DF6B-04DBF8C43BDC}"/>
              </a:ext>
            </a:extLst>
          </p:cNvPr>
          <p:cNvSpPr txBox="1"/>
          <p:nvPr/>
        </p:nvSpPr>
        <p:spPr>
          <a:xfrm>
            <a:off x="557234" y="1045100"/>
            <a:ext cx="63647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Once the valve is replaced , we will test the HVAC system: </a:t>
            </a:r>
          </a:p>
        </p:txBody>
      </p:sp>
    </p:spTree>
    <p:extLst>
      <p:ext uri="{BB962C8B-B14F-4D97-AF65-F5344CB8AC3E}">
        <p14:creationId xmlns:p14="http://schemas.microsoft.com/office/powerpoint/2010/main" val="132259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8997-BB38-88BE-1D43-CC7D97CA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New laser room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83417-B60C-4FE5-D8DB-2ABD18A2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D.Bailleux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A5801-DEA0-41EA-8253-C962085D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FDB7EC-BBE3-DC19-1751-FF2197B2C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70755"/>
              </p:ext>
            </p:extLst>
          </p:nvPr>
        </p:nvGraphicFramePr>
        <p:xfrm>
          <a:off x="1691541" y="848660"/>
          <a:ext cx="8440798" cy="1728555"/>
        </p:xfrm>
        <a:graphic>
          <a:graphicData uri="http://schemas.openxmlformats.org/drawingml/2006/table">
            <a:tbl>
              <a:tblPr/>
              <a:tblGrid>
                <a:gridCol w="1032243">
                  <a:extLst>
                    <a:ext uri="{9D8B030D-6E8A-4147-A177-3AD203B41FA5}">
                      <a16:colId xmlns:a16="http://schemas.microsoft.com/office/drawing/2014/main" val="1259359778"/>
                    </a:ext>
                  </a:extLst>
                </a:gridCol>
                <a:gridCol w="2500977">
                  <a:extLst>
                    <a:ext uri="{9D8B030D-6E8A-4147-A177-3AD203B41FA5}">
                      <a16:colId xmlns:a16="http://schemas.microsoft.com/office/drawing/2014/main" val="2825014833"/>
                    </a:ext>
                  </a:extLst>
                </a:gridCol>
                <a:gridCol w="377506">
                  <a:extLst>
                    <a:ext uri="{9D8B030D-6E8A-4147-A177-3AD203B41FA5}">
                      <a16:colId xmlns:a16="http://schemas.microsoft.com/office/drawing/2014/main" val="3471774668"/>
                    </a:ext>
                  </a:extLst>
                </a:gridCol>
                <a:gridCol w="377506">
                  <a:extLst>
                    <a:ext uri="{9D8B030D-6E8A-4147-A177-3AD203B41FA5}">
                      <a16:colId xmlns:a16="http://schemas.microsoft.com/office/drawing/2014/main" val="1749084935"/>
                    </a:ext>
                  </a:extLst>
                </a:gridCol>
                <a:gridCol w="377506">
                  <a:extLst>
                    <a:ext uri="{9D8B030D-6E8A-4147-A177-3AD203B41FA5}">
                      <a16:colId xmlns:a16="http://schemas.microsoft.com/office/drawing/2014/main" val="1145272822"/>
                    </a:ext>
                  </a:extLst>
                </a:gridCol>
                <a:gridCol w="377506">
                  <a:extLst>
                    <a:ext uri="{9D8B030D-6E8A-4147-A177-3AD203B41FA5}">
                      <a16:colId xmlns:a16="http://schemas.microsoft.com/office/drawing/2014/main" val="1165429409"/>
                    </a:ext>
                  </a:extLst>
                </a:gridCol>
                <a:gridCol w="377506">
                  <a:extLst>
                    <a:ext uri="{9D8B030D-6E8A-4147-A177-3AD203B41FA5}">
                      <a16:colId xmlns:a16="http://schemas.microsoft.com/office/drawing/2014/main" val="3527137410"/>
                    </a:ext>
                  </a:extLst>
                </a:gridCol>
                <a:gridCol w="377506">
                  <a:extLst>
                    <a:ext uri="{9D8B030D-6E8A-4147-A177-3AD203B41FA5}">
                      <a16:colId xmlns:a16="http://schemas.microsoft.com/office/drawing/2014/main" val="243496372"/>
                    </a:ext>
                  </a:extLst>
                </a:gridCol>
                <a:gridCol w="377506">
                  <a:extLst>
                    <a:ext uri="{9D8B030D-6E8A-4147-A177-3AD203B41FA5}">
                      <a16:colId xmlns:a16="http://schemas.microsoft.com/office/drawing/2014/main" val="701687758"/>
                    </a:ext>
                  </a:extLst>
                </a:gridCol>
                <a:gridCol w="377506">
                  <a:extLst>
                    <a:ext uri="{9D8B030D-6E8A-4147-A177-3AD203B41FA5}">
                      <a16:colId xmlns:a16="http://schemas.microsoft.com/office/drawing/2014/main" val="574489566"/>
                    </a:ext>
                  </a:extLst>
                </a:gridCol>
                <a:gridCol w="377506">
                  <a:extLst>
                    <a:ext uri="{9D8B030D-6E8A-4147-A177-3AD203B41FA5}">
                      <a16:colId xmlns:a16="http://schemas.microsoft.com/office/drawing/2014/main" val="1908197615"/>
                    </a:ext>
                  </a:extLst>
                </a:gridCol>
                <a:gridCol w="377506">
                  <a:extLst>
                    <a:ext uri="{9D8B030D-6E8A-4147-A177-3AD203B41FA5}">
                      <a16:colId xmlns:a16="http://schemas.microsoft.com/office/drawing/2014/main" val="3628074862"/>
                    </a:ext>
                  </a:extLst>
                </a:gridCol>
                <a:gridCol w="377506">
                  <a:extLst>
                    <a:ext uri="{9D8B030D-6E8A-4147-A177-3AD203B41FA5}">
                      <a16:colId xmlns:a16="http://schemas.microsoft.com/office/drawing/2014/main" val="5243952"/>
                    </a:ext>
                  </a:extLst>
                </a:gridCol>
                <a:gridCol w="377506">
                  <a:extLst>
                    <a:ext uri="{9D8B030D-6E8A-4147-A177-3AD203B41FA5}">
                      <a16:colId xmlns:a16="http://schemas.microsoft.com/office/drawing/2014/main" val="4075863259"/>
                    </a:ext>
                  </a:extLst>
                </a:gridCol>
                <a:gridCol w="377506">
                  <a:extLst>
                    <a:ext uri="{9D8B030D-6E8A-4147-A177-3AD203B41FA5}">
                      <a16:colId xmlns:a16="http://schemas.microsoft.com/office/drawing/2014/main" val="70464876"/>
                    </a:ext>
                  </a:extLst>
                </a:gridCol>
              </a:tblGrid>
              <a:tr h="120740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29551"/>
                  </a:ext>
                </a:extLst>
              </a:tr>
              <a:tr h="120740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04-10 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11-17 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18-24 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25-01 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02-08 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09-15 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16-22 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23-29 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30-05 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06-12 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13-19 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20-26 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27-03 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33762"/>
                  </a:ext>
                </a:extLst>
              </a:tr>
              <a:tr h="120740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W36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W37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W38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W39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W40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W41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W42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W43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W44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W45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W46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W47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W48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84945"/>
                  </a:ext>
                </a:extLst>
              </a:tr>
              <a:tr h="2624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Door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Handle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979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Pump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927271"/>
                  </a:ext>
                </a:extLst>
              </a:tr>
              <a:tr h="9618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HVAC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Valve Installation</a:t>
                      </a:r>
                    </a:p>
                  </a:txBody>
                  <a:tcPr marL="5795" marR="5795" marT="579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20-22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590006"/>
                  </a:ext>
                </a:extLst>
              </a:tr>
              <a:tr h="1207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esting Phase</a:t>
                      </a:r>
                    </a:p>
                  </a:txBody>
                  <a:tcPr marL="5795" marR="5795" marT="579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Start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864304"/>
                  </a:ext>
                </a:extLst>
              </a:tr>
              <a:tr h="1207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Transfer Time</a:t>
                      </a:r>
                    </a:p>
                  </a:txBody>
                  <a:tcPr marL="5795" marR="5795" marT="579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85554"/>
                  </a:ext>
                </a:extLst>
              </a:tr>
              <a:tr h="2370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ECAL</a:t>
                      </a:r>
                    </a:p>
                  </a:txBody>
                  <a:tcPr marL="5795" marR="5795" marT="5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Installation to surface</a:t>
                      </a:r>
                    </a:p>
                  </a:txBody>
                  <a:tcPr marL="5795" marR="5795" marT="579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YETS Start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GB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95" marR="5795" marT="5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709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41C9E55-AC6F-0D7A-7291-D1A1A4C7A1FA}"/>
              </a:ext>
            </a:extLst>
          </p:cNvPr>
          <p:cNvSpPr txBox="1"/>
          <p:nvPr/>
        </p:nvSpPr>
        <p:spPr>
          <a:xfrm>
            <a:off x="178553" y="3248525"/>
            <a:ext cx="43491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/>
              <a:t>Move in November: 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Help from  Jean +  Federico&amp;Marta from November 6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Transport team for the heavy part (need EDH form)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What will take more time: </a:t>
            </a:r>
          </a:p>
          <a:p>
            <a:r>
              <a:rPr lang="en-GB" sz="1400" dirty="0"/>
              <a:t>      cable for the voltage injection to move to  S2G14</a:t>
            </a:r>
          </a:p>
          <a:p>
            <a:r>
              <a:rPr lang="en-GB" sz="1400" dirty="0"/>
              <a:t>      all fibres to move, clean and connect to S2G14</a:t>
            </a:r>
          </a:p>
          <a:p>
            <a:r>
              <a:rPr lang="en-GB" sz="1400" dirty="0"/>
              <a:t>      all cabling inside laser room (both room)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51138-294E-E670-7051-279615B70F64}"/>
              </a:ext>
            </a:extLst>
          </p:cNvPr>
          <p:cNvSpPr txBox="1"/>
          <p:nvPr/>
        </p:nvSpPr>
        <p:spPr>
          <a:xfrm>
            <a:off x="4792807" y="3248525"/>
            <a:ext cx="450731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Schedule: </a:t>
            </a:r>
          </a:p>
          <a:p>
            <a:r>
              <a:rPr lang="en-GB" sz="1400" dirty="0"/>
              <a:t>we should reasonably say 1.5 week for the move:  Minimum ! If nothing goes wrong (HCAL need to move as well, no interruption on USC , transport team, etc. )</a:t>
            </a:r>
          </a:p>
          <a:p>
            <a:endParaRPr lang="en-GB" sz="1400" dirty="0"/>
          </a:p>
          <a:p>
            <a:r>
              <a:rPr lang="en-GB" sz="1400" dirty="0"/>
              <a:t>+ 2 weeks for the commissioning with ECAL </a:t>
            </a:r>
          </a:p>
          <a:p>
            <a:r>
              <a:rPr lang="en-GB" sz="1400" dirty="0"/>
              <a:t>(Endcap minus will be opened mid November. Power on to be seen) </a:t>
            </a:r>
          </a:p>
          <a:p>
            <a:endParaRPr lang="en-GB" sz="1400" dirty="0"/>
          </a:p>
          <a:p>
            <a:r>
              <a:rPr lang="en-GB" sz="1400" dirty="0"/>
              <a:t>CMS need to have the place free for the 1</a:t>
            </a:r>
            <a:r>
              <a:rPr lang="en-GB" sz="1400" baseline="30000" dirty="0"/>
              <a:t>st</a:t>
            </a:r>
            <a:r>
              <a:rPr lang="en-GB" sz="1400" dirty="0"/>
              <a:t> December !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BE1E78-93F2-54F1-BA15-0F5416338FCD}"/>
              </a:ext>
            </a:extLst>
          </p:cNvPr>
          <p:cNvGrpSpPr/>
          <p:nvPr/>
        </p:nvGrpSpPr>
        <p:grpSpPr>
          <a:xfrm>
            <a:off x="9288968" y="2946993"/>
            <a:ext cx="2571749" cy="3552110"/>
            <a:chOff x="9288968" y="2946993"/>
            <a:chExt cx="2571749" cy="3552110"/>
          </a:xfrm>
        </p:grpSpPr>
        <p:pic>
          <p:nvPicPr>
            <p:cNvPr id="8" name="Picture 7" descr="A blue and white computer equipment&#10;&#10;Description automatically generated with medium confidence">
              <a:extLst>
                <a:ext uri="{FF2B5EF4-FFF2-40B4-BE49-F238E27FC236}">
                  <a16:creationId xmlns:a16="http://schemas.microsoft.com/office/drawing/2014/main" id="{D40FF547-B78C-6B97-8336-34321A8C9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8968" y="2946993"/>
              <a:ext cx="2571749" cy="342899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EF8840-C5D9-C44C-B794-4EDDD80A1410}"/>
                </a:ext>
              </a:extLst>
            </p:cNvPr>
            <p:cNvSpPr txBox="1"/>
            <p:nvPr/>
          </p:nvSpPr>
          <p:spPr>
            <a:xfrm>
              <a:off x="10235011" y="6191326"/>
              <a:ext cx="6543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i="1" dirty="0"/>
                <a:t>S2G14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4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F661-1B43-3FD8-55A3-03EBB34B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New green laser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11BB5-26FA-4634-DD05-56E5C800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D.Bailleux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827D5-AB13-EFAB-687E-13363AB9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7A78F-3198-C10C-7CBB-196F54479235}"/>
              </a:ext>
            </a:extLst>
          </p:cNvPr>
          <p:cNvSpPr txBox="1"/>
          <p:nvPr/>
        </p:nvSpPr>
        <p:spPr>
          <a:xfrm>
            <a:off x="429160" y="1042417"/>
            <a:ext cx="10139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Dec. 2021:		</a:t>
            </a:r>
            <a:r>
              <a:rPr lang="en-GB" sz="1600" dirty="0"/>
              <a:t>DAI for the Laser </a:t>
            </a:r>
          </a:p>
          <a:p>
            <a:r>
              <a:rPr lang="en-GB" sz="1600" b="1" dirty="0"/>
              <a:t>April 2022</a:t>
            </a:r>
            <a:r>
              <a:rPr lang="en-GB" sz="1600" dirty="0"/>
              <a:t>: 	laser delivered to Caltech</a:t>
            </a:r>
            <a:endParaRPr lang="en-GB" sz="1600" b="1" dirty="0"/>
          </a:p>
          <a:p>
            <a:r>
              <a:rPr lang="en-GB" sz="1600" b="1" dirty="0"/>
              <a:t>June/July 2022</a:t>
            </a:r>
            <a:r>
              <a:rPr lang="en-GB" sz="1600" dirty="0"/>
              <a:t>: 	1</a:t>
            </a:r>
            <a:r>
              <a:rPr lang="en-GB" sz="1600" baseline="30000" dirty="0"/>
              <a:t>st</a:t>
            </a:r>
            <a:r>
              <a:rPr lang="en-GB" sz="1600" dirty="0"/>
              <a:t> reparation/improvement at Photonics : pulse jitter larger than the specification of 1-2ns =&gt;  change the trigger system . But loss of ~90% of power  ! </a:t>
            </a:r>
          </a:p>
          <a:p>
            <a:r>
              <a:rPr lang="en-GB" sz="1600" b="1" dirty="0"/>
              <a:t>September 2022</a:t>
            </a:r>
            <a:r>
              <a:rPr lang="en-GB" sz="1600" dirty="0"/>
              <a:t>: 2</a:t>
            </a:r>
            <a:r>
              <a:rPr lang="en-GB" sz="1600" baseline="30000" dirty="0"/>
              <a:t>nd</a:t>
            </a:r>
            <a:r>
              <a:rPr lang="en-GB" sz="1600" dirty="0"/>
              <a:t> reparation at Photonics : optical damage</a:t>
            </a:r>
          </a:p>
          <a:p>
            <a:endParaRPr lang="en-GB" sz="1600" b="1" dirty="0"/>
          </a:p>
          <a:p>
            <a:r>
              <a:rPr lang="en-GB" sz="1600" b="1" dirty="0"/>
              <a:t>April 24</a:t>
            </a:r>
            <a:r>
              <a:rPr lang="en-GB" sz="1600" b="1" baseline="30000" dirty="0"/>
              <a:t>th</a:t>
            </a:r>
            <a:r>
              <a:rPr lang="en-GB" sz="1600" b="1" dirty="0"/>
              <a:t>  2023</a:t>
            </a:r>
            <a:r>
              <a:rPr lang="en-GB" sz="1600" dirty="0"/>
              <a:t>:	 CERN installation, 1 week , in USC cavern </a:t>
            </a:r>
          </a:p>
          <a:p>
            <a:endParaRPr lang="en-GB" sz="1400" dirty="0"/>
          </a:p>
        </p:txBody>
      </p:sp>
      <p:pic>
        <p:nvPicPr>
          <p:cNvPr id="9" name="Picture 8" descr="A picture containing text, indoor, electronics, office supplies&#10;&#10;Description automatically generated">
            <a:extLst>
              <a:ext uri="{FF2B5EF4-FFF2-40B4-BE49-F238E27FC236}">
                <a16:creationId xmlns:a16="http://schemas.microsoft.com/office/drawing/2014/main" id="{AFF861BF-6B93-E587-EDAE-F3192049C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62"/>
          <a:stretch/>
        </p:blipFill>
        <p:spPr>
          <a:xfrm>
            <a:off x="619116" y="3260624"/>
            <a:ext cx="4746968" cy="2681517"/>
          </a:xfrm>
          <a:prstGeom prst="rect">
            <a:avLst/>
          </a:prstGeom>
        </p:spPr>
      </p:pic>
      <p:pic>
        <p:nvPicPr>
          <p:cNvPr id="13" name="Picture 12" descr="A picture containing electrical wiring, electronic engineering, machine, electronics&#10;&#10;Description automatically generated">
            <a:extLst>
              <a:ext uri="{FF2B5EF4-FFF2-40B4-BE49-F238E27FC236}">
                <a16:creationId xmlns:a16="http://schemas.microsoft.com/office/drawing/2014/main" id="{88B3106E-9470-9AE6-26AC-E8A202B4F6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3" t="44952" r="2702" b="3953"/>
          <a:stretch/>
        </p:blipFill>
        <p:spPr>
          <a:xfrm>
            <a:off x="5956647" y="3251130"/>
            <a:ext cx="5793772" cy="26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4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F53F-5943-3B5F-CE61-9293B715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480" y="216121"/>
            <a:ext cx="8889040" cy="503464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New green laser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00D3A-4094-ED2F-0919-C0EE8DCC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D.Bailleux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99DE1-C182-DD27-D4F5-74DDBDE8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6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9DCFC-59DA-BCF1-F798-001BB88751B2}"/>
              </a:ext>
            </a:extLst>
          </p:cNvPr>
          <p:cNvSpPr txBox="1"/>
          <p:nvPr/>
        </p:nvSpPr>
        <p:spPr>
          <a:xfrm>
            <a:off x="329130" y="1016900"/>
            <a:ext cx="113203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Laser program has been modified to integrate this laser on the sequence, using the old </a:t>
            </a:r>
            <a:r>
              <a:rPr lang="en-US" sz="1600" dirty="0">
                <a:latin typeface="Calibri"/>
              </a:rPr>
              <a:t>infra red (IR)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laser </a:t>
            </a:r>
            <a:r>
              <a:rPr lang="en-US" sz="1600" dirty="0">
                <a:latin typeface="Calibri"/>
              </a:rPr>
              <a:t>c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olor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code.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D209A4-2AE8-0D1F-B48F-6FD8D47B4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15" y="3738529"/>
            <a:ext cx="6683700" cy="2323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7C0B8D-A00C-DFF0-CECC-994E9EAD92F5}"/>
              </a:ext>
            </a:extLst>
          </p:cNvPr>
          <p:cNvSpPr txBox="1"/>
          <p:nvPr/>
        </p:nvSpPr>
        <p:spPr>
          <a:xfrm>
            <a:off x="1651480" y="1445891"/>
            <a:ext cx="36898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Legacy green : 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Get the trigger and delay from dedicated EMTC output 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Laser controlled  by </a:t>
            </a:r>
            <a:r>
              <a:rPr lang="en-GB" sz="1400" dirty="0" err="1"/>
              <a:t>Xdaq</a:t>
            </a:r>
            <a:r>
              <a:rPr lang="en-GB" sz="1400" dirty="0"/>
              <a:t> PC mainly for its shutter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AA43A-0B5F-12AC-F690-12045FC6D5E7}"/>
              </a:ext>
            </a:extLst>
          </p:cNvPr>
          <p:cNvSpPr txBox="1"/>
          <p:nvPr/>
        </p:nvSpPr>
        <p:spPr>
          <a:xfrm>
            <a:off x="5513919" y="1458083"/>
            <a:ext cx="36898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New green : 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Get the trigger and delay from DG535 generator as the blue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Laser controlled as the blue laser , instead of the old IR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45FA8-EC92-6F0E-08C3-48333CFF2C99}"/>
              </a:ext>
            </a:extLst>
          </p:cNvPr>
          <p:cNvSpPr txBox="1"/>
          <p:nvPr/>
        </p:nvSpPr>
        <p:spPr>
          <a:xfrm>
            <a:off x="321038" y="2852852"/>
            <a:ext cx="7002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/>
              <a:t>Using IR colour code will allow to  keep the legacy laser as a spare because no modification on </a:t>
            </a:r>
            <a:r>
              <a:rPr lang="en-GB" sz="1400" dirty="0" err="1"/>
              <a:t>Xdaq</a:t>
            </a:r>
            <a:r>
              <a:rPr lang="en-GB" sz="1400" dirty="0"/>
              <a:t> and  Caltech program side is needed, BUT this imply modification for the corrections. </a:t>
            </a:r>
          </a:p>
          <a:p>
            <a:pPr algn="just"/>
            <a:r>
              <a:rPr lang="en-GB" sz="1400" dirty="0"/>
              <a:t>In a first step, labels on DQM can be modified as well as the code which done the analysis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95B968-94F4-CC1B-E0B7-02C26F4A1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982" y="3762805"/>
            <a:ext cx="4014703" cy="12347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919A8C-1B9A-22C5-5C4A-8A428DD6E439}"/>
              </a:ext>
            </a:extLst>
          </p:cNvPr>
          <p:cNvSpPr txBox="1"/>
          <p:nvPr/>
        </p:nvSpPr>
        <p:spPr>
          <a:xfrm>
            <a:off x="7983117" y="4997515"/>
            <a:ext cx="3607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Laser code selection, to be reviewed</a:t>
            </a:r>
          </a:p>
          <a:p>
            <a:r>
              <a:rPr lang="en-GB" sz="1400" i="1" dirty="0"/>
              <a:t>(Blue </a:t>
            </a:r>
            <a:r>
              <a:rPr lang="en-GB" sz="1400" i="1" dirty="0" err="1"/>
              <a:t>quantronix</a:t>
            </a:r>
            <a:r>
              <a:rPr lang="en-GB" sz="1400" i="1" dirty="0"/>
              <a:t> and Photonics2 not in used )   </a:t>
            </a:r>
          </a:p>
        </p:txBody>
      </p:sp>
    </p:spTree>
    <p:extLst>
      <p:ext uri="{BB962C8B-B14F-4D97-AF65-F5344CB8AC3E}">
        <p14:creationId xmlns:p14="http://schemas.microsoft.com/office/powerpoint/2010/main" val="133170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752AD-E601-3BF6-873A-187B9AA4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New green laser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B8703-DC6F-277F-D075-ACBEA9E5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D.Bailleux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3DD93-939F-CB85-2D79-638B9085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C371D-427C-32D8-112F-029D8C8CFEA7}"/>
              </a:ext>
            </a:extLst>
          </p:cNvPr>
          <p:cNvSpPr txBox="1"/>
          <p:nvPr/>
        </p:nvSpPr>
        <p:spPr>
          <a:xfrm rot="10800000" flipV="1">
            <a:off x="408584" y="1089534"/>
            <a:ext cx="109322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1" dirty="0">
                <a:latin typeface="Calibri"/>
              </a:rPr>
              <a:t>Test online 22-24 August, 6 September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latin typeface="Calibri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latin typeface="Calibri"/>
              </a:rPr>
              <a:t>problem is the 600µs delay of this laser compared to 88µs for the blue.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latin typeface="Calibri"/>
              </a:rPr>
              <a:t>WTE: laser events start upon reception of the WTE signal </a:t>
            </a:r>
            <a:r>
              <a:rPr lang="en-GB" sz="1400" i="1" dirty="0">
                <a:latin typeface="Calibri"/>
              </a:rPr>
              <a:t>(WTE=21 </a:t>
            </a:r>
            <a:r>
              <a:rPr lang="en-GB" sz="1400" i="1" dirty="0" err="1">
                <a:latin typeface="Calibri"/>
              </a:rPr>
              <a:t>bx</a:t>
            </a:r>
            <a:r>
              <a:rPr lang="en-GB" sz="1400" i="1" dirty="0">
                <a:latin typeface="Calibri"/>
              </a:rPr>
              <a:t>, 525ns)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latin typeface="Calibri"/>
              </a:rPr>
              <a:t>WTE is sent one orbit in advance (around 100µs) so laser delay more than 6 orbits.  </a:t>
            </a:r>
          </a:p>
          <a:p>
            <a:pPr>
              <a:defRPr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en-US" altLang="en-US" sz="1400" dirty="0"/>
              <a:t>=&gt;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pulse need to be shifted by multiple of calibration cycles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wrt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the WTE</a:t>
            </a:r>
          </a:p>
          <a:p>
            <a:pPr>
              <a:defRPr/>
            </a:pPr>
            <a:r>
              <a:rPr lang="en-US" altLang="en-US" sz="1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For that we use the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Delay A on laser side </a:t>
            </a:r>
            <a:r>
              <a:rPr lang="en-US" altLang="en-US" sz="1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Summary of delay calculation/test: </a:t>
            </a:r>
            <a:r>
              <a:rPr lang="en-GB" sz="1400" dirty="0"/>
              <a:t> </a:t>
            </a:r>
            <a:r>
              <a:rPr lang="en-GB" sz="1400" i="1" dirty="0">
                <a:hlinkClick r:id="rId2"/>
              </a:rPr>
              <a:t>elog </a:t>
            </a:r>
            <a:endParaRPr lang="en-GB" sz="1400" i="1" dirty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774B71-98F7-329B-851B-434F865D8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666" y="3715968"/>
            <a:ext cx="4050021" cy="20524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98E93E-AD1D-C465-7248-9806A52CC97A}"/>
              </a:ext>
            </a:extLst>
          </p:cNvPr>
          <p:cNvSpPr txBox="1"/>
          <p:nvPr/>
        </p:nvSpPr>
        <p:spPr>
          <a:xfrm>
            <a:off x="408584" y="3816586"/>
            <a:ext cx="687316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Few tests  in local and global, switching between legacy and new laser program, running with special HLT configuration and performed adjustment of the delay step by step.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Found issue using IR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code , not yet working properly on laser side.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Found a good value, 9457.25us to get pulse on DQM despite that timing was not OK on the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Matacq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Power has been adjusted as well from laser side.</a:t>
            </a:r>
          </a:p>
        </p:txBody>
      </p:sp>
    </p:spTree>
    <p:extLst>
      <p:ext uri="{BB962C8B-B14F-4D97-AF65-F5344CB8AC3E}">
        <p14:creationId xmlns:p14="http://schemas.microsoft.com/office/powerpoint/2010/main" val="80689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E586-2A2A-F51D-13D2-34D505FB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New green laser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9D0E6-BDB8-C032-01E8-EB291870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D.Bailleux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0697A-C394-275A-10C0-DCBA0365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9BB32-8E39-B2EA-EB58-46BD63A86393}"/>
              </a:ext>
            </a:extLst>
          </p:cNvPr>
          <p:cNvSpPr txBox="1"/>
          <p:nvPr/>
        </p:nvSpPr>
        <p:spPr>
          <a:xfrm>
            <a:off x="323414" y="1013546"/>
            <a:ext cx="48169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1" dirty="0">
                <a:latin typeface="Calibri"/>
              </a:rPr>
              <a:t>Test online 14 September</a:t>
            </a:r>
          </a:p>
          <a:p>
            <a:r>
              <a:rPr lang="en-GB" sz="1400" dirty="0"/>
              <a:t>After few new iterations using the IR </a:t>
            </a:r>
            <a:r>
              <a:rPr lang="en-GB" sz="1400" dirty="0" err="1"/>
              <a:t>color</a:t>
            </a:r>
            <a:r>
              <a:rPr lang="en-GB" sz="1400" dirty="0"/>
              <a:t> code, good delay has been found . Delay = 9458.03 us 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20777C6-3B8C-61FD-6E78-1FAC3B94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29" y="809652"/>
            <a:ext cx="5507510" cy="21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D1D22F-7C55-88D4-5A6C-EB282B12BBC7}"/>
              </a:ext>
            </a:extLst>
          </p:cNvPr>
          <p:cNvSpPr txBox="1"/>
          <p:nvPr/>
        </p:nvSpPr>
        <p:spPr>
          <a:xfrm>
            <a:off x="270545" y="2545277"/>
            <a:ext cx="79335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1" dirty="0">
                <a:latin typeface="Calibri"/>
              </a:rPr>
              <a:t>Test online 15-16 September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latin typeface="Calibri"/>
              </a:rPr>
              <a:t>Running 17hrs with only green laser : OK 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dirty="0">
                <a:latin typeface="Calibri"/>
              </a:rPr>
              <a:t>Problem pointed: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dirty="0">
                <a:latin typeface="Calibri"/>
              </a:rPr>
              <a:t>Post pulse for the green: will could increase the laser current to improve the pulse shape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dirty="0">
                <a:latin typeface="Calibri"/>
              </a:rPr>
              <a:t>When using the normal calibration sequence with blue, the green went out of time.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400" b="1" dirty="0">
                <a:latin typeface="Calibri"/>
              </a:rPr>
              <a:t>Need investigation  </a:t>
            </a:r>
            <a:r>
              <a:rPr lang="en-GB" sz="1400" dirty="0">
                <a:latin typeface="Calibri"/>
              </a:rPr>
              <a:t>(ex: stop the blue while green is fired , put the 2 green online or switch back to legacy laser program keeping blue and green)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6991A6-8D48-B107-4A13-BFE151FF7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82" y="4712022"/>
            <a:ext cx="3369833" cy="1126723"/>
          </a:xfrm>
          <a:prstGeom prst="rect">
            <a:avLst/>
          </a:prstGeom>
        </p:spPr>
      </p:pic>
      <p:pic>
        <p:nvPicPr>
          <p:cNvPr id="11" name="Picture 10" descr="A screenshot of a graph&#10;&#10;Description automatically generated">
            <a:extLst>
              <a:ext uri="{FF2B5EF4-FFF2-40B4-BE49-F238E27FC236}">
                <a16:creationId xmlns:a16="http://schemas.microsoft.com/office/drawing/2014/main" id="{0051D610-2577-DD34-9741-4E37D0322E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999"/>
          <a:stretch/>
        </p:blipFill>
        <p:spPr>
          <a:xfrm>
            <a:off x="7863728" y="4388571"/>
            <a:ext cx="3518090" cy="174015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4A218FC-0EAB-A7FD-965B-2721C4491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59" y="4311627"/>
            <a:ext cx="2741482" cy="189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F98976-3F89-C6F1-2538-6260D2AFB0EA}"/>
              </a:ext>
            </a:extLst>
          </p:cNvPr>
          <p:cNvSpPr txBox="1"/>
          <p:nvPr/>
        </p:nvSpPr>
        <p:spPr>
          <a:xfrm>
            <a:off x="1084083" y="5791992"/>
            <a:ext cx="2469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One pulse seen on laser side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E658CB-BFB0-2DE1-AFE1-0DE5451182E6}"/>
              </a:ext>
            </a:extLst>
          </p:cNvPr>
          <p:cNvSpPr txBox="1"/>
          <p:nvPr/>
        </p:nvSpPr>
        <p:spPr>
          <a:xfrm>
            <a:off x="4801029" y="6168034"/>
            <a:ext cx="2571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Average of pulses over 600 </a:t>
            </a:r>
            <a:r>
              <a:rPr lang="en-GB" sz="1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evts</a:t>
            </a:r>
            <a:endParaRPr lang="en-GB" sz="14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3FCCF6-6D4E-DE29-4D99-B3FED82193A7}"/>
              </a:ext>
            </a:extLst>
          </p:cNvPr>
          <p:cNvSpPr txBox="1"/>
          <p:nvPr/>
        </p:nvSpPr>
        <p:spPr>
          <a:xfrm>
            <a:off x="8261424" y="6233549"/>
            <a:ext cx="301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/>
              <a:t>Matacq</a:t>
            </a:r>
            <a:r>
              <a:rPr lang="en-GB" sz="1400" i="1" dirty="0"/>
              <a:t> plot,  Saturday 16 September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C63867-5431-F973-6E9E-8255FCB38A8E}"/>
              </a:ext>
            </a:extLst>
          </p:cNvPr>
          <p:cNvSpPr txBox="1"/>
          <p:nvPr/>
        </p:nvSpPr>
        <p:spPr>
          <a:xfrm>
            <a:off x="7799263" y="2865146"/>
            <a:ext cx="301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/>
              <a:t>Matacq</a:t>
            </a:r>
            <a:r>
              <a:rPr lang="en-GB" sz="1400" i="1" dirty="0"/>
              <a:t> plot, 14 September</a:t>
            </a:r>
          </a:p>
        </p:txBody>
      </p:sp>
    </p:spTree>
    <p:extLst>
      <p:ext uri="{BB962C8B-B14F-4D97-AF65-F5344CB8AC3E}">
        <p14:creationId xmlns:p14="http://schemas.microsoft.com/office/powerpoint/2010/main" val="222743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D.Bailleux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D616B-E637-40BB-B246-92E539DBFCCF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06560" y="1644804"/>
            <a:ext cx="73788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Laser lab</a:t>
            </a:r>
            <a:r>
              <a:rPr lang="en-GB" dirty="0"/>
              <a:t>: waiting the final commissioning  of the HVAC , after valve replacement this week. Conclusion middle of October.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Move in November</a:t>
            </a:r>
            <a:r>
              <a:rPr lang="en-GB" dirty="0"/>
              <a:t>: no contingency margin, need to free the place for the 1</a:t>
            </a:r>
            <a:r>
              <a:rPr lang="en-GB" baseline="30000" dirty="0"/>
              <a:t>st</a:t>
            </a:r>
            <a:r>
              <a:rPr lang="en-GB" dirty="0"/>
              <a:t> December (underground room removed)  Cross fingers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Green laser</a:t>
            </a:r>
            <a:r>
              <a:rPr lang="en-GB" dirty="0"/>
              <a:t>: pulse found on DQM. New laser program can stay running online.  3 lasers can be put together if needed (blue + 2 green lasers). Issue with normal calibration sequence when blue is online.  Further test needed before November.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1E8A2-82B0-F067-B68C-04CB87543795}"/>
              </a:ext>
            </a:extLst>
          </p:cNvPr>
          <p:cNvSpPr txBox="1"/>
          <p:nvPr/>
        </p:nvSpPr>
        <p:spPr>
          <a:xfrm>
            <a:off x="4191000" y="5739220"/>
            <a:ext cx="4112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>
                <a:solidFill>
                  <a:srgbClr val="00297A"/>
                </a:solidFill>
              </a:rPr>
              <a:t>Thanks to </a:t>
            </a:r>
            <a:r>
              <a:rPr lang="en-GB" sz="1600" b="1" i="1" dirty="0" err="1">
                <a:solidFill>
                  <a:srgbClr val="00297A"/>
                </a:solidFill>
              </a:rPr>
              <a:t>Saclay</a:t>
            </a:r>
            <a:r>
              <a:rPr lang="en-GB" sz="1600" b="1" i="1" dirty="0">
                <a:solidFill>
                  <a:srgbClr val="00297A"/>
                </a:solidFill>
              </a:rPr>
              <a:t> and run coordination  teams </a:t>
            </a:r>
          </a:p>
        </p:txBody>
      </p:sp>
    </p:spTree>
    <p:extLst>
      <p:ext uri="{BB962C8B-B14F-4D97-AF65-F5344CB8AC3E}">
        <p14:creationId xmlns:p14="http://schemas.microsoft.com/office/powerpoint/2010/main" val="3501300933"/>
      </p:ext>
    </p:extLst>
  </p:cSld>
  <p:clrMapOvr>
    <a:masterClrMapping/>
  </p:clrMapOvr>
</p:sld>
</file>

<file path=ppt/theme/theme1.xml><?xml version="1.0" encoding="utf-8"?>
<a:theme xmlns:a="http://schemas.openxmlformats.org/drawingml/2006/main" name="KP_Nov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148661</TotalTime>
  <Words>1139</Words>
  <Application>Microsoft Office PowerPoint</Application>
  <PresentationFormat>Widescreen</PresentationFormat>
  <Paragraphs>193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KP_Nov2010</vt:lpstr>
      <vt:lpstr>PowerPoint Presentation</vt:lpstr>
      <vt:lpstr>New laser room</vt:lpstr>
      <vt:lpstr>New laser room</vt:lpstr>
      <vt:lpstr>New laser room</vt:lpstr>
      <vt:lpstr>New green laser</vt:lpstr>
      <vt:lpstr>New green laser</vt:lpstr>
      <vt:lpstr>New green laser</vt:lpstr>
      <vt:lpstr>New green laser</vt:lpstr>
      <vt:lpstr>Summary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Fay</dc:creator>
  <cp:lastModifiedBy>David Bailleux</cp:lastModifiedBy>
  <cp:revision>4250</cp:revision>
  <cp:lastPrinted>2022-11-30T15:36:56Z</cp:lastPrinted>
  <dcterms:created xsi:type="dcterms:W3CDTF">2012-06-26T07:46:01Z</dcterms:created>
  <dcterms:modified xsi:type="dcterms:W3CDTF">2023-09-19T08:48:59Z</dcterms:modified>
</cp:coreProperties>
</file>