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27"/>
  </p:notesMasterIdLst>
  <p:handoutMasterIdLst>
    <p:handoutMasterId r:id="rId28"/>
  </p:handoutMasterIdLst>
  <p:sldIdLst>
    <p:sldId id="584" r:id="rId2"/>
    <p:sldId id="647" r:id="rId3"/>
    <p:sldId id="633" r:id="rId4"/>
    <p:sldId id="648" r:id="rId5"/>
    <p:sldId id="659" r:id="rId6"/>
    <p:sldId id="660" r:id="rId7"/>
    <p:sldId id="649" r:id="rId8"/>
    <p:sldId id="650" r:id="rId9"/>
    <p:sldId id="651" r:id="rId10"/>
    <p:sldId id="652" r:id="rId11"/>
    <p:sldId id="654" r:id="rId12"/>
    <p:sldId id="655" r:id="rId13"/>
    <p:sldId id="653" r:id="rId14"/>
    <p:sldId id="656" r:id="rId15"/>
    <p:sldId id="661" r:id="rId16"/>
    <p:sldId id="662" r:id="rId17"/>
    <p:sldId id="663" r:id="rId18"/>
    <p:sldId id="668" r:id="rId19"/>
    <p:sldId id="669" r:id="rId20"/>
    <p:sldId id="657" r:id="rId21"/>
    <p:sldId id="664" r:id="rId22"/>
    <p:sldId id="658" r:id="rId23"/>
    <p:sldId id="665" r:id="rId24"/>
    <p:sldId id="666" r:id="rId25"/>
    <p:sldId id="667" r:id="rId26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illeux" initials="DB" lastIdx="4" clrIdx="0">
    <p:extLst>
      <p:ext uri="{19B8F6BF-5375-455C-9EA6-DF929625EA0E}">
        <p15:presenceInfo xmlns:p15="http://schemas.microsoft.com/office/powerpoint/2012/main" userId="S-1-5-21-1526224874-1540688658-1361462980-61144" providerId="AD"/>
      </p:ext>
    </p:extLst>
  </p:cmAuthor>
  <p:cmAuthor id="2" name="Microsoft Office User" initials="Office" lastIdx="0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97A"/>
    <a:srgbClr val="008000"/>
    <a:srgbClr val="003300"/>
    <a:srgbClr val="0041C4"/>
    <a:srgbClr val="FF0000"/>
    <a:srgbClr val="FDEADA"/>
    <a:srgbClr val="F6A994"/>
    <a:srgbClr val="600012"/>
    <a:srgbClr val="C0C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286" autoAdjust="0"/>
  </p:normalViewPr>
  <p:slideViewPr>
    <p:cSldViewPr snapToGrid="0" snapToObjects="1">
      <p:cViewPr>
        <p:scale>
          <a:sx n="60" d="100"/>
          <a:sy n="60" d="100"/>
        </p:scale>
        <p:origin x="686" y="422"/>
      </p:cViewPr>
      <p:guideLst>
        <p:guide orient="horz" pos="2160"/>
        <p:guide pos="3840"/>
        <p:guide orient="horz" pos="3969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50" y="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3C3C4-1089-3E44-A62C-99CCA1971EBD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BD6B-8949-F342-ABD2-6CEA3AFCC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8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88213-3A13-2F48-A076-FAA1312DDDC2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2D78D-3E18-E04C-B65F-3FB5BA8B3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49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09" y="260649"/>
            <a:ext cx="8889040" cy="536521"/>
          </a:xfrm>
        </p:spPr>
        <p:txBody>
          <a:bodyPr/>
          <a:lstStyle>
            <a:lvl1pPr>
              <a:defRPr lang="en-US" sz="2400" b="1" kern="0" cap="none" spc="150" dirty="0">
                <a:ln w="11430"/>
                <a:solidFill>
                  <a:srgbClr val="0055A0"/>
                </a:solidFill>
                <a:effectLst/>
                <a:latin typeface="Century Gothic" pitchFamily="34" charset="0"/>
                <a:ea typeface="+mj-ea"/>
                <a:cs typeface="Arial"/>
              </a:defRPr>
            </a:lvl1pPr>
          </a:lstStyle>
          <a:p>
            <a:r>
              <a:rPr lang="en-US" dirty="0"/>
              <a:t>Line1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D.Bailleux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10BCF-E2F0-4CA1-B7A5-C14D3E9924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D.Bailleux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dirty="0"/>
              <a:t>Line1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561" y="1700808"/>
            <a:ext cx="118080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-8104" y="6570000"/>
            <a:ext cx="12192000" cy="288000"/>
          </a:xfrm>
          <a:prstGeom prst="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11" descr="CMS-Color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52" y="116112"/>
            <a:ext cx="725639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0696" y="6570000"/>
            <a:ext cx="2743200" cy="268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0310BCF-E2F0-4CA1-B7A5-C14D3E9924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6200" y="6570000"/>
            <a:ext cx="41148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D.Bailleux</a:t>
            </a:r>
          </a:p>
        </p:txBody>
      </p:sp>
    </p:spTree>
    <p:extLst>
      <p:ext uri="{BB962C8B-B14F-4D97-AF65-F5344CB8AC3E}">
        <p14:creationId xmlns:p14="http://schemas.microsoft.com/office/powerpoint/2010/main" val="258931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hdr="0" dt="0"/>
  <p:txStyles>
    <p:titleStyle>
      <a:lvl1pPr marL="0" indent="0" algn="ctr" defTabSz="914400" rtl="0" eaLnBrk="1" latinLnBrk="0" hangingPunct="1">
        <a:spcBef>
          <a:spcPct val="0"/>
        </a:spcBef>
        <a:buFont typeface="Arial"/>
        <a:buNone/>
        <a:defRPr sz="2400" b="1" kern="1200" cap="none" spc="150">
          <a:ln w="11430"/>
          <a:solidFill>
            <a:schemeClr val="accent1"/>
          </a:solidFill>
          <a:effectLst/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F81BD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4F81BD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4F81BD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F81BD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F81BD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msonline.cern.ch/cms-elog/1201618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msonline.cern.ch/cms-elog/120215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msonline.cern.ch/cms-elog/11870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ms.cern.ch/ui/#!master/search/view?objecttype=document&amp;query=2961810&amp;latestversion=false&amp;hideobsolete=true&amp;dadvanced=false&amp;global=tr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msonline.cern.ch/cms-elog/1201431" TargetMode="External"/><Relationship Id="rId2" Type="http://schemas.openxmlformats.org/officeDocument/2006/relationships/hyperlink" Target="http://cmsonline.cern.ch/cms-elog/120137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msonline.cern.ch/cms-elog/1201510" TargetMode="External"/><Relationship Id="rId4" Type="http://schemas.openxmlformats.org/officeDocument/2006/relationships/hyperlink" Target="http://cmsonline.cern.ch/cms-elog/120147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msonline.cern.ch/cms-elog/1201920" TargetMode="External"/><Relationship Id="rId2" Type="http://schemas.openxmlformats.org/officeDocument/2006/relationships/hyperlink" Target="http://cmsonline.cern.ch/cms-elog/120157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msonline.cern.ch/cms-elog/120201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1510" y="4849702"/>
            <a:ext cx="3768980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u="sng" dirty="0">
                <a:solidFill>
                  <a:srgbClr val="1F497D"/>
                </a:solidFill>
                <a:latin typeface="Century Gothic" pitchFamily="34" charset="0"/>
              </a:rPr>
              <a:t>David Bailleux</a:t>
            </a:r>
            <a:r>
              <a:rPr lang="en-GB" i="1" dirty="0">
                <a:solidFill>
                  <a:srgbClr val="1F497D"/>
                </a:solidFill>
                <a:latin typeface="Century Gothic" pitchFamily="34" charset="0"/>
              </a:rPr>
              <a:t> </a:t>
            </a:r>
            <a:r>
              <a:rPr lang="en-GB" dirty="0">
                <a:solidFill>
                  <a:srgbClr val="1F497D"/>
                </a:solidFill>
                <a:latin typeface="Century Gothic" pitchFamily="34" charset="0"/>
              </a:rPr>
              <a:t>&amp; Marta Tornago,</a:t>
            </a:r>
          </a:p>
          <a:p>
            <a:pPr algn="ctr">
              <a:spcBef>
                <a:spcPct val="20000"/>
              </a:spcBef>
            </a:pPr>
            <a:r>
              <a:rPr lang="en-GB" dirty="0">
                <a:solidFill>
                  <a:srgbClr val="1F497D"/>
                </a:solidFill>
                <a:latin typeface="Century Gothic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GB" dirty="0">
                <a:solidFill>
                  <a:srgbClr val="1F497D"/>
                </a:solidFill>
                <a:latin typeface="Century Gothic" pitchFamily="34" charset="0"/>
              </a:rPr>
              <a:t>On behalf of ECAL laser team</a:t>
            </a:r>
          </a:p>
          <a:p>
            <a:pPr algn="ctr">
              <a:spcBef>
                <a:spcPct val="20000"/>
              </a:spcBef>
            </a:pPr>
            <a:endParaRPr lang="en-GB" i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1700" y="1761167"/>
            <a:ext cx="8208912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ln w="11430"/>
                <a:solidFill>
                  <a:srgbClr val="00297A"/>
                </a:solidFill>
                <a:latin typeface="Century Gothic" pitchFamily="34" charset="0"/>
                <a:ea typeface="+mj-ea"/>
                <a:cs typeface="+mj-cs"/>
              </a:rPr>
              <a:t>Laser room relocation</a:t>
            </a:r>
            <a:endParaRPr lang="en-GB" b="1" dirty="0">
              <a:ln w="11430"/>
              <a:solidFill>
                <a:srgbClr val="00297A"/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endParaRPr lang="en-GB" b="1" dirty="0">
              <a:ln w="11430"/>
              <a:solidFill>
                <a:srgbClr val="00297A"/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r>
              <a:rPr lang="en-GB" sz="2000" b="1" dirty="0">
                <a:ln w="11430"/>
                <a:solidFill>
                  <a:srgbClr val="00297A"/>
                </a:solidFill>
                <a:latin typeface="Century Gothic" pitchFamily="34" charset="0"/>
                <a:ea typeface="+mj-ea"/>
                <a:cs typeface="+mj-cs"/>
              </a:rPr>
              <a:t>CMS week, 5</a:t>
            </a:r>
            <a:r>
              <a:rPr lang="en-GB" sz="2000" b="1" baseline="30000" dirty="0">
                <a:ln w="11430"/>
                <a:solidFill>
                  <a:srgbClr val="00297A"/>
                </a:solidFill>
                <a:latin typeface="Century Gothic" pitchFamily="34" charset="0"/>
                <a:ea typeface="+mj-ea"/>
                <a:cs typeface="+mj-cs"/>
              </a:rPr>
              <a:t>th</a:t>
            </a:r>
            <a:r>
              <a:rPr lang="en-GB" sz="2000" b="1" dirty="0">
                <a:ln w="11430"/>
                <a:solidFill>
                  <a:srgbClr val="00297A"/>
                </a:solidFill>
                <a:latin typeface="Century Gothic" pitchFamily="34" charset="0"/>
                <a:ea typeface="+mj-ea"/>
                <a:cs typeface="+mj-cs"/>
              </a:rPr>
              <a:t> December 2023</a:t>
            </a:r>
          </a:p>
        </p:txBody>
      </p:sp>
    </p:spTree>
    <p:extLst>
      <p:ext uri="{BB962C8B-B14F-4D97-AF65-F5344CB8AC3E}">
        <p14:creationId xmlns:p14="http://schemas.microsoft.com/office/powerpoint/2010/main" val="169757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10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GB" dirty="0"/>
          </a:p>
        </p:txBody>
      </p:sp>
      <p:pic>
        <p:nvPicPr>
          <p:cNvPr id="3" name="Picture 2" descr="A metal shelf in a room&#10;&#10;Description automatically generated">
            <a:extLst>
              <a:ext uri="{FF2B5EF4-FFF2-40B4-BE49-F238E27FC236}">
                <a16:creationId xmlns:a16="http://schemas.microsoft.com/office/drawing/2014/main" id="{F09227C8-7F47-99CC-FCA4-D9FE90F074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51" y="1424019"/>
            <a:ext cx="2872833" cy="383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19EB4-178F-E57A-B5FA-3E6E9EC0E4AC}"/>
              </a:ext>
            </a:extLst>
          </p:cNvPr>
          <p:cNvSpPr txBox="1"/>
          <p:nvPr/>
        </p:nvSpPr>
        <p:spPr>
          <a:xfrm>
            <a:off x="76200" y="933205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Old lab</a:t>
            </a:r>
          </a:p>
        </p:txBody>
      </p:sp>
      <p:pic>
        <p:nvPicPr>
          <p:cNvPr id="8" name="Picture 7" descr="A white door with wires and wires on it&#10;&#10;Description automatically generated with medium confidence">
            <a:extLst>
              <a:ext uri="{FF2B5EF4-FFF2-40B4-BE49-F238E27FC236}">
                <a16:creationId xmlns:a16="http://schemas.microsoft.com/office/drawing/2014/main" id="{50C25A67-570D-F2BB-23D2-27DB5FDEC9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135" y="1424019"/>
            <a:ext cx="2872832" cy="3833583"/>
          </a:xfrm>
          <a:prstGeom prst="rect">
            <a:avLst/>
          </a:prstGeom>
        </p:spPr>
      </p:pic>
      <p:pic>
        <p:nvPicPr>
          <p:cNvPr id="9" name="Picture 8" descr="A blue metal lockers in a room&#10;&#10;Description automatically generated">
            <a:extLst>
              <a:ext uri="{FF2B5EF4-FFF2-40B4-BE49-F238E27FC236}">
                <a16:creationId xmlns:a16="http://schemas.microsoft.com/office/drawing/2014/main" id="{0997F48B-B9A3-9A51-35E4-0F65B3A25D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835" y="1417739"/>
            <a:ext cx="2872833" cy="38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4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11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285E75-6077-5A6F-DC3D-0E1D947CA781}"/>
              </a:ext>
            </a:extLst>
          </p:cNvPr>
          <p:cNvGrpSpPr/>
          <p:nvPr/>
        </p:nvGrpSpPr>
        <p:grpSpPr>
          <a:xfrm>
            <a:off x="4925743" y="1431572"/>
            <a:ext cx="3860047" cy="2895925"/>
            <a:chOff x="4222594" y="1070516"/>
            <a:chExt cx="3860047" cy="2895925"/>
          </a:xfrm>
        </p:grpSpPr>
        <p:pic>
          <p:nvPicPr>
            <p:cNvPr id="3" name="Picture 2" descr="A large room with lots of wires&#10;&#10;Description automatically generated">
              <a:extLst>
                <a:ext uri="{FF2B5EF4-FFF2-40B4-BE49-F238E27FC236}">
                  <a16:creationId xmlns:a16="http://schemas.microsoft.com/office/drawing/2014/main" id="{3D09CA7C-EA8E-BC73-313C-77AB6A00B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2594" y="1070516"/>
              <a:ext cx="3860047" cy="28959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35C43F-7483-70A9-F12A-F34427B3557C}"/>
                </a:ext>
              </a:extLst>
            </p:cNvPr>
            <p:cNvSpPr txBox="1"/>
            <p:nvPr/>
          </p:nvSpPr>
          <p:spPr>
            <a:xfrm>
              <a:off x="6682290" y="1361232"/>
              <a:ext cx="58862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S2G14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2C09-D9FE-B0E0-7BED-C3489CABB201}"/>
              </a:ext>
            </a:extLst>
          </p:cNvPr>
          <p:cNvGrpSpPr/>
          <p:nvPr/>
        </p:nvGrpSpPr>
        <p:grpSpPr>
          <a:xfrm>
            <a:off x="1015383" y="1431572"/>
            <a:ext cx="3860048" cy="2895925"/>
            <a:chOff x="312234" y="1070516"/>
            <a:chExt cx="3860048" cy="2895925"/>
          </a:xfrm>
        </p:grpSpPr>
        <p:pic>
          <p:nvPicPr>
            <p:cNvPr id="9" name="Picture 8" descr="A bunch of wires in a room&#10;&#10;Description automatically generated">
              <a:extLst>
                <a:ext uri="{FF2B5EF4-FFF2-40B4-BE49-F238E27FC236}">
                  <a16:creationId xmlns:a16="http://schemas.microsoft.com/office/drawing/2014/main" id="{C818B30B-7178-5E39-FC14-4C86C6F32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234" y="1070516"/>
              <a:ext cx="3860048" cy="28959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238292-E95F-5B89-3BDF-5C13BCC4048A}"/>
                </a:ext>
              </a:extLst>
            </p:cNvPr>
            <p:cNvSpPr txBox="1"/>
            <p:nvPr/>
          </p:nvSpPr>
          <p:spPr>
            <a:xfrm>
              <a:off x="2484085" y="1776731"/>
              <a:ext cx="9211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Laser room </a:t>
              </a:r>
            </a:p>
          </p:txBody>
        </p:sp>
      </p:grpSp>
      <p:pic>
        <p:nvPicPr>
          <p:cNvPr id="11" name="Picture 10" descr="A large coil of wire&#10;&#10;Description automatically generated with medium confidence">
            <a:extLst>
              <a:ext uri="{FF2B5EF4-FFF2-40B4-BE49-F238E27FC236}">
                <a16:creationId xmlns:a16="http://schemas.microsoft.com/office/drawing/2014/main" id="{08D409CA-F818-6E28-4D8A-0AC6D5220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83" y="4460993"/>
            <a:ext cx="1434131" cy="1623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8F6184-E9F0-A78D-027D-CDE27ED6E714}"/>
              </a:ext>
            </a:extLst>
          </p:cNvPr>
          <p:cNvSpPr txBox="1"/>
          <p:nvPr/>
        </p:nvSpPr>
        <p:spPr>
          <a:xfrm>
            <a:off x="90200" y="946109"/>
            <a:ext cx="2151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Working area USC </a:t>
            </a:r>
          </a:p>
        </p:txBody>
      </p:sp>
      <p:pic>
        <p:nvPicPr>
          <p:cNvPr id="13" name="Picture 12" descr="A close-up of a machine&#10;&#10;Description automatically generated">
            <a:extLst>
              <a:ext uri="{FF2B5EF4-FFF2-40B4-BE49-F238E27FC236}">
                <a16:creationId xmlns:a16="http://schemas.microsoft.com/office/drawing/2014/main" id="{49D627C1-7661-64F8-4804-196110C326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743" y="4386814"/>
            <a:ext cx="3116669" cy="2077779"/>
          </a:xfrm>
          <a:prstGeom prst="rect">
            <a:avLst/>
          </a:prstGeom>
        </p:spPr>
      </p:pic>
      <p:pic>
        <p:nvPicPr>
          <p:cNvPr id="14" name="Picture 13" descr="A close-up of a bunch of wires&#10;&#10;Description automatically generated">
            <a:extLst>
              <a:ext uri="{FF2B5EF4-FFF2-40B4-BE49-F238E27FC236}">
                <a16:creationId xmlns:a16="http://schemas.microsoft.com/office/drawing/2014/main" id="{C0D4D879-72FD-EADA-B78A-993D4F8844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210" y="4387303"/>
            <a:ext cx="3116669" cy="2077780"/>
          </a:xfrm>
          <a:prstGeom prst="rect">
            <a:avLst/>
          </a:prstGeom>
        </p:spPr>
      </p:pic>
      <p:pic>
        <p:nvPicPr>
          <p:cNvPr id="15" name="Picture 14" descr="A close-up of a machine&#10;&#10;Description automatically generated">
            <a:extLst>
              <a:ext uri="{FF2B5EF4-FFF2-40B4-BE49-F238E27FC236}">
                <a16:creationId xmlns:a16="http://schemas.microsoft.com/office/drawing/2014/main" id="{1987FF13-91F1-9D0C-A28E-A7A47291F3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720" y="2591287"/>
            <a:ext cx="2421050" cy="16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0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GB" dirty="0"/>
          </a:p>
        </p:txBody>
      </p:sp>
      <p:pic>
        <p:nvPicPr>
          <p:cNvPr id="2" name="Picture 1" descr="A person holding wires in a room&#10;&#10;Description automatically generated">
            <a:extLst>
              <a:ext uri="{FF2B5EF4-FFF2-40B4-BE49-F238E27FC236}">
                <a16:creationId xmlns:a16="http://schemas.microsoft.com/office/drawing/2014/main" id="{B34101BD-AF04-429D-93E6-206CEAFB83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15" y="2739640"/>
            <a:ext cx="2747381" cy="3660777"/>
          </a:xfrm>
          <a:prstGeom prst="rect">
            <a:avLst/>
          </a:prstGeom>
        </p:spPr>
      </p:pic>
      <p:pic>
        <p:nvPicPr>
          <p:cNvPr id="3" name="Picture 2" descr="A room with wires and wires&#10;&#10;Description automatically generated">
            <a:extLst>
              <a:ext uri="{FF2B5EF4-FFF2-40B4-BE49-F238E27FC236}">
                <a16:creationId xmlns:a16="http://schemas.microsoft.com/office/drawing/2014/main" id="{ACBDDE1D-6218-2AC0-C2E3-BB8B4CBBFD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63" y="1206115"/>
            <a:ext cx="4090522" cy="3067050"/>
          </a:xfrm>
          <a:prstGeom prst="rect">
            <a:avLst/>
          </a:prstGeom>
        </p:spPr>
      </p:pic>
      <p:pic>
        <p:nvPicPr>
          <p:cNvPr id="7" name="Picture 6" descr="A group of men wearing helmets and holding wires&#10;&#10;Description automatically generated">
            <a:extLst>
              <a:ext uri="{FF2B5EF4-FFF2-40B4-BE49-F238E27FC236}">
                <a16:creationId xmlns:a16="http://schemas.microsoft.com/office/drawing/2014/main" id="{0C039ACA-464D-F238-28E4-BB6B33A517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84" y="2340929"/>
            <a:ext cx="2959449" cy="3943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9C2A5-8FD7-BBF1-7E3A-B024BB747889}"/>
              </a:ext>
            </a:extLst>
          </p:cNvPr>
          <p:cNvSpPr txBox="1"/>
          <p:nvPr/>
        </p:nvSpPr>
        <p:spPr>
          <a:xfrm>
            <a:off x="170690" y="873156"/>
            <a:ext cx="2151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Working area USC </a:t>
            </a:r>
          </a:p>
        </p:txBody>
      </p:sp>
    </p:spTree>
    <p:extLst>
      <p:ext uri="{BB962C8B-B14F-4D97-AF65-F5344CB8AC3E}">
        <p14:creationId xmlns:p14="http://schemas.microsoft.com/office/powerpoint/2010/main" val="278639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26D25-6D2C-F315-DE08-59516E466B12}"/>
              </a:ext>
            </a:extLst>
          </p:cNvPr>
          <p:cNvSpPr txBox="1"/>
          <p:nvPr/>
        </p:nvSpPr>
        <p:spPr>
          <a:xfrm>
            <a:off x="301462" y="85285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S2G14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B0A6B-E4EA-8C06-D601-0C5BEA3C3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7" b="52683"/>
          <a:stretch/>
        </p:blipFill>
        <p:spPr>
          <a:xfrm>
            <a:off x="1783466" y="1239352"/>
            <a:ext cx="2564426" cy="937977"/>
          </a:xfrm>
          <a:prstGeom prst="rect">
            <a:avLst/>
          </a:prstGeom>
        </p:spPr>
      </p:pic>
      <p:pic>
        <p:nvPicPr>
          <p:cNvPr id="7" name="Picture 6" descr="A blue box with wires&#10;&#10;Description automatically generated">
            <a:extLst>
              <a:ext uri="{FF2B5EF4-FFF2-40B4-BE49-F238E27FC236}">
                <a16:creationId xmlns:a16="http://schemas.microsoft.com/office/drawing/2014/main" id="{3BBFEB58-003D-434A-7A45-63A0873FC3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6474" y="2836619"/>
            <a:ext cx="4296397" cy="2864264"/>
          </a:xfrm>
          <a:prstGeom prst="rect">
            <a:avLst/>
          </a:prstGeom>
        </p:spPr>
      </p:pic>
      <p:pic>
        <p:nvPicPr>
          <p:cNvPr id="8" name="Picture 7" descr="Close-up of several wires&#10;&#10;Description automatically generated">
            <a:extLst>
              <a:ext uri="{FF2B5EF4-FFF2-40B4-BE49-F238E27FC236}">
                <a16:creationId xmlns:a16="http://schemas.microsoft.com/office/drawing/2014/main" id="{1D35BCEB-837B-4A6A-6B0D-9EFA76976A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444" y="2120552"/>
            <a:ext cx="3123613" cy="2082408"/>
          </a:xfrm>
          <a:prstGeom prst="rect">
            <a:avLst/>
          </a:prstGeom>
        </p:spPr>
      </p:pic>
      <p:pic>
        <p:nvPicPr>
          <p:cNvPr id="10" name="Picture 9" descr="A person working in a room&#10;&#10;Description automatically generated">
            <a:extLst>
              <a:ext uri="{FF2B5EF4-FFF2-40B4-BE49-F238E27FC236}">
                <a16:creationId xmlns:a16="http://schemas.microsoft.com/office/drawing/2014/main" id="{DDC0827A-9C4C-6B3D-6AB6-7D4552916D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836" y="2120552"/>
            <a:ext cx="3215577" cy="42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14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relocation: runs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C30CE-CD8E-C5A1-9A37-B912323EDDC2}"/>
              </a:ext>
            </a:extLst>
          </p:cNvPr>
          <p:cNvSpPr txBox="1"/>
          <p:nvPr/>
        </p:nvSpPr>
        <p:spPr>
          <a:xfrm>
            <a:off x="439775" y="983020"/>
            <a:ext cx="262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Setting up of the lasers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8 to 10</a:t>
            </a:r>
            <a:r>
              <a:rPr lang="en-GB" sz="1600" b="1" baseline="30000" dirty="0">
                <a:solidFill>
                  <a:srgbClr val="002060"/>
                </a:solidFill>
              </a:rPr>
              <a:t>th</a:t>
            </a:r>
            <a:r>
              <a:rPr lang="en-GB" sz="1600" b="1" dirty="0">
                <a:solidFill>
                  <a:srgbClr val="002060"/>
                </a:solidFill>
              </a:rPr>
              <a:t> November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5B81A-8F20-9D51-3BEE-A3D47555069F}"/>
              </a:ext>
            </a:extLst>
          </p:cNvPr>
          <p:cNvSpPr txBox="1"/>
          <p:nvPr/>
        </p:nvSpPr>
        <p:spPr>
          <a:xfrm>
            <a:off x="378929" y="3009993"/>
            <a:ext cx="445365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/>
              <a:t>Adjustment parameters: </a:t>
            </a:r>
          </a:p>
          <a:p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MiniDAQ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-SR and Cosmic-SR config file modified</a:t>
            </a:r>
            <a:endParaRPr lang="en-GB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wte_2_led_soak_delay moved from -2 to 16076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wte_2_led_delay moved from -2 to 15708</a:t>
            </a:r>
            <a:endParaRPr lang="en-US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posttrig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parameters for the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Matacq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adjustment = 4947</a:t>
            </a:r>
          </a:p>
          <a:p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altLang="en-US" sz="1400" u="sng" dirty="0"/>
              <a:t>Green laser: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wte_2_green_laser= 11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green laser power moved from 9 to 20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nimDelay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value=7781 ( ~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ecalpro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/.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lasercfg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/>
              <a:t>Laser power moved from 240 to 255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10" name="Picture 9" descr="A group of blue and green lines&#10;&#10;Description automatically generated">
            <a:extLst>
              <a:ext uri="{FF2B5EF4-FFF2-40B4-BE49-F238E27FC236}">
                <a16:creationId xmlns:a16="http://schemas.microsoft.com/office/drawing/2014/main" id="{5324EEFE-98AD-6F1D-E115-B65172DF44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678" y="1319326"/>
            <a:ext cx="6469547" cy="16472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E68BB0-5D3B-E3AF-327E-7488AE8201A7}"/>
              </a:ext>
            </a:extLst>
          </p:cNvPr>
          <p:cNvSpPr txBox="1"/>
          <p:nvPr/>
        </p:nvSpPr>
        <p:spPr>
          <a:xfrm>
            <a:off x="353405" y="1915837"/>
            <a:ext cx="45925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with the spare blue laser which was used for the pilot run. Then adding the legacy green laser and finally test the second blue laser which was underground for 1 day.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5672F-3ED3-1BC1-988B-DB0B438FCEC3}"/>
              </a:ext>
            </a:extLst>
          </p:cNvPr>
          <p:cNvSpPr txBox="1"/>
          <p:nvPr/>
        </p:nvSpPr>
        <p:spPr>
          <a:xfrm>
            <a:off x="4460562" y="4340058"/>
            <a:ext cx="71909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 laser: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wte_2_blue_phot1_laser moved from 21 to 11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Delay A = 11.32 us for the spare(DP2-1), A=11,27 for the one online during physics (DP2-2 )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Laser current = 35A (as underground)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Laser attenuation moved from 35 to 50%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D9293-62C2-97A4-A600-DC5897053EF9}"/>
              </a:ext>
            </a:extLst>
          </p:cNvPr>
          <p:cNvSpPr txBox="1"/>
          <p:nvPr/>
        </p:nvSpPr>
        <p:spPr>
          <a:xfrm>
            <a:off x="439775" y="5767148"/>
            <a:ext cx="36611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Reference: </a:t>
            </a:r>
          </a:p>
          <a:p>
            <a:r>
              <a:rPr lang="en-US" sz="1400" i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http://cmsonline.cern.ch/cms-elog/1201618</a:t>
            </a:r>
            <a:endParaRPr lang="en-US" sz="1400" i="1" dirty="0"/>
          </a:p>
          <a:p>
            <a:r>
              <a:rPr lang="en-US" sz="1400" i="1" dirty="0">
                <a:hlinkClick r:id="rId4"/>
              </a:rPr>
              <a:t>http://cmsonline.cern.ch/cms-elog/1202151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669D6-6DF7-C129-16E5-C6C3AEA857EE}"/>
              </a:ext>
            </a:extLst>
          </p:cNvPr>
          <p:cNvSpPr txBox="1"/>
          <p:nvPr/>
        </p:nvSpPr>
        <p:spPr>
          <a:xfrm>
            <a:off x="6288955" y="3071317"/>
            <a:ext cx="4845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Performed tuning for: timing , jitter and  power</a:t>
            </a:r>
          </a:p>
        </p:txBody>
      </p:sp>
    </p:spTree>
    <p:extLst>
      <p:ext uri="{BB962C8B-B14F-4D97-AF65-F5344CB8AC3E}">
        <p14:creationId xmlns:p14="http://schemas.microsoft.com/office/powerpoint/2010/main" val="24594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C326-D11E-0727-4F9B-3277FFDC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relocation: runs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0A4BC-2BD8-6B80-EDC2-6B3ED15A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2A2F4-58F9-7AB4-61D3-A36532E6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88531-21C3-DF5D-83A1-42BCE743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714430"/>
            <a:ext cx="9810750" cy="3933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1BDC2-44EC-8DA2-4768-094419939D00}"/>
              </a:ext>
            </a:extLst>
          </p:cNvPr>
          <p:cNvSpPr txBox="1"/>
          <p:nvPr/>
        </p:nvSpPr>
        <p:spPr>
          <a:xfrm>
            <a:off x="439775" y="983020"/>
            <a:ext cx="245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Global runs summary</a:t>
            </a:r>
            <a:endParaRPr lang="en-GB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2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8C8A-7B69-A15F-23E3-35D6FC03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relocation: pulse reflection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3BF18-4733-628D-CC38-C1FA31B0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A897-722C-2B4E-C120-01A09446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A68C1-9D31-B354-30A5-913A4E34C049}"/>
              </a:ext>
            </a:extLst>
          </p:cNvPr>
          <p:cNvSpPr txBox="1"/>
          <p:nvPr/>
        </p:nvSpPr>
        <p:spPr>
          <a:xfrm>
            <a:off x="357188" y="1094125"/>
            <a:ext cx="101256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Observed laser reﬂection </a:t>
            </a:r>
            <a:r>
              <a:rPr lang="en-US" sz="1400" dirty="0"/>
              <a:t>while testing the lasers at maximum power with trigger in !  </a:t>
            </a:r>
          </a:p>
          <a:p>
            <a:endParaRPr lang="en-US" sz="1400" dirty="0"/>
          </a:p>
          <a:p>
            <a:r>
              <a:rPr lang="en-US" sz="1400" u="sng" dirty="0"/>
              <a:t>Dedicated tests performed to further investigate the issue:</a:t>
            </a:r>
          </a:p>
          <a:p>
            <a:r>
              <a:rPr lang="en-US" sz="1400" dirty="0"/>
              <a:t>• Set laser delay to see the main pulse on BX=1</a:t>
            </a:r>
          </a:p>
          <a:p>
            <a:r>
              <a:rPr lang="en-US" sz="1400" dirty="0"/>
              <a:t>• Observing both blue and green lasers shooting in physics also in BXs 40-41, 62, 102, 165-169 </a:t>
            </a:r>
          </a:p>
          <a:p>
            <a:r>
              <a:rPr lang="en-US" sz="1400" dirty="0"/>
              <a:t>• Checked the amplitude of each component with DQM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A03A19-BDCE-7877-9BCD-629E46416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2" r="2420"/>
          <a:stretch/>
        </p:blipFill>
        <p:spPr>
          <a:xfrm>
            <a:off x="432850" y="2809133"/>
            <a:ext cx="6341846" cy="3699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C81F76-DD51-DFD9-1A11-D846323D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198" y="2656816"/>
            <a:ext cx="4309352" cy="3378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F5481-8950-3DE3-FDE8-847EF07C1FDD}"/>
              </a:ext>
            </a:extLst>
          </p:cNvPr>
          <p:cNvSpPr txBox="1"/>
          <p:nvPr/>
        </p:nvSpPr>
        <p:spPr>
          <a:xfrm rot="980847">
            <a:off x="10285987" y="3427914"/>
            <a:ext cx="16450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400" dirty="0">
                <a:solidFill>
                  <a:srgbClr val="0000FF"/>
                </a:solidFill>
              </a:rPr>
              <a:t>From Federico Ferri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5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C935-6012-47C9-0F8A-FD09F5AF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relocation: pulse reflection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F671-99B8-0755-A812-4F12F46A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0C9A2-0AB4-5718-BC78-64239F75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64863-CFE1-5BD1-3B3F-C7AB5D28F343}"/>
              </a:ext>
            </a:extLst>
          </p:cNvPr>
          <p:cNvSpPr txBox="1"/>
          <p:nvPr/>
        </p:nvSpPr>
        <p:spPr>
          <a:xfrm>
            <a:off x="404813" y="1112965"/>
            <a:ext cx="110537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Further tests performed </a:t>
            </a:r>
            <a:r>
              <a:rPr lang="en-GB" sz="1400" b="1" dirty="0"/>
              <a:t>adding 21m-long ﬁbre</a:t>
            </a:r>
            <a:r>
              <a:rPr lang="en-GB" sz="1400" dirty="0"/>
              <a:t> in diﬀerent points of the laser path for EB-01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• When the additional ﬁbre is added after the 1x100 switch to only 1 LM of EB-01 we can see the laser shooting in BXs: 1, 37, 41, 58, </a:t>
            </a:r>
          </a:p>
          <a:p>
            <a:r>
              <a:rPr lang="en-GB" sz="1400" dirty="0"/>
              <a:t>62, 100, 165-169 (double peak around BX 40 and 60 due to diﬀerent path for the LM regions of the same SM)</a:t>
            </a:r>
          </a:p>
          <a:p>
            <a:r>
              <a:rPr lang="en-GB" sz="1400" dirty="0"/>
              <a:t>• When ﬁbres are added to both LMs of EB-01 the laser shoots in BXs: 1, 41, 62, 165-159.</a:t>
            </a:r>
          </a:p>
          <a:p>
            <a:r>
              <a:rPr lang="en-GB" sz="1400" dirty="0"/>
              <a:t>• Adding the two ﬁbres after the patch panel the laser shoots in BXs: 1, 41, </a:t>
            </a:r>
            <a:r>
              <a:rPr lang="en-GB" sz="1400" b="1" dirty="0"/>
              <a:t>50</a:t>
            </a:r>
            <a:r>
              <a:rPr lang="en-GB" sz="1400" dirty="0"/>
              <a:t>, 62, 165-159</a:t>
            </a:r>
          </a:p>
          <a:p>
            <a:r>
              <a:rPr lang="en-GB" sz="1400" dirty="0"/>
              <a:t>• Adding the ﬁbre before the 1x100 switch doesn't cause diﬀerences </a:t>
            </a:r>
            <a:r>
              <a:rPr lang="en-GB" sz="1400" dirty="0" err="1"/>
              <a:t>wrt</a:t>
            </a:r>
            <a:r>
              <a:rPr lang="en-GB" sz="1400" dirty="0"/>
              <a:t> previous test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E4D73-4A31-840C-5A48-28CDFDE4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364" y="2989553"/>
            <a:ext cx="5619823" cy="2917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0A1F02-698E-6212-A16B-6E7AFE245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8" t="12916" r="3392" b="12362"/>
          <a:stretch/>
        </p:blipFill>
        <p:spPr>
          <a:xfrm>
            <a:off x="404813" y="3273845"/>
            <a:ext cx="5313791" cy="27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5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D636B1-1E30-F200-BF1A-014E4171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610" y="618805"/>
            <a:ext cx="4285218" cy="2993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AE0350-19F4-3302-E6F8-4E4D4ACF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relocation: measurement precision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B0E3C-306A-591E-F344-9039CB54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9FD28-4290-2152-8443-9B896D5D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21B78-1051-26DB-AE11-54E55EDCF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31" y="3571555"/>
            <a:ext cx="3839236" cy="3162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4D33B7-9424-6E1D-CB7D-F933E1A5A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20" y="1056668"/>
            <a:ext cx="3839236" cy="255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BBA08E-7982-8FE3-7FFF-25EBF2B9BA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811"/>
          <a:stretch/>
        </p:blipFill>
        <p:spPr>
          <a:xfrm>
            <a:off x="850166" y="4032602"/>
            <a:ext cx="3460090" cy="16231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ECCB6A-D402-5A33-EE55-2B8440197815}"/>
              </a:ext>
            </a:extLst>
          </p:cNvPr>
          <p:cNvSpPr txBox="1"/>
          <p:nvPr/>
        </p:nvSpPr>
        <p:spPr>
          <a:xfrm rot="980847">
            <a:off x="10405730" y="737661"/>
            <a:ext cx="16450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400" dirty="0">
                <a:solidFill>
                  <a:srgbClr val="0000FF"/>
                </a:solidFill>
              </a:rPr>
              <a:t>From Federico Ferri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7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9B60-F726-47FB-0C9F-3193EABD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relocation: measurement precision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F9AFB-2213-8393-5060-AD41911E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9B865-E986-8509-4EF7-51682438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DCFA5-6E76-E0BB-E2E0-50EC91CA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500" y="3839506"/>
            <a:ext cx="3280680" cy="2757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AD9BB-68ED-4A15-D7EC-909BE651A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128" y="803874"/>
            <a:ext cx="3535425" cy="2926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5CE00-BFE0-1784-0D4C-D38079D1F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45" y="1418727"/>
            <a:ext cx="5603761" cy="4496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AAA1BE-851D-F074-70D7-14E5DBF46083}"/>
              </a:ext>
            </a:extLst>
          </p:cNvPr>
          <p:cNvSpPr txBox="1"/>
          <p:nvPr/>
        </p:nvSpPr>
        <p:spPr>
          <a:xfrm rot="980847">
            <a:off x="10354084" y="885668"/>
            <a:ext cx="16450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400" dirty="0">
                <a:solidFill>
                  <a:srgbClr val="0000FF"/>
                </a:solidFill>
              </a:rPr>
              <a:t>From Federico Ferri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5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2E28C-1DBD-2FFF-AD2B-4E2D762C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147BD-D35F-3B9A-8C8F-F11F4083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7F4042-C3F0-0320-BD7B-15857299FD22}"/>
              </a:ext>
            </a:extLst>
          </p:cNvPr>
          <p:cNvSpPr txBox="1">
            <a:spLocks/>
          </p:cNvSpPr>
          <p:nvPr/>
        </p:nvSpPr>
        <p:spPr>
          <a:xfrm>
            <a:off x="1831909" y="230168"/>
            <a:ext cx="8889040" cy="50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 typeface="Arial"/>
              <a:buNone/>
              <a:defRPr sz="2400" b="1" kern="1200" cap="none" spc="150">
                <a:ln w="11430"/>
                <a:solidFill>
                  <a:schemeClr val="accent1"/>
                </a:solidFill>
                <a:effectLst/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00FF"/>
                </a:solidFill>
              </a:rPr>
              <a:t>Some history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B3F9-6212-E94C-EEB6-48B5561488DF}"/>
              </a:ext>
            </a:extLst>
          </p:cNvPr>
          <p:cNvSpPr txBox="1"/>
          <p:nvPr/>
        </p:nvSpPr>
        <p:spPr>
          <a:xfrm>
            <a:off x="244399" y="1078741"/>
            <a:ext cx="5045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Pilot run 14 to 23 June</a:t>
            </a:r>
            <a:r>
              <a:rPr lang="en-GB" sz="1400" dirty="0"/>
              <a:t>: no showstopper. All OK with blue laser. </a:t>
            </a:r>
          </a:p>
          <a:p>
            <a:r>
              <a:rPr lang="en-GB" sz="1400" i="1" dirty="0">
                <a:hlinkClick r:id="rId2"/>
              </a:rPr>
              <a:t>http://cmsonline.cern.ch/cms-elog/1187058</a:t>
            </a:r>
            <a:endParaRPr lang="en-GB" sz="1400" i="1" dirty="0"/>
          </a:p>
          <a:p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F6FA9-6425-B778-BB62-2E30C9A52F57}"/>
              </a:ext>
            </a:extLst>
          </p:cNvPr>
          <p:cNvSpPr txBox="1"/>
          <p:nvPr/>
        </p:nvSpPr>
        <p:spPr>
          <a:xfrm>
            <a:off x="244399" y="1736426"/>
            <a:ext cx="5229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u="sng" dirty="0">
                <a:solidFill>
                  <a:prstClr val="black"/>
                </a:solidFill>
                <a:latin typeface="Calibri"/>
              </a:rPr>
              <a:t>July: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HVAC issue was discovered by using a heater (huge delta T)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E8EC9-AB91-363B-2351-282B8B8AAB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575" y="2443947"/>
            <a:ext cx="2844936" cy="3482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94A752-C403-F528-B03E-DB2F182AF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694" y="1110653"/>
            <a:ext cx="5033211" cy="49152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E3A6E8-7756-56CD-772C-532146332CAC}"/>
              </a:ext>
            </a:extLst>
          </p:cNvPr>
          <p:cNvSpPr txBox="1"/>
          <p:nvPr/>
        </p:nvSpPr>
        <p:spPr>
          <a:xfrm>
            <a:off x="291095" y="2443947"/>
            <a:ext cx="355901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Solution found by EN-CV: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Replace a valve with a more powerful one to allow more fresh air.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=&gt; Done on September 21.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Test: we defined operation to test this modification and see if the issue disappeared.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=&gt; </a:t>
            </a:r>
            <a:r>
              <a:rPr lang="en-GB" sz="1400" b="1" dirty="0">
                <a:solidFill>
                  <a:srgbClr val="008000"/>
                </a:solidFill>
                <a:latin typeface="Calibri"/>
              </a:rPr>
              <a:t>test OK.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b="1" dirty="0">
              <a:solidFill>
                <a:prstClr val="black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dirty="0">
                <a:solidFill>
                  <a:srgbClr val="008000"/>
                </a:solidFill>
                <a:latin typeface="Calibri"/>
              </a:rPr>
              <a:t>The success of the HVAC was and is crucial before giving the greenlight for the final move.</a:t>
            </a:r>
          </a:p>
        </p:txBody>
      </p:sp>
    </p:spTree>
    <p:extLst>
      <p:ext uri="{BB962C8B-B14F-4D97-AF65-F5344CB8AC3E}">
        <p14:creationId xmlns:p14="http://schemas.microsoft.com/office/powerpoint/2010/main" val="1121625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20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green laser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FD3C0-60D1-F214-B462-37415D31E857}"/>
              </a:ext>
            </a:extLst>
          </p:cNvPr>
          <p:cNvSpPr txBox="1"/>
          <p:nvPr/>
        </p:nvSpPr>
        <p:spPr>
          <a:xfrm>
            <a:off x="189939" y="979257"/>
            <a:ext cx="645652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>
                <a:latin typeface="Calibri"/>
              </a:rPr>
              <a:t>Started test from end August after the LHC restart: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b="1" dirty="0"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- Test the modified laser program including the green laser (the legacy one is not control in the same way)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- Test several configuration to face the 600µs delay of this laser: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We receive the signal WTE from TCD only 107µs in advance !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=&gt; Solution : advance the trigger by one calibration trigger cycle minus 600µs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- Issue with laser frequency: due to the huge delay on generator box we had only 50Hz of events. Solve by using a chain of 2 digital generators.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CD3C0F-8BFA-4616-D54A-BA960F5EB00B}"/>
              </a:ext>
            </a:extLst>
          </p:cNvPr>
          <p:cNvGrpSpPr/>
          <p:nvPr/>
        </p:nvGrpSpPr>
        <p:grpSpPr>
          <a:xfrm>
            <a:off x="5094513" y="3503025"/>
            <a:ext cx="6663921" cy="2841996"/>
            <a:chOff x="7910079" y="1740313"/>
            <a:chExt cx="3991997" cy="1529500"/>
          </a:xfrm>
        </p:grpSpPr>
        <p:pic>
          <p:nvPicPr>
            <p:cNvPr id="9" name="Picture 8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C1161107-7B33-B38C-A149-307DE8BE1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30"/>
            <a:stretch/>
          </p:blipFill>
          <p:spPr>
            <a:xfrm>
              <a:off x="7910079" y="1740313"/>
              <a:ext cx="3991997" cy="13569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A1F4EB-D219-99ED-CBF0-C464F0241669}"/>
                </a:ext>
              </a:extLst>
            </p:cNvPr>
            <p:cNvSpPr txBox="1"/>
            <p:nvPr/>
          </p:nvSpPr>
          <p:spPr>
            <a:xfrm>
              <a:off x="9150221" y="3088898"/>
              <a:ext cx="1866420" cy="18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/>
                <a:t>Blue and new green on 15 October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6A76E7-FDC3-736D-BBBF-AF5B970E9D9A}"/>
              </a:ext>
            </a:extLst>
          </p:cNvPr>
          <p:cNvSpPr txBox="1"/>
          <p:nvPr/>
        </p:nvSpPr>
        <p:spPr>
          <a:xfrm>
            <a:off x="234042" y="4273386"/>
            <a:ext cx="4490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u="sng" dirty="0">
                <a:latin typeface="Calibri"/>
              </a:rPr>
              <a:t>Problem issue</a:t>
            </a:r>
            <a:r>
              <a:rPr lang="en-GB" sz="1400" dirty="0">
                <a:latin typeface="Calibri"/>
              </a:rPr>
              <a:t> :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even with the good delay found, some post pulses are always on physics, at around 1Hz (no continuous calibration trigger) </a:t>
            </a:r>
          </a:p>
        </p:txBody>
      </p:sp>
    </p:spTree>
    <p:extLst>
      <p:ext uri="{BB962C8B-B14F-4D97-AF65-F5344CB8AC3E}">
        <p14:creationId xmlns:p14="http://schemas.microsoft.com/office/powerpoint/2010/main" val="86478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354C-0B3B-2E1A-136E-14D9EA24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green laser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934AF-FDCA-67EB-E4BB-D5F40F0A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56C86-3B2E-3B9C-3783-FCBD428D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36E4C-633D-B8D8-7125-D44BC9D36AA3}"/>
              </a:ext>
            </a:extLst>
          </p:cNvPr>
          <p:cNvSpPr txBox="1"/>
          <p:nvPr/>
        </p:nvSpPr>
        <p:spPr>
          <a:xfrm>
            <a:off x="374910" y="1046926"/>
            <a:ext cx="661371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u="sng" dirty="0">
                <a:latin typeface="Calibri"/>
              </a:rPr>
              <a:t>Raison and solution:</a:t>
            </a:r>
            <a:r>
              <a:rPr lang="en-GB" sz="1600" b="1" dirty="0">
                <a:latin typeface="Calibri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 laser flashes one cycle late, we have one more pulse that generate a L1A Physics (the cycle can be paused, while L1A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still enabled)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  <a:cs typeface="Times New Roman" panose="02020603050405020304" pitchFamily="18" charset="0"/>
              </a:rPr>
              <a:t>=&gt; Send the Warning Test Enable ( B-G0 command) in advance. There is no issue on TCDS side but need agreement as WTE is common to all subdetectors. Test could be done in February.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All lasers will be impacted.  EMTC firmware to be adapted.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477D7-7E2E-22AA-D368-61728750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81" y="3070575"/>
            <a:ext cx="10199915" cy="31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2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22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Conclusion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0C7A7E-86AA-3510-161C-12EBB924EB77}"/>
              </a:ext>
            </a:extLst>
          </p:cNvPr>
          <p:cNvSpPr txBox="1"/>
          <p:nvPr/>
        </p:nvSpPr>
        <p:spPr>
          <a:xfrm>
            <a:off x="2133600" y="3147652"/>
            <a:ext cx="81766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Next steps: 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For the HVAC we request to decouple the temperature of the 2 rooms. Otherwise, one variation in one room generates variation in the second room.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Green laser work:  need to get the trigger modification and test with TCDS team and with ECAL </a:t>
            </a:r>
            <a:r>
              <a:rPr lang="en-GB" sz="1400" i="1" dirty="0"/>
              <a:t>(29 January to 7 February)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Need to study the reflection effect we observed using high power. Reflection that appears on physic events and thus could be an issue in a close future. </a:t>
            </a:r>
          </a:p>
          <a:p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AD8AD-2C83-F1DE-11DA-00071D82578A}"/>
              </a:ext>
            </a:extLst>
          </p:cNvPr>
          <p:cNvSpPr txBox="1"/>
          <p:nvPr/>
        </p:nvSpPr>
        <p:spPr>
          <a:xfrm>
            <a:off x="2133600" y="1607510"/>
            <a:ext cx="7899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The laser relocation was a success . The place is free for the cooling project.</a:t>
            </a:r>
          </a:p>
          <a:p>
            <a:r>
              <a:rPr lang="en-GB" sz="1600" dirty="0"/>
              <a:t>no delay according to the proposal schedule, no issue during the move </a:t>
            </a:r>
          </a:p>
          <a:p>
            <a:endParaRPr lang="en-GB" sz="1600" dirty="0"/>
          </a:p>
          <a:p>
            <a:pPr algn="ctr"/>
            <a:r>
              <a:rPr lang="en-GB" sz="1600" b="1" dirty="0">
                <a:solidFill>
                  <a:srgbClr val="008000"/>
                </a:solidFill>
              </a:rPr>
              <a:t>Thanks to Jean, Marta ,Federico, Giacomo and Stefano!</a:t>
            </a:r>
            <a:endParaRPr lang="en-GB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30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7EF1-A77F-3814-3A07-CAB51ADF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E71C3-9213-FFC8-BE38-144CA3EA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23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EE8EDA-F58B-9AD1-9EF8-0C9C880E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47" y="2944581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Back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6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73AB5-6E09-4A4F-516E-AE0D6585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7F33E-1C24-028C-5F30-5EB88241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112F0-2EE4-132C-47A7-0C392071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34" y="1007203"/>
            <a:ext cx="8437782" cy="5359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FFCD5-7956-B86C-93D4-358BE06FF3C3}"/>
              </a:ext>
            </a:extLst>
          </p:cNvPr>
          <p:cNvSpPr txBox="1"/>
          <p:nvPr/>
        </p:nvSpPr>
        <p:spPr>
          <a:xfrm>
            <a:off x="384484" y="2082447"/>
            <a:ext cx="273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Test to </a:t>
            </a:r>
            <a:r>
              <a:rPr lang="fr-CH" sz="1400" dirty="0" err="1"/>
              <a:t>be</a:t>
            </a:r>
            <a:r>
              <a:rPr lang="fr-CH" sz="1400" dirty="0"/>
              <a:t> </a:t>
            </a:r>
            <a:r>
              <a:rPr lang="fr-CH" sz="1400" dirty="0" err="1"/>
              <a:t>done</a:t>
            </a:r>
            <a:r>
              <a:rPr lang="fr-CH" sz="1400" dirty="0"/>
              <a:t> </a:t>
            </a:r>
            <a:r>
              <a:rPr lang="fr-CH" sz="1400" dirty="0" err="1"/>
              <a:t>with</a:t>
            </a:r>
            <a:r>
              <a:rPr lang="fr-CH" sz="1400" dirty="0"/>
              <a:t> Nye gel on FC/FC </a:t>
            </a:r>
            <a:r>
              <a:rPr lang="fr-CH" sz="1400" dirty="0" err="1"/>
              <a:t>coupling</a:t>
            </a:r>
            <a:r>
              <a:rPr lang="fr-CH" sz="1400" dirty="0"/>
              <a:t>, </a:t>
            </a:r>
            <a:r>
              <a:rPr lang="fr-CH" sz="1400" dirty="0" err="1"/>
              <a:t>already</a:t>
            </a:r>
            <a:r>
              <a:rPr lang="fr-CH" sz="1400" dirty="0"/>
              <a:t> on hand. </a:t>
            </a:r>
          </a:p>
        </p:txBody>
      </p:sp>
    </p:spTree>
    <p:extLst>
      <p:ext uri="{BB962C8B-B14F-4D97-AF65-F5344CB8AC3E}">
        <p14:creationId xmlns:p14="http://schemas.microsoft.com/office/powerpoint/2010/main" val="187443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ADC2A-77F4-F87C-9460-F822DDFD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A82A2-4F73-17F8-54B9-9EDE9390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1C989-194E-6A25-4E6E-92073D37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898" y="1032933"/>
            <a:ext cx="6674246" cy="4944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E9DC9-49FD-E4F7-8EE1-0002ED96FAB4}"/>
              </a:ext>
            </a:extLst>
          </p:cNvPr>
          <p:cNvSpPr txBox="1"/>
          <p:nvPr/>
        </p:nvSpPr>
        <p:spPr>
          <a:xfrm>
            <a:off x="5552390" y="440399"/>
            <a:ext cx="1661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/>
              <a:t>«</a:t>
            </a:r>
            <a:r>
              <a:rPr lang="fr-CH" sz="1600" b="1" dirty="0" err="1"/>
              <a:t>Spybox</a:t>
            </a:r>
            <a:r>
              <a:rPr lang="fr-CH" sz="1600" b="1" dirty="0"/>
              <a:t>», 2014 </a:t>
            </a:r>
          </a:p>
        </p:txBody>
      </p:sp>
    </p:spTree>
    <p:extLst>
      <p:ext uri="{BB962C8B-B14F-4D97-AF65-F5344CB8AC3E}">
        <p14:creationId xmlns:p14="http://schemas.microsoft.com/office/powerpoint/2010/main" val="226658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0650-A018-27E4-93EF-3B1C6FB4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HVAC situation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A7253-DFED-9F23-C5CD-D5FEF76D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62C92-7DF2-667A-C1FE-BF34F2FD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FFCA1-BE5A-6691-4E26-F8B2EECB43F6}"/>
              </a:ext>
            </a:extLst>
          </p:cNvPr>
          <p:cNvSpPr txBox="1"/>
          <p:nvPr/>
        </p:nvSpPr>
        <p:spPr>
          <a:xfrm>
            <a:off x="3596632" y="949705"/>
            <a:ext cx="369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Temperature and humidity plot from September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B6498-FC9E-27C8-2FEC-CAB71E407315}"/>
              </a:ext>
            </a:extLst>
          </p:cNvPr>
          <p:cNvSpPr txBox="1"/>
          <p:nvPr/>
        </p:nvSpPr>
        <p:spPr>
          <a:xfrm>
            <a:off x="9512276" y="2179358"/>
            <a:ext cx="2554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 more temperature fluctuation as observed in July (∆1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GB" sz="1400" dirty="0"/>
              <a:t>C or more  with heat load)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9BA91-4CCE-EA1D-9DF6-518D3730A78A}"/>
              </a:ext>
            </a:extLst>
          </p:cNvPr>
          <p:cNvSpPr txBox="1"/>
          <p:nvPr/>
        </p:nvSpPr>
        <p:spPr>
          <a:xfrm>
            <a:off x="9440696" y="4037882"/>
            <a:ext cx="2554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Since October 2 small problems observed due to sensors</a:t>
            </a:r>
          </a:p>
          <a:p>
            <a:r>
              <a:rPr lang="en-GB" sz="1400" dirty="0"/>
              <a:t>-&gt; solved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387B6B-7B76-155E-3284-E0DAF8F47E6F}"/>
              </a:ext>
            </a:extLst>
          </p:cNvPr>
          <p:cNvGrpSpPr/>
          <p:nvPr/>
        </p:nvGrpSpPr>
        <p:grpSpPr>
          <a:xfrm>
            <a:off x="44343" y="1345670"/>
            <a:ext cx="9480414" cy="5035678"/>
            <a:chOff x="44343" y="1345670"/>
            <a:chExt cx="9480414" cy="50356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343F96-2D84-2511-192D-2BB5A946FCB3}"/>
                </a:ext>
              </a:extLst>
            </p:cNvPr>
            <p:cNvGrpSpPr/>
            <p:nvPr/>
          </p:nvGrpSpPr>
          <p:grpSpPr>
            <a:xfrm>
              <a:off x="44343" y="1345670"/>
              <a:ext cx="9480414" cy="5035678"/>
              <a:chOff x="44343" y="1345670"/>
              <a:chExt cx="9480414" cy="503567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D3320EC-EE0B-560F-0D91-221D66BBBBAC}"/>
                  </a:ext>
                </a:extLst>
              </p:cNvPr>
              <p:cNvGrpSpPr/>
              <p:nvPr/>
            </p:nvGrpSpPr>
            <p:grpSpPr>
              <a:xfrm>
                <a:off x="44343" y="1345670"/>
                <a:ext cx="9480414" cy="5035678"/>
                <a:chOff x="63197" y="1345670"/>
                <a:chExt cx="9480414" cy="503567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B14463F-2FBE-CA47-FBE4-AD4309FCBB01}"/>
                    </a:ext>
                  </a:extLst>
                </p:cNvPr>
                <p:cNvGrpSpPr/>
                <p:nvPr/>
              </p:nvGrpSpPr>
              <p:grpSpPr>
                <a:xfrm>
                  <a:off x="690598" y="1345670"/>
                  <a:ext cx="8410849" cy="5035678"/>
                  <a:chOff x="2021830" y="1053164"/>
                  <a:chExt cx="8410849" cy="5035678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F87E0619-C9C4-4E97-8332-0D2EA5795297}"/>
                      </a:ext>
                    </a:extLst>
                  </p:cNvPr>
                  <p:cNvGrpSpPr/>
                  <p:nvPr/>
                </p:nvGrpSpPr>
                <p:grpSpPr>
                  <a:xfrm>
                    <a:off x="2021830" y="1053164"/>
                    <a:ext cx="8410849" cy="5035678"/>
                    <a:chOff x="1942088" y="1320672"/>
                    <a:chExt cx="8410849" cy="5035678"/>
                  </a:xfrm>
                </p:grpSpPr>
                <p:pic>
                  <p:nvPicPr>
                    <p:cNvPr id="16" name="Picture 15">
                      <a:extLst>
                        <a:ext uri="{FF2B5EF4-FFF2-40B4-BE49-F238E27FC236}">
                          <a16:creationId xmlns:a16="http://schemas.microsoft.com/office/drawing/2014/main" id="{7EDEF1EB-D89C-E9EA-CB8A-D13A76DA0F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198373" y="1320672"/>
                      <a:ext cx="7577727" cy="503567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591DF48E-3BCF-3C4E-CCBF-B1FE1D7575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42088" y="1320672"/>
                      <a:ext cx="522900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100" dirty="0"/>
                        <a:t>Rh(%)</a:t>
                      </a:r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13A72A78-22B7-0D9B-65A4-F7326D8BD3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32868" y="1408336"/>
                      <a:ext cx="72006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100" dirty="0"/>
                        <a:t>Temp(</a:t>
                      </a: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GB" sz="1100" dirty="0"/>
                        <a:t>C)</a:t>
                      </a:r>
                    </a:p>
                  </p:txBody>
                </p: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1E578A18-0C16-8FDA-FB64-BB3DF6068F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95243" y="2233402"/>
                      <a:ext cx="7229533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4150A64A-962B-570F-B8B9-ABDBD0C9F0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294676" y="1402438"/>
                    <a:ext cx="0" cy="4290439"/>
                  </a:xfrm>
                  <a:prstGeom prst="line">
                    <a:avLst/>
                  </a:prstGeom>
                  <a:ln w="12700"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11047222-E32E-C069-61F3-CD23DFDE8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404123" y="1314774"/>
                    <a:ext cx="0" cy="4378103"/>
                  </a:xfrm>
                  <a:prstGeom prst="line">
                    <a:avLst/>
                  </a:prstGeom>
                  <a:ln w="12700"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D51384D-CD3B-02EA-03DC-EB3AD3940EC2}"/>
                      </a:ext>
                    </a:extLst>
                  </p:cNvPr>
                  <p:cNvSpPr txBox="1"/>
                  <p:nvPr/>
                </p:nvSpPr>
                <p:spPr>
                  <a:xfrm>
                    <a:off x="6544357" y="5378033"/>
                    <a:ext cx="175163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dirty="0">
                        <a:solidFill>
                          <a:schemeClr val="accent1"/>
                        </a:solidFill>
                      </a:rPr>
                      <a:t>Laser relocation work</a:t>
                    </a:r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F7260A-9BA4-E516-C4AF-C550254FF4A1}"/>
                    </a:ext>
                  </a:extLst>
                </p:cNvPr>
                <p:cNvSpPr txBox="1"/>
                <p:nvPr/>
              </p:nvSpPr>
              <p:spPr>
                <a:xfrm>
                  <a:off x="8440549" y="3463766"/>
                  <a:ext cx="110306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dirty="0">
                      <a:solidFill>
                        <a:srgbClr val="008000"/>
                      </a:solidFill>
                    </a:rPr>
                    <a:t>T(Office room)</a:t>
                  </a:r>
                </a:p>
                <a:p>
                  <a:r>
                    <a:rPr lang="en-GB" sz="1100" dirty="0">
                      <a:solidFill>
                        <a:srgbClr val="FF0000"/>
                      </a:solidFill>
                    </a:rPr>
                    <a:t>T(Laser room)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F9D28C0-7275-0309-0F18-D4BB4AFAAA80}"/>
                    </a:ext>
                  </a:extLst>
                </p:cNvPr>
                <p:cNvSpPr txBox="1"/>
                <p:nvPr/>
              </p:nvSpPr>
              <p:spPr>
                <a:xfrm>
                  <a:off x="63197" y="2304566"/>
                  <a:ext cx="125480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dirty="0">
                      <a:solidFill>
                        <a:srgbClr val="FF0000"/>
                      </a:solidFill>
                    </a:rPr>
                    <a:t>RH(Office room)</a:t>
                  </a:r>
                </a:p>
                <a:p>
                  <a:r>
                    <a:rPr lang="en-GB" sz="1100" dirty="0"/>
                    <a:t>RH(Laser room)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0CA6C8-D3F9-3A51-EE68-B7F444CA0132}"/>
                  </a:ext>
                </a:extLst>
              </p:cNvPr>
              <p:cNvSpPr txBox="1"/>
              <p:nvPr/>
            </p:nvSpPr>
            <p:spPr>
              <a:xfrm>
                <a:off x="8218375" y="3274111"/>
                <a:ext cx="4587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b="1" dirty="0"/>
                  <a:t>24.6</a:t>
                </a:r>
                <a:endParaRPr lang="en-US" sz="1200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FC119E-039B-2DDB-26E1-E7D086963B79}"/>
                  </a:ext>
                </a:extLst>
              </p:cNvPr>
              <p:cNvSpPr txBox="1"/>
              <p:nvPr/>
            </p:nvSpPr>
            <p:spPr>
              <a:xfrm>
                <a:off x="8225385" y="3837568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b="1" dirty="0"/>
                  <a:t>23.4</a:t>
                </a:r>
                <a:endParaRPr lang="en-US" sz="1200" b="1" dirty="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FDC2F7-E7B8-DC64-4629-5A59AF67E4B8}"/>
                </a:ext>
              </a:extLst>
            </p:cNvPr>
            <p:cNvSpPr txBox="1"/>
            <p:nvPr/>
          </p:nvSpPr>
          <p:spPr>
            <a:xfrm>
              <a:off x="8209781" y="356056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/>
                <a:t>24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650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F84B0-8D80-ACA6-45F8-67A836B2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7F2E3-D59B-4A5A-9122-A57CADDF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4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84684-764E-C0F0-816A-B02D4777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5BBDF-74A6-63E2-BD26-2DB5E214F26A}"/>
              </a:ext>
            </a:extLst>
          </p:cNvPr>
          <p:cNvSpPr txBox="1"/>
          <p:nvPr/>
        </p:nvSpPr>
        <p:spPr>
          <a:xfrm>
            <a:off x="319592" y="4894132"/>
            <a:ext cx="117782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/>
              <a:t>Preparation work with CMS TC: </a:t>
            </a:r>
          </a:p>
          <a:p>
            <a:endParaRPr lang="en-GB" sz="1400" b="1" dirty="0"/>
          </a:p>
          <a:p>
            <a:r>
              <a:rPr lang="en-GB" sz="1400" b="1" dirty="0">
                <a:solidFill>
                  <a:srgbClr val="00297A"/>
                </a:solidFill>
              </a:rPr>
              <a:t>Oct. 10, activity review:  </a:t>
            </a:r>
            <a:r>
              <a:rPr lang="en-GB" sz="1400" dirty="0"/>
              <a:t>Define the plan of the work package (safety aspect) </a:t>
            </a:r>
            <a:r>
              <a:rPr lang="en-GB" sz="1400" dirty="0">
                <a:hlinkClick r:id="rId2"/>
              </a:rPr>
              <a:t>EDMS</a:t>
            </a:r>
            <a:endParaRPr lang="en-GB" sz="1400" b="1" dirty="0"/>
          </a:p>
          <a:p>
            <a:r>
              <a:rPr lang="en-GB" sz="1400" b="1" dirty="0">
                <a:solidFill>
                  <a:srgbClr val="00297A"/>
                </a:solidFill>
              </a:rPr>
              <a:t>Oct. 31,  VIC:  </a:t>
            </a:r>
            <a:r>
              <a:rPr lang="en-GB" sz="1400" dirty="0"/>
              <a:t>Visit Inspection Commune, visit on site to start the work package. (Need to create an Impact) =&gt; OK with us for the co-activity with CO</a:t>
            </a:r>
            <a:r>
              <a:rPr lang="en-GB" sz="1400" baseline="-25000" dirty="0"/>
              <a:t>2 .</a:t>
            </a:r>
            <a:endParaRPr lang="en-GB" sz="1400" dirty="0"/>
          </a:p>
          <a:p>
            <a:r>
              <a:rPr lang="en-GB" sz="1400" dirty="0"/>
              <a:t>But tight time because it is needed to install pillars again just after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B458-E06B-1858-8DFD-FE81D3E67F43}"/>
              </a:ext>
            </a:extLst>
          </p:cNvPr>
          <p:cNvSpPr txBox="1"/>
          <p:nvPr/>
        </p:nvSpPr>
        <p:spPr>
          <a:xfrm>
            <a:off x="255060" y="2141046"/>
            <a:ext cx="41391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EYETS  plan</a:t>
            </a: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1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very tight schedule due to cooling project.  ~</a:t>
            </a:r>
            <a:r>
              <a:rPr lang="en-GB" sz="1400" dirty="0">
                <a:latin typeface="Calibri"/>
              </a:rPr>
              <a:t>2 weeks for the move and 3 weeks for the test.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FF0000"/>
                </a:solidFill>
                <a:latin typeface="Calibri"/>
              </a:rPr>
              <a:t>Need to give ECAL green light on 24</a:t>
            </a:r>
            <a:r>
              <a:rPr lang="en-GB" sz="1400" baseline="30000" dirty="0">
                <a:solidFill>
                  <a:srgbClr val="FF0000"/>
                </a:solidFill>
                <a:latin typeface="Calibri"/>
              </a:rPr>
              <a:t>th</a:t>
            </a:r>
            <a:r>
              <a:rPr lang="en-GB" sz="1400" dirty="0">
                <a:solidFill>
                  <a:srgbClr val="FF0000"/>
                </a:solidFill>
                <a:latin typeface="Calibri"/>
              </a:rPr>
              <a:t> November 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- 30 Oct to 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3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Nov: 	preparation work 2 people + 				transport team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- 6 to 8 November: move and connection of cables, 4 			people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- 8 to 25 November: switch on ECAL, data taking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.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FAA54-FD82-26A5-9241-2312621F8AFE}"/>
              </a:ext>
            </a:extLst>
          </p:cNvPr>
          <p:cNvSpPr txBox="1"/>
          <p:nvPr/>
        </p:nvSpPr>
        <p:spPr>
          <a:xfrm>
            <a:off x="1417345" y="1008068"/>
            <a:ext cx="9775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The move of the parts started  with the pilot run  and preparation of the new lab continue in shadow during data taking.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F8A7F6-351F-143D-7F7A-1ED3AC5CB04B}"/>
              </a:ext>
            </a:extLst>
          </p:cNvPr>
          <p:cNvGrpSpPr/>
          <p:nvPr/>
        </p:nvGrpSpPr>
        <p:grpSpPr>
          <a:xfrm>
            <a:off x="4515086" y="1706415"/>
            <a:ext cx="7461836" cy="3295454"/>
            <a:chOff x="4635971" y="914816"/>
            <a:chExt cx="7461836" cy="3295454"/>
          </a:xfrm>
        </p:grpSpPr>
        <p:pic>
          <p:nvPicPr>
            <p:cNvPr id="9" name="Image 1" descr="Une image contenant texte, capture d’écran, diagramme&#10;&#10;Description générée automatiquement">
              <a:extLst>
                <a:ext uri="{FF2B5EF4-FFF2-40B4-BE49-F238E27FC236}">
                  <a16:creationId xmlns:a16="http://schemas.microsoft.com/office/drawing/2014/main" id="{8988A4AF-D3CB-91CA-92EB-B4EF8873A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971" y="914816"/>
              <a:ext cx="7461836" cy="3257555"/>
            </a:xfrm>
            <a:prstGeom prst="rect">
              <a:avLst/>
            </a:prstGeom>
            <a:noFill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6EC88F-706C-2C54-0EAA-44DD225563E7}"/>
                </a:ext>
              </a:extLst>
            </p:cNvPr>
            <p:cNvSpPr txBox="1"/>
            <p:nvPr/>
          </p:nvSpPr>
          <p:spPr>
            <a:xfrm>
              <a:off x="8979526" y="3902493"/>
              <a:ext cx="3118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H" sz="1400" i="1" dirty="0"/>
                <a:t>Final setup of the monitoring system 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721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6F0F-6EDB-9E1E-8574-E25FC57D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347A9-E112-1C96-4F3F-81008A42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3CD1E-F738-B0F9-2D00-7A5FEA53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CC0A4-6274-CFC2-5E5D-EB32E9BBCE2D}"/>
              </a:ext>
            </a:extLst>
          </p:cNvPr>
          <p:cNvSpPr txBox="1"/>
          <p:nvPr/>
        </p:nvSpPr>
        <p:spPr>
          <a:xfrm>
            <a:off x="656993" y="1023184"/>
            <a:ext cx="1068728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•</a:t>
            </a:r>
            <a:r>
              <a:rPr lang="en-GB" sz="1400" b="1" dirty="0"/>
              <a:t>Monday 30</a:t>
            </a:r>
            <a:r>
              <a:rPr lang="en-GB" sz="1400" b="1" baseline="30000" dirty="0"/>
              <a:t>th</a:t>
            </a:r>
            <a:r>
              <a:rPr lang="en-GB" sz="1400" b="1" dirty="0"/>
              <a:t>  to  Friday 2</a:t>
            </a:r>
            <a:r>
              <a:rPr lang="en-GB" sz="1400" b="1" baseline="30000" dirty="0"/>
              <a:t>nd</a:t>
            </a:r>
            <a:r>
              <a:rPr lang="en-GB" sz="1400" b="1" dirty="0"/>
              <a:t> November</a:t>
            </a:r>
          </a:p>
          <a:p>
            <a:pPr lvl="1"/>
            <a:r>
              <a:rPr lang="en-GB" sz="1400" dirty="0"/>
              <a:t>- disconnection of the lasers and  all devices inside the 3 racks</a:t>
            </a:r>
          </a:p>
          <a:p>
            <a:pPr lvl="1"/>
            <a:r>
              <a:rPr lang="en-GB" sz="1400" dirty="0"/>
              <a:t>- move the lasers and the equipment by hand </a:t>
            </a:r>
          </a:p>
          <a:p>
            <a:pPr lvl="1"/>
            <a:r>
              <a:rPr lang="en-GB" sz="1400" dirty="0"/>
              <a:t>- move the optical tables by the transport team</a:t>
            </a:r>
          </a:p>
          <a:p>
            <a:pPr lvl="1"/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Monday 6th and Tuesday 7th November </a:t>
            </a:r>
            <a:r>
              <a:rPr lang="en-GB" sz="1400" i="1" dirty="0"/>
              <a:t>(</a:t>
            </a:r>
            <a:r>
              <a:rPr lang="en-GB" sz="1400" i="1" dirty="0" err="1"/>
              <a:t>elog</a:t>
            </a:r>
            <a:r>
              <a:rPr lang="en-GB" sz="1400" i="1" dirty="0"/>
              <a:t>: </a:t>
            </a:r>
            <a:r>
              <a:rPr lang="en-GB" sz="1400" i="1" dirty="0">
                <a:hlinkClick r:id="rId2"/>
              </a:rPr>
              <a:t>http://cmsonline.cern.ch/cms-elog/1201374</a:t>
            </a:r>
            <a:r>
              <a:rPr lang="en-GB" sz="1400" i="1" dirty="0"/>
              <a:t>)</a:t>
            </a:r>
          </a:p>
          <a:p>
            <a:pPr lvl="1"/>
            <a:r>
              <a:rPr lang="en-GB" sz="1400" dirty="0"/>
              <a:t>- routing of ﬁbers and MEM LV cables-connection via the patch panel in USC55 of the ﬁbers coming from surface to the those going to ECAL</a:t>
            </a:r>
          </a:p>
          <a:p>
            <a:pPr lvl="1"/>
            <a:r>
              <a:rPr lang="en-GB" sz="1400" dirty="0"/>
              <a:t>- connection of the new laser trigger ﬁbers to the EMTC</a:t>
            </a:r>
          </a:p>
          <a:p>
            <a:pPr lvl="1"/>
            <a:r>
              <a:rPr lang="en-GB" sz="1400" dirty="0"/>
              <a:t>- ﬁnalisation of connections and lasers powerup in the lab on surface</a:t>
            </a:r>
          </a:p>
          <a:p>
            <a:pPr lvl="1"/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Wednesday 8th November </a:t>
            </a:r>
            <a:r>
              <a:rPr lang="en-GB" sz="1400" dirty="0"/>
              <a:t>(</a:t>
            </a:r>
            <a:r>
              <a:rPr lang="en-GB" sz="1400" dirty="0" err="1"/>
              <a:t>elog</a:t>
            </a:r>
            <a:r>
              <a:rPr lang="en-GB" sz="1400" dirty="0"/>
              <a:t>: </a:t>
            </a:r>
            <a:r>
              <a:rPr lang="en-GB" sz="1400" dirty="0">
                <a:hlinkClick r:id="rId3"/>
              </a:rPr>
              <a:t>http://cmsonline.cern.ch/cms-elog/1201431</a:t>
            </a:r>
            <a:r>
              <a:rPr lang="en-GB" sz="1400" dirty="0"/>
              <a:t>)</a:t>
            </a:r>
          </a:p>
          <a:p>
            <a:pPr lvl="1"/>
            <a:r>
              <a:rPr lang="en-GB" sz="1400" dirty="0"/>
              <a:t>- EB+ and EE+ switched on-Deﬁnition of parameters to correctly see spare blue and legacy green both on MATACQ and DQM-Rearranged swapped ﬁbres </a:t>
            </a:r>
          </a:p>
          <a:p>
            <a:pPr lvl="1"/>
            <a:r>
              <a:rPr lang="en-GB" sz="1400" dirty="0"/>
              <a:t>- started data taking in global with spare blue and legacy green</a:t>
            </a:r>
          </a:p>
          <a:p>
            <a:pPr lvl="1"/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Thursday 9th November </a:t>
            </a:r>
            <a:r>
              <a:rPr lang="en-GB" sz="1400" dirty="0"/>
              <a:t>(</a:t>
            </a:r>
            <a:r>
              <a:rPr lang="en-GB" sz="1400" dirty="0" err="1"/>
              <a:t>elog</a:t>
            </a:r>
            <a:r>
              <a:rPr lang="en-GB" sz="1400" dirty="0"/>
              <a:t>: </a:t>
            </a:r>
            <a:r>
              <a:rPr lang="en-GB" sz="1400" dirty="0">
                <a:hlinkClick r:id="rId4"/>
              </a:rPr>
              <a:t>http://cmsonline.cern.ch/cms-elog/1201471</a:t>
            </a:r>
            <a:r>
              <a:rPr lang="en-GB" sz="1400" dirty="0"/>
              <a:t> )</a:t>
            </a:r>
          </a:p>
          <a:p>
            <a:pPr lvl="1"/>
            <a:r>
              <a:rPr lang="en-GB" sz="1400" dirty="0"/>
              <a:t>- deﬁnition of parameters to correctly run LED in the sequence</a:t>
            </a:r>
          </a:p>
          <a:p>
            <a:pPr lvl="1"/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Friday 10th November </a:t>
            </a:r>
            <a:r>
              <a:rPr lang="en-GB" sz="1400" dirty="0"/>
              <a:t>(</a:t>
            </a:r>
            <a:r>
              <a:rPr lang="en-GB" sz="1400" dirty="0" err="1"/>
              <a:t>elog</a:t>
            </a:r>
            <a:r>
              <a:rPr lang="en-GB" sz="1400" dirty="0"/>
              <a:t>: </a:t>
            </a:r>
            <a:r>
              <a:rPr lang="en-GB" sz="1400" dirty="0">
                <a:hlinkClick r:id="rId5"/>
              </a:rPr>
              <a:t>http://cmsonline.cern.ch/cms-elog/1201510</a:t>
            </a:r>
            <a:r>
              <a:rPr lang="en-GB" sz="1400" dirty="0"/>
              <a:t> )</a:t>
            </a:r>
          </a:p>
          <a:p>
            <a:pPr lvl="1"/>
            <a:r>
              <a:rPr lang="en-GB" sz="1400" dirty="0"/>
              <a:t>- EB- and EE- switched on, all ECAL in the runs-Rearranged swapped ﬁbres</a:t>
            </a:r>
          </a:p>
          <a:p>
            <a:pPr lvl="1"/>
            <a:r>
              <a:rPr lang="en-GB" sz="1400" dirty="0"/>
              <a:t>- adjustment of lasers power</a:t>
            </a:r>
          </a:p>
          <a:p>
            <a:pPr lvl="1"/>
            <a:r>
              <a:rPr lang="en-GB" sz="1400" dirty="0"/>
              <a:t>- tests with maximum power of the lasers, observed reﬂection on the laser path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876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1067-A0D8-F979-EFBA-8593B5D4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0F712-AF25-377B-D7AB-61EE6088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8495E-58C4-656E-3534-3339F995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32340-934B-ADA3-C01F-C74D196A145D}"/>
              </a:ext>
            </a:extLst>
          </p:cNvPr>
          <p:cNvSpPr txBox="1"/>
          <p:nvPr/>
        </p:nvSpPr>
        <p:spPr>
          <a:xfrm>
            <a:off x="652462" y="1325641"/>
            <a:ext cx="978693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•</a:t>
            </a:r>
            <a:r>
              <a:rPr lang="en-GB" sz="1400" b="1" dirty="0"/>
              <a:t>Monday 13th November </a:t>
            </a:r>
            <a:r>
              <a:rPr lang="en-GB" sz="1400" dirty="0"/>
              <a:t>(</a:t>
            </a:r>
            <a:r>
              <a:rPr lang="en-GB" sz="1400" dirty="0" err="1"/>
              <a:t>elog</a:t>
            </a:r>
            <a:r>
              <a:rPr lang="en-GB" sz="1400" dirty="0"/>
              <a:t>: </a:t>
            </a:r>
            <a:r>
              <a:rPr lang="en-GB" sz="1400" dirty="0">
                <a:hlinkClick r:id="rId2"/>
              </a:rPr>
              <a:t>http://cmsonline.cern.ch/cms-elog/1201575</a:t>
            </a:r>
            <a:r>
              <a:rPr lang="en-GB" sz="1400" dirty="0"/>
              <a:t>)</a:t>
            </a:r>
          </a:p>
          <a:p>
            <a:pPr lvl="1"/>
            <a:r>
              <a:rPr lang="en-GB" sz="1400" dirty="0"/>
              <a:t>-Improvement of the jitter of the system with cable replacement</a:t>
            </a:r>
          </a:p>
          <a:p>
            <a:pPr lvl="1"/>
            <a:r>
              <a:rPr lang="en-GB" sz="1400" dirty="0"/>
              <a:t>-One run with all ECAL in with legacy blue, green and LEDs, then back to spare blue + legacy green</a:t>
            </a:r>
          </a:p>
          <a:p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Tuesday 14th November </a:t>
            </a:r>
          </a:p>
          <a:p>
            <a:pPr lvl="1"/>
            <a:r>
              <a:rPr lang="en-GB" sz="1400" dirty="0"/>
              <a:t>-EB- and EE- switched oﬀ, EB- back on in the afternoon</a:t>
            </a:r>
          </a:p>
          <a:p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Monday 20th November</a:t>
            </a:r>
          </a:p>
          <a:p>
            <a:pPr lvl="1"/>
            <a:r>
              <a:rPr lang="en-GB" sz="1400" dirty="0"/>
              <a:t> -EE- switched back on, running with all ECAL in</a:t>
            </a:r>
          </a:p>
          <a:p>
            <a:pPr lvl="1"/>
            <a:r>
              <a:rPr lang="en-GB" sz="1400" dirty="0"/>
              <a:t> -Issue with safety door due to bad contact solved</a:t>
            </a:r>
          </a:p>
          <a:p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Wednesday 22nd November </a:t>
            </a:r>
            <a:r>
              <a:rPr lang="en-GB" sz="1400" dirty="0"/>
              <a:t>(</a:t>
            </a:r>
            <a:r>
              <a:rPr lang="en-GB" sz="1400" dirty="0" err="1"/>
              <a:t>elog</a:t>
            </a:r>
            <a:r>
              <a:rPr lang="en-GB" sz="1400" dirty="0"/>
              <a:t>: </a:t>
            </a:r>
            <a:r>
              <a:rPr lang="en-GB" sz="1400" dirty="0">
                <a:hlinkClick r:id="rId3"/>
              </a:rPr>
              <a:t>http://cmsonline.cern.ch/cms-elog/1201920</a:t>
            </a:r>
            <a:r>
              <a:rPr lang="en-GB" sz="1400" dirty="0"/>
              <a:t> )</a:t>
            </a:r>
          </a:p>
          <a:p>
            <a:pPr lvl="1"/>
            <a:r>
              <a:rPr lang="en-GB" sz="1400" dirty="0"/>
              <a:t>-Tests with blue laser at maximum power and main pulse shooting in BX=1 to observe the reﬂection</a:t>
            </a:r>
          </a:p>
          <a:p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Thursday 23rd November </a:t>
            </a:r>
            <a:r>
              <a:rPr lang="en-GB" sz="1400" dirty="0"/>
              <a:t>(</a:t>
            </a:r>
            <a:r>
              <a:rPr lang="en-GB" sz="1400" dirty="0" err="1"/>
              <a:t>elog</a:t>
            </a:r>
            <a:r>
              <a:rPr lang="en-GB" sz="1400" dirty="0"/>
              <a:t>: </a:t>
            </a:r>
            <a:r>
              <a:rPr lang="en-GB" sz="1400" dirty="0">
                <a:hlinkClick r:id="rId4"/>
              </a:rPr>
              <a:t>http://cmsonline.cern.ch/cms-elog/1202012</a:t>
            </a:r>
            <a:r>
              <a:rPr lang="en-GB" sz="1400" dirty="0"/>
              <a:t> ) </a:t>
            </a:r>
          </a:p>
          <a:p>
            <a:pPr lvl="1"/>
            <a:r>
              <a:rPr lang="en-GB" sz="1400" dirty="0"/>
              <a:t>-Repeating tests of Wednesday 22nd adding a 21m-long ﬁbre on diﬀerent points of the laser path</a:t>
            </a:r>
          </a:p>
          <a:p>
            <a:endParaRPr lang="en-GB" sz="1400" dirty="0"/>
          </a:p>
          <a:p>
            <a:r>
              <a:rPr lang="en-GB" sz="1400" dirty="0"/>
              <a:t>•</a:t>
            </a:r>
            <a:r>
              <a:rPr lang="en-GB" sz="1400" b="1" dirty="0"/>
              <a:t>Saturday 25th November </a:t>
            </a:r>
          </a:p>
          <a:p>
            <a:pPr lvl="1"/>
            <a:r>
              <a:rPr lang="en-GB" sz="1400" dirty="0"/>
              <a:t>- ECAL switched oﬀ, end of new laser room commissioning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177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26B91-7A7E-FFC6-2780-7E9BA13C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D69C7-B0C0-3AA1-2908-062D1D19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A person standing in a room with a green railing&#10;&#10;Description automatically generated">
            <a:extLst>
              <a:ext uri="{FF2B5EF4-FFF2-40B4-BE49-F238E27FC236}">
                <a16:creationId xmlns:a16="http://schemas.microsoft.com/office/drawing/2014/main" id="{B0A912E9-72F1-35D5-04C1-E74BBDD18D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4" y="2039216"/>
            <a:ext cx="5434018" cy="4075513"/>
          </a:xfrm>
          <a:prstGeom prst="rect">
            <a:avLst/>
          </a:prstGeom>
        </p:spPr>
      </p:pic>
      <p:pic>
        <p:nvPicPr>
          <p:cNvPr id="7" name="Picture 6" descr="A group of men in a factory&#10;&#10;Description automatically generated">
            <a:extLst>
              <a:ext uri="{FF2B5EF4-FFF2-40B4-BE49-F238E27FC236}">
                <a16:creationId xmlns:a16="http://schemas.microsoft.com/office/drawing/2014/main" id="{30AB48B4-CE44-B931-77DE-DCC70FCB4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674" y="1440567"/>
            <a:ext cx="3505622" cy="4674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0EF0EB-B3D9-C982-0101-E56BDC9D68F7}"/>
              </a:ext>
            </a:extLst>
          </p:cNvPr>
          <p:cNvSpPr txBox="1"/>
          <p:nvPr/>
        </p:nvSpPr>
        <p:spPr>
          <a:xfrm>
            <a:off x="230944" y="1063110"/>
            <a:ext cx="314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Transport team for heavy parts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C3DB01-B835-8D5A-1335-8E0C98E5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90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8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GB" dirty="0"/>
          </a:p>
        </p:txBody>
      </p:sp>
      <p:pic>
        <p:nvPicPr>
          <p:cNvPr id="7" name="Picture 6" descr="A room with a computer and a chair&#10;&#10;Description automatically generated">
            <a:extLst>
              <a:ext uri="{FF2B5EF4-FFF2-40B4-BE49-F238E27FC236}">
                <a16:creationId xmlns:a16="http://schemas.microsoft.com/office/drawing/2014/main" id="{299EC6F2-6492-1FDF-9E11-90F4C66041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84" y="2033476"/>
            <a:ext cx="3982910" cy="2987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4A40CF-F668-C30D-0EAF-005D90E25019}"/>
              </a:ext>
            </a:extLst>
          </p:cNvPr>
          <p:cNvSpPr txBox="1"/>
          <p:nvPr/>
        </p:nvSpPr>
        <p:spPr>
          <a:xfrm>
            <a:off x="413941" y="991193"/>
            <a:ext cx="120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New lab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Office room</a:t>
            </a:r>
          </a:p>
        </p:txBody>
      </p:sp>
      <p:pic>
        <p:nvPicPr>
          <p:cNvPr id="9" name="Picture 8" descr="A room with a computer and electronic equipment&#10;&#10;Description automatically generated with medium confidence">
            <a:extLst>
              <a:ext uri="{FF2B5EF4-FFF2-40B4-BE49-F238E27FC236}">
                <a16:creationId xmlns:a16="http://schemas.microsoft.com/office/drawing/2014/main" id="{47557D0B-F193-DFE3-9A2D-BEC76CC12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008" y="1032890"/>
            <a:ext cx="3050801" cy="5421528"/>
          </a:xfrm>
          <a:prstGeom prst="rect">
            <a:avLst/>
          </a:prstGeom>
        </p:spPr>
      </p:pic>
      <p:pic>
        <p:nvPicPr>
          <p:cNvPr id="10" name="Picture 9" descr="A close-up of a computer&#10;&#10;Description automatically generated">
            <a:extLst>
              <a:ext uri="{FF2B5EF4-FFF2-40B4-BE49-F238E27FC236}">
                <a16:creationId xmlns:a16="http://schemas.microsoft.com/office/drawing/2014/main" id="{8FE4E769-DB3F-ED37-DE33-8F4E0F525B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257" y="1032889"/>
            <a:ext cx="3050802" cy="54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4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3B5B6-A581-5073-64F4-530DECFD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Laser room relocation, December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4173-6628-9701-0CF3-79F77127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9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4E7A47-3484-795D-CD98-90A6CE0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Laser relocation activities</a:t>
            </a:r>
            <a:endParaRPr lang="en-GB" dirty="0"/>
          </a:p>
        </p:txBody>
      </p:sp>
      <p:pic>
        <p:nvPicPr>
          <p:cNvPr id="2" name="Content Placeholder 4" descr="A room with many objects and a table&#10;&#10;Description automatically generated with medium confidence">
            <a:extLst>
              <a:ext uri="{FF2B5EF4-FFF2-40B4-BE49-F238E27FC236}">
                <a16:creationId xmlns:a16="http://schemas.microsoft.com/office/drawing/2014/main" id="{96B66D30-E764-9A90-7687-A2320E15B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17" b="18485"/>
          <a:stretch/>
        </p:blipFill>
        <p:spPr>
          <a:xfrm>
            <a:off x="1679509" y="1378978"/>
            <a:ext cx="9185643" cy="4656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776204-E44A-D2A5-11F9-58E034BE1306}"/>
              </a:ext>
            </a:extLst>
          </p:cNvPr>
          <p:cNvSpPr txBox="1"/>
          <p:nvPr/>
        </p:nvSpPr>
        <p:spPr>
          <a:xfrm>
            <a:off x="332534" y="909079"/>
            <a:ext cx="113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New lab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Laser room</a:t>
            </a:r>
          </a:p>
        </p:txBody>
      </p:sp>
    </p:spTree>
    <p:extLst>
      <p:ext uri="{BB962C8B-B14F-4D97-AF65-F5344CB8AC3E}">
        <p14:creationId xmlns:p14="http://schemas.microsoft.com/office/powerpoint/2010/main" val="148452014"/>
      </p:ext>
    </p:extLst>
  </p:cSld>
  <p:clrMapOvr>
    <a:masterClrMapping/>
  </p:clrMapOvr>
</p:sld>
</file>

<file path=ppt/theme/theme1.xml><?xml version="1.0" encoding="utf-8"?>
<a:theme xmlns:a="http://schemas.openxmlformats.org/drawingml/2006/main" name="KP_Nov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156615</TotalTime>
  <Words>1876</Words>
  <Application>Microsoft Office PowerPoint</Application>
  <PresentationFormat>Widescreen</PresentationFormat>
  <Paragraphs>236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KP_Nov2010</vt:lpstr>
      <vt:lpstr>PowerPoint Presentation</vt:lpstr>
      <vt:lpstr>PowerPoint Presentation</vt:lpstr>
      <vt:lpstr>HVAC situation</vt:lpstr>
      <vt:lpstr>Laser relocation activities</vt:lpstr>
      <vt:lpstr>Laser relocation activities</vt:lpstr>
      <vt:lpstr>Laser relocation activities</vt:lpstr>
      <vt:lpstr>Laser relocation activities</vt:lpstr>
      <vt:lpstr>Laser relocation activities</vt:lpstr>
      <vt:lpstr>Laser relocation activities</vt:lpstr>
      <vt:lpstr>Laser relocation activities</vt:lpstr>
      <vt:lpstr>Laser relocation activities</vt:lpstr>
      <vt:lpstr>Laser relocation activities</vt:lpstr>
      <vt:lpstr>Laser relocation activities</vt:lpstr>
      <vt:lpstr>Laser relocation: runs</vt:lpstr>
      <vt:lpstr>Laser relocation: runs</vt:lpstr>
      <vt:lpstr>Laser relocation: pulse reflection</vt:lpstr>
      <vt:lpstr>Laser relocation: pulse reflection</vt:lpstr>
      <vt:lpstr>Laser relocation: measurement precision</vt:lpstr>
      <vt:lpstr>Laser relocation: measurement precision</vt:lpstr>
      <vt:lpstr>New green laser</vt:lpstr>
      <vt:lpstr>New green laser</vt:lpstr>
      <vt:lpstr>Conclusion</vt:lpstr>
      <vt:lpstr>Back up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Fay</dc:creator>
  <cp:lastModifiedBy>David Bailleux</cp:lastModifiedBy>
  <cp:revision>4268</cp:revision>
  <cp:lastPrinted>2022-11-30T15:36:56Z</cp:lastPrinted>
  <dcterms:created xsi:type="dcterms:W3CDTF">2012-06-26T07:46:01Z</dcterms:created>
  <dcterms:modified xsi:type="dcterms:W3CDTF">2023-12-05T09:15:17Z</dcterms:modified>
</cp:coreProperties>
</file>