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B7C05-0CD6-41A0-85BE-92FD130149B9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3B5C1-077D-489A-9D23-FBA16052F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0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5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8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92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4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2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1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3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BF1F-6920-4162-A924-3167ED58B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721" y="-19815"/>
            <a:ext cx="9144000" cy="525958"/>
          </a:xfrm>
        </p:spPr>
        <p:txBody>
          <a:bodyPr>
            <a:noAutofit/>
          </a:bodyPr>
          <a:lstStyle/>
          <a:p>
            <a:r>
              <a:rPr lang="en-GB" sz="2800" dirty="0" smtClean="0"/>
              <a:t>Laser status July 2021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1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66692" y="1632989"/>
            <a:ext cx="494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Power amplitude in April: around 750 ADC counts. 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6640921" y="1676272"/>
            <a:ext cx="437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Power amplitude in June: &lt; 200 ADC counts. 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9" r="50285" b="46445"/>
          <a:stretch/>
        </p:blipFill>
        <p:spPr>
          <a:xfrm>
            <a:off x="6528740" y="2002321"/>
            <a:ext cx="5162636" cy="287473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39" b="47235"/>
          <a:stretch/>
        </p:blipFill>
        <p:spPr>
          <a:xfrm>
            <a:off x="277643" y="2002321"/>
            <a:ext cx="5235339" cy="270056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66692" y="1069566"/>
            <a:ext cx="142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</a:rPr>
              <a:t>Green Laser: </a:t>
            </a:r>
            <a:endParaRPr lang="en-GB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1721" y="-19815"/>
            <a:ext cx="9144000" cy="52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 smtClean="0"/>
              <a:t>Laser status July 2021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9895" y="729056"/>
            <a:ext cx="271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</a:rPr>
              <a:t>Green Laser investigation: </a:t>
            </a:r>
            <a:endParaRPr lang="en-GB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009" y="1098388"/>
            <a:ext cx="71605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Check the fibre coupling.  Low power but no reference (never measured)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With full green power (I=255): </a:t>
            </a:r>
            <a:endParaRPr lang="en-GB" sz="1600" dirty="0">
              <a:solidFill>
                <a:srgbClr val="002060"/>
              </a:solidFill>
            </a:endParaRPr>
          </a:p>
          <a:p>
            <a:endParaRPr lang="en-GB" sz="1600" dirty="0" smtClean="0">
              <a:solidFill>
                <a:srgbClr val="002060"/>
              </a:solidFill>
            </a:endParaRPr>
          </a:p>
          <a:p>
            <a:r>
              <a:rPr lang="en-GB" sz="1600" dirty="0" smtClean="0">
                <a:solidFill>
                  <a:srgbClr val="002060"/>
                </a:solidFill>
              </a:rPr>
              <a:t>Power internal trigger mode direct output of the laser : </a:t>
            </a:r>
            <a:r>
              <a:rPr lang="en-GB" sz="1600" u="sng" dirty="0" smtClean="0">
                <a:solidFill>
                  <a:srgbClr val="002060"/>
                </a:solidFill>
              </a:rPr>
              <a:t>P= 16mW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P after coupling fibre+10m fibre : P= 5mW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I Loss = 5dB 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Power with external trigger mode , direct output : P=1.7mW </a:t>
            </a:r>
          </a:p>
          <a:p>
            <a:r>
              <a:rPr lang="en-GB" sz="1600" dirty="0" smtClean="0">
                <a:solidFill>
                  <a:srgbClr val="002060"/>
                </a:solidFill>
              </a:rPr>
              <a:t>re-adjust NIM_DELAY:  7901 to 7893 (100ns)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589" y="3909408"/>
            <a:ext cx="4472668" cy="2202191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6110383" y="4833257"/>
            <a:ext cx="2859446" cy="6749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17662" y="1061717"/>
            <a:ext cx="44015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3) Replace the laser controller</a:t>
            </a:r>
          </a:p>
          <a:p>
            <a:endParaRPr lang="en-GB" dirty="0"/>
          </a:p>
          <a:p>
            <a:r>
              <a:rPr lang="en-GB" sz="1600" dirty="0" smtClean="0">
                <a:solidFill>
                  <a:srgbClr val="002060"/>
                </a:solidFill>
              </a:rPr>
              <a:t>P(internal trigger mode) </a:t>
            </a:r>
            <a:r>
              <a:rPr lang="en-GB" sz="1600" u="sng" dirty="0" smtClean="0">
                <a:solidFill>
                  <a:srgbClr val="002060"/>
                </a:solidFill>
              </a:rPr>
              <a:t>P= 83 </a:t>
            </a:r>
            <a:r>
              <a:rPr lang="en-GB" sz="1600" u="sng" dirty="0" err="1" smtClean="0">
                <a:solidFill>
                  <a:srgbClr val="002060"/>
                </a:solidFill>
              </a:rPr>
              <a:t>mW</a:t>
            </a:r>
            <a:endParaRPr lang="en-GB" sz="1600" u="sng" dirty="0" smtClean="0">
              <a:solidFill>
                <a:srgbClr val="002060"/>
              </a:solidFill>
            </a:endParaRPr>
          </a:p>
          <a:p>
            <a:r>
              <a:rPr lang="en-GB" sz="1600" dirty="0" smtClean="0">
                <a:solidFill>
                  <a:srgbClr val="002060"/>
                </a:solidFill>
              </a:rPr>
              <a:t>P(external trigger mode) P= 9mW</a:t>
            </a:r>
          </a:p>
          <a:p>
            <a:r>
              <a:rPr lang="en-GB" sz="1600" dirty="0">
                <a:solidFill>
                  <a:srgbClr val="002060"/>
                </a:solidFill>
              </a:rPr>
              <a:t>P after main coupling, </a:t>
            </a:r>
            <a:r>
              <a:rPr lang="en-GB" sz="1600" dirty="0" smtClean="0">
                <a:solidFill>
                  <a:srgbClr val="002060"/>
                </a:solidFill>
              </a:rPr>
              <a:t>P=37 </a:t>
            </a:r>
            <a:r>
              <a:rPr lang="en-GB" sz="1600" dirty="0" err="1">
                <a:solidFill>
                  <a:srgbClr val="002060"/>
                </a:solidFill>
              </a:rPr>
              <a:t>mW</a:t>
            </a:r>
            <a:r>
              <a:rPr lang="en-GB" sz="1600" dirty="0">
                <a:solidFill>
                  <a:srgbClr val="002060"/>
                </a:solidFill>
              </a:rPr>
              <a:t>.</a:t>
            </a:r>
          </a:p>
          <a:p>
            <a:r>
              <a:rPr lang="en-GB" sz="1600" dirty="0">
                <a:solidFill>
                  <a:srgbClr val="002060"/>
                </a:solidFill>
              </a:rPr>
              <a:t>I Loss = </a:t>
            </a:r>
            <a:r>
              <a:rPr lang="en-GB" sz="1600" dirty="0" smtClean="0">
                <a:solidFill>
                  <a:srgbClr val="002060"/>
                </a:solidFill>
              </a:rPr>
              <a:t>3.5dB</a:t>
            </a:r>
          </a:p>
          <a:p>
            <a:endParaRPr lang="en-GB" sz="1600" dirty="0">
              <a:solidFill>
                <a:srgbClr val="002060"/>
              </a:solidFill>
            </a:endParaRPr>
          </a:p>
          <a:p>
            <a:r>
              <a:rPr lang="en-GB" sz="1600" dirty="0" smtClean="0">
                <a:solidFill>
                  <a:srgbClr val="002060"/>
                </a:solidFill>
              </a:rPr>
              <a:t>NIM_DELAY can be fine tune by 12.5ns : 7885 to 7886</a:t>
            </a:r>
          </a:p>
          <a:p>
            <a:endParaRPr lang="en-GB" sz="1600" u="sng" dirty="0" smtClean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9009" y="3685125"/>
            <a:ext cx="7058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2</a:t>
            </a:r>
            <a:r>
              <a:rPr lang="en-GB" dirty="0">
                <a:solidFill>
                  <a:prstClr val="black"/>
                </a:solidFill>
              </a:rPr>
              <a:t>) Replace the laser head with the old one from 2018 </a:t>
            </a:r>
            <a:r>
              <a:rPr lang="en-GB" sz="1600" i="1" dirty="0">
                <a:solidFill>
                  <a:prstClr val="black"/>
                </a:solidFill>
              </a:rPr>
              <a:t>(laser replacement </a:t>
            </a:r>
            <a:r>
              <a:rPr lang="en-GB" sz="1600" i="1" dirty="0" smtClean="0">
                <a:solidFill>
                  <a:prstClr val="black"/>
                </a:solidFill>
              </a:rPr>
              <a:t>in 2018 because </a:t>
            </a:r>
            <a:r>
              <a:rPr lang="en-GB" sz="1600" i="1" dirty="0">
                <a:solidFill>
                  <a:prstClr val="black"/>
                </a:solidFill>
              </a:rPr>
              <a:t>of faulty controller) 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pPr lvl="0"/>
            <a:r>
              <a:rPr lang="en-GB" sz="1600" dirty="0">
                <a:solidFill>
                  <a:srgbClr val="002060"/>
                </a:solidFill>
              </a:rPr>
              <a:t>P(internal mode, direct output)  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u="sng" dirty="0" smtClean="0">
                <a:solidFill>
                  <a:srgbClr val="002060"/>
                </a:solidFill>
              </a:rPr>
              <a:t>P</a:t>
            </a:r>
            <a:r>
              <a:rPr lang="en-GB" sz="1600" u="sng" dirty="0">
                <a:solidFill>
                  <a:srgbClr val="002060"/>
                </a:solidFill>
              </a:rPr>
              <a:t>= </a:t>
            </a:r>
            <a:r>
              <a:rPr lang="en-GB" sz="1600" u="sng" dirty="0" smtClean="0">
                <a:solidFill>
                  <a:srgbClr val="002060"/>
                </a:solidFill>
              </a:rPr>
              <a:t>50mW</a:t>
            </a:r>
          </a:p>
          <a:p>
            <a:pPr lvl="0"/>
            <a:r>
              <a:rPr lang="en-GB" sz="1600" dirty="0" smtClean="0">
                <a:solidFill>
                  <a:srgbClr val="002060"/>
                </a:solidFill>
              </a:rPr>
              <a:t>P(external trigger mode) 	P = 8mW</a:t>
            </a:r>
            <a:endParaRPr lang="en-GB" sz="1600" dirty="0">
              <a:solidFill>
                <a:srgbClr val="002060"/>
              </a:solidFill>
            </a:endParaRPr>
          </a:p>
          <a:p>
            <a:pPr lvl="0"/>
            <a:r>
              <a:rPr lang="en-GB" sz="1600" dirty="0">
                <a:solidFill>
                  <a:srgbClr val="002060"/>
                </a:solidFill>
              </a:rPr>
              <a:t>P after main coupling, P=21 </a:t>
            </a:r>
            <a:r>
              <a:rPr lang="en-GB" sz="1600" dirty="0" err="1">
                <a:solidFill>
                  <a:srgbClr val="002060"/>
                </a:solidFill>
              </a:rPr>
              <a:t>mW</a:t>
            </a:r>
            <a:r>
              <a:rPr lang="en-GB" sz="1600" dirty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en-GB" sz="1600" dirty="0">
                <a:solidFill>
                  <a:srgbClr val="002060"/>
                </a:solidFill>
              </a:rPr>
              <a:t>I Loss = 3.5dB</a:t>
            </a:r>
          </a:p>
          <a:p>
            <a:pPr lvl="0"/>
            <a:r>
              <a:rPr lang="en-GB" sz="1600" dirty="0">
                <a:solidFill>
                  <a:srgbClr val="002060"/>
                </a:solidFill>
              </a:rPr>
              <a:t>Adjust NIM_DELAY for the timing :  -200ns from fast monitoring so NIM_DELAY should be reduced from 7901 to 7885.</a:t>
            </a:r>
          </a:p>
          <a:p>
            <a:pPr lvl="0"/>
            <a:endParaRPr lang="en-GB" sz="1600" dirty="0">
              <a:solidFill>
                <a:srgbClr val="002060"/>
              </a:solidFill>
            </a:endParaRPr>
          </a:p>
          <a:p>
            <a:pPr lvl="0"/>
            <a:r>
              <a:rPr lang="en-GB" sz="1600" dirty="0">
                <a:solidFill>
                  <a:srgbClr val="002060"/>
                </a:solidFill>
              </a:rPr>
              <a:t>Pulse on the </a:t>
            </a:r>
            <a:r>
              <a:rPr lang="en-GB" sz="1600" dirty="0" err="1">
                <a:solidFill>
                  <a:srgbClr val="002060"/>
                </a:solidFill>
              </a:rPr>
              <a:t>matacq</a:t>
            </a:r>
            <a:r>
              <a:rPr lang="en-GB" sz="1600" dirty="0">
                <a:solidFill>
                  <a:srgbClr val="002060"/>
                </a:solidFill>
              </a:rPr>
              <a:t> better but  still too low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276114" y="3254829"/>
            <a:ext cx="838200" cy="18614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2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06/05/2021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3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1721" y="-19815"/>
            <a:ext cx="9144000" cy="52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 smtClean="0"/>
              <a:t>Laser status July 2021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9895" y="729056"/>
            <a:ext cx="143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</a:rPr>
              <a:t>Green </a:t>
            </a:r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</a:rPr>
              <a:t>Laser: </a:t>
            </a:r>
            <a:endParaRPr lang="en-GB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00" y="1321301"/>
            <a:ext cx="6740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Laser head replaced by the one in used from the beginning, before 2018 (this could explain the power lower than before)</a:t>
            </a:r>
          </a:p>
          <a:p>
            <a:r>
              <a:rPr lang="en-GB" dirty="0" smtClean="0"/>
              <a:t>- New laser controller. The 2</a:t>
            </a:r>
            <a:r>
              <a:rPr lang="en-GB" baseline="30000" dirty="0" smtClean="0"/>
              <a:t>nd</a:t>
            </a:r>
            <a:r>
              <a:rPr lang="en-GB" dirty="0" smtClean="0"/>
              <a:t> one after 2018.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47032" y="2452910"/>
            <a:ext cx="4291426" cy="321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BF1F-6920-4162-A924-3167ED58B3EF}" type="slidenum">
              <a:rPr lang="en-GB" smtClean="0"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1721" y="-19815"/>
            <a:ext cx="9144000" cy="52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smtClean="0"/>
              <a:t>Laser status July 2021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44921" y="796438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rgbClr val="000099"/>
                </a:solidFill>
              </a:rPr>
              <a:t>Blue Laser DP2-2:</a:t>
            </a:r>
            <a:endParaRPr lang="en-GB" b="1" u="sng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698" y="2073046"/>
            <a:ext cx="5066845" cy="24914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61" y="1825397"/>
            <a:ext cx="5581650" cy="27717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08036" y="1456065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APRIL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10901" y="1456065"/>
            <a:ext cx="365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July after the maintenance in May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002457" y="4784586"/>
            <a:ext cx="93513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April: 35A and 50% internal attenuation instead of 35 % . That’s why maintenance was needed. </a:t>
            </a:r>
          </a:p>
          <a:p>
            <a:r>
              <a:rPr lang="en-GB" dirty="0" smtClean="0"/>
              <a:t>In July:   35A and 35% internal attenuation.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</a:t>
            </a:r>
            <a:r>
              <a:rPr lang="en-GB" dirty="0" smtClean="0"/>
              <a:t>The remote attenuator has been changed on </a:t>
            </a:r>
            <a:r>
              <a:rPr lang="en-GB" dirty="0" err="1" smtClean="0"/>
              <a:t>dBGUI</a:t>
            </a:r>
            <a:r>
              <a:rPr lang="en-GB" dirty="0" smtClean="0"/>
              <a:t> to reduce the EB power : 9 to 6%</a:t>
            </a:r>
          </a:p>
          <a:p>
            <a:endParaRPr lang="en-GB" dirty="0"/>
          </a:p>
          <a:p>
            <a:r>
              <a:rPr lang="en-GB" dirty="0" smtClean="0"/>
              <a:t>Ps: In June it was still the test with long fibre </a:t>
            </a:r>
            <a:r>
              <a:rPr lang="en-GB" dirty="0" err="1" smtClean="0"/>
              <a:t>TTCci</a:t>
            </a:r>
            <a:r>
              <a:rPr lang="en-GB" dirty="0" smtClean="0"/>
              <a:t> so not the same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40148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</TotalTime>
  <Words>359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Laser status July 2021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system inspection</dc:title>
  <dc:creator>David Bailleux</dc:creator>
  <cp:lastModifiedBy>David Bailleux</cp:lastModifiedBy>
  <cp:revision>139</cp:revision>
  <dcterms:created xsi:type="dcterms:W3CDTF">2021-05-06T14:31:42Z</dcterms:created>
  <dcterms:modified xsi:type="dcterms:W3CDTF">2021-07-23T10:29:40Z</dcterms:modified>
</cp:coreProperties>
</file>