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embeddedFontLst>
    <p:embeddedFont>
      <p:font typeface="Helvetica Neue"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6F3F5-B581-4B20-8C40-CECAC7965CCC}">
  <a:tblStyle styleId="{DDE6F3F5-B581-4B20-8C40-CECAC7965C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32" y="-150"/>
      </p:cViewPr>
      <p:guideLst>
        <p:guide orient="horz" pos="2160"/>
        <p:guide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b="0" i="0" u="none" strike="noStrike" cap="none">
              <a:solidFill>
                <a:schemeClr val="lt1"/>
              </a:solidFill>
              <a:latin typeface="Calibri"/>
              <a:ea typeface="Calibri"/>
              <a:cs typeface="Calibri"/>
              <a:sym typeface="Calibri"/>
            </a:endParaRPr>
          </a:p>
        </p:txBody>
      </p:sp>
      <p:sp>
        <p:nvSpPr>
          <p:cNvPr id="4" name="Google Shape;4;n"/>
          <p:cNvSpPr>
            <a:spLocks noGrp="1" noRot="1" noChangeAspect="1"/>
          </p:cNvSpPr>
          <p:nvPr>
            <p:ph type="sldImg" idx="2"/>
          </p:nvPr>
        </p:nvSpPr>
        <p:spPr>
          <a:xfrm>
            <a:off x="-14227175" y="-11796713"/>
            <a:ext cx="16654462" cy="12490451"/>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685800" y="4343400"/>
            <a:ext cx="5483225" cy="4111625"/>
          </a:xfrm>
          <a:prstGeom prst="rect">
            <a:avLst/>
          </a:prstGeom>
          <a:noFill/>
          <a:ln>
            <a:noFill/>
          </a:ln>
        </p:spPr>
        <p:txBody>
          <a:bodyPr spcFirstLastPara="1" wrap="square" lIns="0" tIns="0" rIns="0" bIns="0" anchor="t" anchorCtr="0"/>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4227175" y="-11796713"/>
            <a:ext cx="16656050" cy="124920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83" name="Google Shape;83;p1:notes"/>
          <p:cNvSpPr txBox="1">
            <a:spLocks noGrp="1"/>
          </p:cNvSpPr>
          <p:nvPr>
            <p:ph type="body" idx="1"/>
          </p:nvPr>
        </p:nvSpPr>
        <p:spPr>
          <a:xfrm>
            <a:off x="685800" y="4343400"/>
            <a:ext cx="5484813" cy="4113213"/>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02c2346f6_0_16: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2" name="Google Shape;192;g502c2346f6_0_16: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193" name="Google Shape;193;g502c2346f6_0_16: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02c2346f6_0_29: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4" name="Google Shape;204;g502c2346f6_0_29: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205" name="Google Shape;205;g502c2346f6_0_29: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02c2346f6_0_42: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3" name="Google Shape;223;g502c2346f6_0_42: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224" name="Google Shape;224;g502c2346f6_0_42: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2947876fc_0_0: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4" name="Google Shape;234;g52947876fc_0_0: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235" name="Google Shape;235;g52947876fc_0_0: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343400"/>
            <a:ext cx="5483225" cy="41116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53" name="Google Shape;253;p15:notes"/>
          <p:cNvSpPr>
            <a:spLocks noGrp="1" noRot="1" noChangeAspect="1"/>
          </p:cNvSpPr>
          <p:nvPr>
            <p:ph type="sldImg" idx="2"/>
          </p:nvPr>
        </p:nvSpPr>
        <p:spPr>
          <a:xfrm>
            <a:off x="-14227175" y="-11796713"/>
            <a:ext cx="16654463" cy="1249045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62" name="Google Shape;262;p16:notes"/>
          <p:cNvSpPr>
            <a:spLocks noGrp="1" noRot="1" noChangeAspect="1"/>
          </p:cNvSpPr>
          <p:nvPr>
            <p:ph type="sldImg" idx="2"/>
          </p:nvPr>
        </p:nvSpPr>
        <p:spPr>
          <a:xfrm>
            <a:off x="-14227175" y="-11796713"/>
            <a:ext cx="16654463" cy="12490451"/>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26ada7722_0_1:notes"/>
          <p:cNvSpPr>
            <a:spLocks noGrp="1" noRot="1" noChangeAspect="1"/>
          </p:cNvSpPr>
          <p:nvPr>
            <p:ph type="sldImg" idx="2"/>
          </p:nvPr>
        </p:nvSpPr>
        <p:spPr>
          <a:xfrm>
            <a:off x="-14227175" y="-11796713"/>
            <a:ext cx="16654463" cy="12490451"/>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g526ada7722_0_1:notes"/>
          <p:cNvSpPr txBox="1">
            <a:spLocks noGrp="1"/>
          </p:cNvSpPr>
          <p:nvPr>
            <p:ph type="body" idx="1"/>
          </p:nvPr>
        </p:nvSpPr>
        <p:spPr>
          <a:xfrm>
            <a:off x="685800" y="4343400"/>
            <a:ext cx="5483100" cy="411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4227175" y="-11796713"/>
            <a:ext cx="16654463" cy="12490451"/>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3:notes"/>
          <p:cNvSpPr txBox="1">
            <a:spLocks noGrp="1"/>
          </p:cNvSpPr>
          <p:nvPr>
            <p:ph type="body" idx="1"/>
          </p:nvPr>
        </p:nvSpPr>
        <p:spPr>
          <a:xfrm>
            <a:off x="685800" y="4343400"/>
            <a:ext cx="5483225" cy="41116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273b69ad6_0_2: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1" name="Google Shape;111;g5273b69ad6_0_2: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112" name="Google Shape;112;g5273b69ad6_0_2: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8" name="Google Shape;128;p4: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129" name="Google Shape;129;p4:notes"/>
          <p:cNvSpPr txBox="1">
            <a:spLocks noGrp="1"/>
          </p:cNvSpPr>
          <p:nvPr>
            <p:ph type="body" idx="1"/>
          </p:nvPr>
        </p:nvSpPr>
        <p:spPr>
          <a:xfrm>
            <a:off x="685800" y="4343400"/>
            <a:ext cx="5483225" cy="41116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027c957f5_1_0: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3" name="Google Shape;143;g5027c957f5_1_0: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144" name="Google Shape;144;g5027c957f5_1_0: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4" name="Google Shape;154;p8: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155" name="Google Shape;155;p8:notes"/>
          <p:cNvSpPr txBox="1">
            <a:spLocks noGrp="1"/>
          </p:cNvSpPr>
          <p:nvPr>
            <p:ph type="body" idx="1"/>
          </p:nvPr>
        </p:nvSpPr>
        <p:spPr>
          <a:xfrm>
            <a:off x="685800" y="4343400"/>
            <a:ext cx="5483225" cy="4111625"/>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027c957f5_1_11: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67" name="Google Shape;167;g5027c957f5_1_11: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168" name="Google Shape;168;g5027c957f5_1_11: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027c957f5_1_38:notes"/>
          <p:cNvSpPr>
            <a:spLocks noGrp="1" noRot="1" noChangeAspect="1"/>
          </p:cNvSpPr>
          <p:nvPr>
            <p:ph type="sldImg" idx="2"/>
          </p:nvPr>
        </p:nvSpPr>
        <p:spPr>
          <a:xfrm>
            <a:off x="1143000" y="695325"/>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0" name="Google Shape;180;g5027c957f5_1_38:notes"/>
          <p:cNvSpPr txBox="1"/>
          <p:nvPr/>
        </p:nvSpPr>
        <p:spPr>
          <a:xfrm>
            <a:off x="685800" y="4343400"/>
            <a:ext cx="5486400" cy="411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Times New Roman"/>
              <a:buNone/>
            </a:pPr>
            <a:endParaRPr sz="1800">
              <a:solidFill>
                <a:schemeClr val="lt1"/>
              </a:solidFill>
              <a:latin typeface="Calibri"/>
              <a:ea typeface="Calibri"/>
              <a:cs typeface="Calibri"/>
              <a:sym typeface="Calibri"/>
            </a:endParaRPr>
          </a:p>
        </p:txBody>
      </p:sp>
      <p:sp>
        <p:nvSpPr>
          <p:cNvPr id="181" name="Google Shape;181;g5027c957f5_1_38:notes"/>
          <p:cNvSpPr txBox="1">
            <a:spLocks noGrp="1"/>
          </p:cNvSpPr>
          <p:nvPr>
            <p:ph type="body" idx="1"/>
          </p:nvPr>
        </p:nvSpPr>
        <p:spPr>
          <a:xfrm>
            <a:off x="685800" y="4343400"/>
            <a:ext cx="5483100" cy="41115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2"/>
        <p:cNvGrpSpPr/>
        <p:nvPr/>
      </p:nvGrpSpPr>
      <p:grpSpPr>
        <a:xfrm>
          <a:off x="0" y="0"/>
          <a:ext cx="0" cy="0"/>
          <a:chOff x="0" y="0"/>
          <a:chExt cx="0" cy="0"/>
        </a:xfrm>
      </p:grpSpPr>
      <p:sp>
        <p:nvSpPr>
          <p:cNvPr id="13" name="Google Shape;13;p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8532813" y="6394450"/>
            <a:ext cx="4873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1pPr>
            <a:lvl2pPr marL="0" marR="0" lvl="1"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2pPr>
            <a:lvl3pPr marL="0" marR="0" lvl="2"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3pPr>
            <a:lvl4pPr marL="0" marR="0" lvl="3"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4pPr>
            <a:lvl5pPr marL="0" marR="0" lvl="4"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5pPr>
            <a:lvl6pPr marL="0" marR="0" lvl="5"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6pPr>
            <a:lvl7pPr marL="0" marR="0" lvl="6"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7pPr>
            <a:lvl8pPr marL="0" marR="0" lvl="7"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8pPr>
            <a:lvl9pPr marL="0" marR="0" lvl="8" indent="0" algn="r">
              <a:spcBef>
                <a:spcPts val="0"/>
              </a:spcBef>
              <a:spcAft>
                <a:spcPts val="0"/>
              </a:spcAft>
              <a:buNone/>
              <a:defRPr sz="1400" b="1"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1" name="Google Shape;71;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7" name="Google Shape;77;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3"/>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9"/>
        <p:cNvGrpSpPr/>
        <p:nvPr/>
      </p:nvGrpSpPr>
      <p:grpSpPr>
        <a:xfrm>
          <a:off x="0" y="0"/>
          <a:ext cx="0" cy="0"/>
          <a:chOff x="0" y="0"/>
          <a:chExt cx="0" cy="0"/>
        </a:xfrm>
      </p:grpSpPr>
      <p:sp>
        <p:nvSpPr>
          <p:cNvPr id="30" name="Google Shape;30;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2" name="Google Shape;52;p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4" name="Google Shape;64;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p:nvPr/>
        </p:nvSpPr>
        <p:spPr>
          <a:xfrm>
            <a:off x="1314438" y="1496237"/>
            <a:ext cx="6515100" cy="1652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a:solidFill>
                  <a:srgbClr val="990099"/>
                </a:solidFill>
                <a:latin typeface="Times New Roman"/>
                <a:ea typeface="Times New Roman"/>
                <a:cs typeface="Times New Roman"/>
                <a:sym typeface="Times New Roman"/>
              </a:rPr>
              <a:t>Study of radiation damage and possible upgrade of the CMS ECAL Laser Monitoring system</a:t>
            </a:r>
            <a:endParaRPr sz="3200" b="1" i="0" u="none" strike="noStrike" cap="none">
              <a:solidFill>
                <a:srgbClr val="990099"/>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200"/>
              <a:buFont typeface="Times New Roman"/>
              <a:buNone/>
            </a:pPr>
            <a:endParaRPr sz="3200" b="1" i="0" u="none" strike="noStrike" cap="none">
              <a:solidFill>
                <a:srgbClr val="990099"/>
              </a:solidFill>
              <a:latin typeface="Times New Roman"/>
              <a:ea typeface="Times New Roman"/>
              <a:cs typeface="Times New Roman"/>
              <a:sym typeface="Times New Roman"/>
            </a:endParaRPr>
          </a:p>
        </p:txBody>
      </p:sp>
      <p:pic>
        <p:nvPicPr>
          <p:cNvPr id="86" name="Google Shape;86;p13"/>
          <p:cNvPicPr preferRelativeResize="0"/>
          <p:nvPr/>
        </p:nvPicPr>
        <p:blipFill rotWithShape="1">
          <a:blip r:embed="rId3">
            <a:alphaModFix/>
          </a:blip>
          <a:srcRect/>
          <a:stretch/>
        </p:blipFill>
        <p:spPr>
          <a:xfrm>
            <a:off x="0" y="4763"/>
            <a:ext cx="682625" cy="682625"/>
          </a:xfrm>
          <a:prstGeom prst="rect">
            <a:avLst/>
          </a:prstGeom>
          <a:noFill/>
          <a:ln>
            <a:noFill/>
          </a:ln>
        </p:spPr>
      </p:pic>
      <p:sp>
        <p:nvSpPr>
          <p:cNvPr id="87" name="Google Shape;87;p13"/>
          <p:cNvSpPr txBox="1"/>
          <p:nvPr/>
        </p:nvSpPr>
        <p:spPr>
          <a:xfrm>
            <a:off x="2627784" y="3501008"/>
            <a:ext cx="4178300" cy="1384300"/>
          </a:xfrm>
          <a:prstGeom prst="rect">
            <a:avLst/>
          </a:prstGeom>
          <a:solidFill>
            <a:srgbClr val="CCFFCC"/>
          </a:solidFill>
          <a:ln>
            <a:noFill/>
          </a:ln>
          <a:effectLst>
            <a:outerShdw blurRad="63500" dist="1016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rgbClr val="8E0000"/>
                </a:solidFill>
                <a:latin typeface="Times New Roman"/>
                <a:ea typeface="Times New Roman"/>
                <a:cs typeface="Times New Roman"/>
                <a:sym typeface="Times New Roman"/>
              </a:rPr>
              <a:t>Yana </a:t>
            </a:r>
            <a:r>
              <a:rPr lang="en-US" sz="2400" b="1" dirty="0" err="1">
                <a:solidFill>
                  <a:srgbClr val="8E0000"/>
                </a:solidFill>
                <a:latin typeface="Times New Roman"/>
                <a:ea typeface="Times New Roman"/>
                <a:cs typeface="Times New Roman"/>
                <a:sym typeface="Times New Roman"/>
              </a:rPr>
              <a:t>Savchenko</a:t>
            </a:r>
            <a:endParaRPr dirty="0"/>
          </a:p>
          <a:p>
            <a:pPr marL="0" marR="0" lvl="0" indent="0" algn="ctr" rtl="0">
              <a:spcBef>
                <a:spcPts val="0"/>
              </a:spcBef>
              <a:spcAft>
                <a:spcPts val="0"/>
              </a:spcAft>
              <a:buNone/>
            </a:pPr>
            <a:r>
              <a:rPr lang="en-US" sz="2000" b="1" i="0" u="none" strike="noStrike" cap="none" dirty="0">
                <a:solidFill>
                  <a:srgbClr val="000099"/>
                </a:solidFill>
                <a:latin typeface="Times New Roman"/>
                <a:ea typeface="Times New Roman"/>
                <a:cs typeface="Times New Roman"/>
                <a:sym typeface="Times New Roman"/>
              </a:rPr>
              <a:t>Novosibirsk State University</a:t>
            </a:r>
            <a:endParaRPr dirty="0"/>
          </a:p>
          <a:p>
            <a:pPr marL="0" marR="0" lvl="0" indent="0" algn="ctr" rtl="0">
              <a:spcBef>
                <a:spcPts val="0"/>
              </a:spcBef>
              <a:spcAft>
                <a:spcPts val="0"/>
              </a:spcAft>
              <a:buNone/>
            </a:pPr>
            <a:r>
              <a:rPr lang="en-US" sz="2000" b="1" i="0" u="none" strike="noStrike" cap="none" dirty="0">
                <a:solidFill>
                  <a:srgbClr val="000099"/>
                </a:solidFill>
                <a:latin typeface="Times New Roman"/>
                <a:ea typeface="Times New Roman"/>
                <a:cs typeface="Times New Roman"/>
                <a:sym typeface="Times New Roman"/>
              </a:rPr>
              <a:t>On behalf of the CMS Collaboration</a:t>
            </a:r>
            <a:endParaRPr sz="2000" b="1" i="0" u="none" strike="noStrike" cap="none" dirty="0">
              <a:solidFill>
                <a:srgbClr val="000099"/>
              </a:solidFill>
              <a:latin typeface="Times New Roman"/>
              <a:ea typeface="Times New Roman"/>
              <a:cs typeface="Times New Roman"/>
              <a:sym typeface="Times New Roman"/>
            </a:endParaRPr>
          </a:p>
        </p:txBody>
      </p:sp>
      <p:sp>
        <p:nvSpPr>
          <p:cNvPr id="88" name="Google Shape;88;p13"/>
          <p:cNvSpPr txBox="1"/>
          <p:nvPr/>
        </p:nvSpPr>
        <p:spPr>
          <a:xfrm>
            <a:off x="2203950" y="6488100"/>
            <a:ext cx="4736100" cy="3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2060"/>
                </a:solidFill>
                <a:latin typeface="Times New Roman"/>
                <a:ea typeface="Times New Roman"/>
                <a:cs typeface="Times New Roman"/>
                <a:sym typeface="Times New Roman"/>
              </a:rPr>
              <a:t>Trans-Siberian school on High Energy Physics </a:t>
            </a:r>
            <a:endParaRPr sz="1800" b="1">
              <a:solidFill>
                <a:srgbClr val="002060"/>
              </a:solidFill>
              <a:latin typeface="Times New Roman"/>
              <a:ea typeface="Times New Roman"/>
              <a:cs typeface="Times New Roman"/>
              <a:sym typeface="Times New Roman"/>
            </a:endParaRPr>
          </a:p>
        </p:txBody>
      </p:sp>
      <p:pic>
        <p:nvPicPr>
          <p:cNvPr id="89" name="Google Shape;89;p13"/>
          <p:cNvPicPr preferRelativeResize="0"/>
          <p:nvPr/>
        </p:nvPicPr>
        <p:blipFill>
          <a:blip r:embed="rId4">
            <a:alphaModFix/>
          </a:blip>
          <a:stretch>
            <a:fillRect/>
          </a:stretch>
        </p:blipFill>
        <p:spPr>
          <a:xfrm>
            <a:off x="7829550" y="4778"/>
            <a:ext cx="1156992" cy="68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pic>
        <p:nvPicPr>
          <p:cNvPr id="195" name="Google Shape;195;p22"/>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196" name="Google Shape;196;p22"/>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10</a:t>
            </a:fld>
            <a:endParaRPr sz="1400" b="0">
              <a:solidFill>
                <a:srgbClr val="002060"/>
              </a:solidFill>
              <a:latin typeface="Times New Roman"/>
              <a:ea typeface="Times New Roman"/>
              <a:cs typeface="Times New Roman"/>
              <a:sym typeface="Times New Roman"/>
            </a:endParaRPr>
          </a:p>
        </p:txBody>
      </p:sp>
      <p:sp>
        <p:nvSpPr>
          <p:cNvPr id="197" name="Google Shape;197;p22"/>
          <p:cNvSpPr txBox="1"/>
          <p:nvPr/>
        </p:nvSpPr>
        <p:spPr>
          <a:xfrm>
            <a:off x="840150" y="3968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Proposed upgrade of the LM system</a:t>
            </a:r>
            <a:endParaRPr sz="3200" b="1">
              <a:solidFill>
                <a:srgbClr val="990099"/>
              </a:solidFill>
              <a:latin typeface="Times New Roman"/>
              <a:ea typeface="Times New Roman"/>
              <a:cs typeface="Times New Roman"/>
              <a:sym typeface="Times New Roman"/>
            </a:endParaRPr>
          </a:p>
        </p:txBody>
      </p:sp>
      <p:pic>
        <p:nvPicPr>
          <p:cNvPr id="198" name="Google Shape;198;p22"/>
          <p:cNvPicPr preferRelativeResize="0"/>
          <p:nvPr/>
        </p:nvPicPr>
        <p:blipFill>
          <a:blip r:embed="rId4">
            <a:alphaModFix/>
          </a:blip>
          <a:stretch>
            <a:fillRect/>
          </a:stretch>
        </p:blipFill>
        <p:spPr>
          <a:xfrm>
            <a:off x="4697075" y="1087525"/>
            <a:ext cx="3950139" cy="1845851"/>
          </a:xfrm>
          <a:prstGeom prst="rect">
            <a:avLst/>
          </a:prstGeom>
          <a:noFill/>
          <a:ln>
            <a:noFill/>
          </a:ln>
        </p:spPr>
      </p:pic>
      <p:pic>
        <p:nvPicPr>
          <p:cNvPr id="199" name="Google Shape;199;p22"/>
          <p:cNvPicPr preferRelativeResize="0"/>
          <p:nvPr/>
        </p:nvPicPr>
        <p:blipFill>
          <a:blip r:embed="rId5">
            <a:alphaModFix/>
          </a:blip>
          <a:stretch>
            <a:fillRect/>
          </a:stretch>
        </p:blipFill>
        <p:spPr>
          <a:xfrm>
            <a:off x="4635013" y="3502650"/>
            <a:ext cx="4074276" cy="2177300"/>
          </a:xfrm>
          <a:prstGeom prst="rect">
            <a:avLst/>
          </a:prstGeom>
          <a:noFill/>
          <a:ln>
            <a:noFill/>
          </a:ln>
        </p:spPr>
      </p:pic>
      <p:sp>
        <p:nvSpPr>
          <p:cNvPr id="200" name="Google Shape;200;p22"/>
          <p:cNvSpPr txBox="1"/>
          <p:nvPr/>
        </p:nvSpPr>
        <p:spPr>
          <a:xfrm>
            <a:off x="292525" y="1029400"/>
            <a:ext cx="3950100" cy="20202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990099"/>
              </a:buClr>
              <a:buSzPts val="2000"/>
              <a:buFont typeface="Noto Sans Symbols"/>
              <a:buChar char="➢"/>
            </a:pPr>
            <a:r>
              <a:rPr lang="en-US" sz="2000">
                <a:solidFill>
                  <a:srgbClr val="990099"/>
                </a:solidFill>
                <a:latin typeface="Times New Roman"/>
                <a:ea typeface="Times New Roman"/>
                <a:cs typeface="Times New Roman"/>
                <a:sym typeface="Times New Roman"/>
              </a:rPr>
              <a:t>There are 2 SpyBoxes, each with 44 fibers going to SMs and Dees</a:t>
            </a:r>
            <a:endParaRPr sz="2000">
              <a:solidFill>
                <a:srgbClr val="990099"/>
              </a:solidFill>
              <a:latin typeface="Times New Roman"/>
              <a:ea typeface="Times New Roman"/>
              <a:cs typeface="Times New Roman"/>
              <a:sym typeface="Times New Roman"/>
            </a:endParaRPr>
          </a:p>
          <a:p>
            <a:pPr marL="914400" lvl="1" indent="-355600" algn="l" rtl="0">
              <a:spcBef>
                <a:spcPts val="0"/>
              </a:spcBef>
              <a:spcAft>
                <a:spcPts val="0"/>
              </a:spcAft>
              <a:buClr>
                <a:srgbClr val="000099"/>
              </a:buClr>
              <a:buSzPts val="2000"/>
              <a:buFont typeface="Times New Roman"/>
              <a:buChar char="○"/>
            </a:pPr>
            <a:r>
              <a:rPr lang="en-US" sz="2000">
                <a:solidFill>
                  <a:srgbClr val="000099"/>
                </a:solidFill>
                <a:latin typeface="Times New Roman"/>
                <a:ea typeface="Times New Roman"/>
                <a:cs typeface="Times New Roman"/>
                <a:sym typeface="Times New Roman"/>
              </a:rPr>
              <a:t>Only 11 are equipped with PiN diodes at the moment</a:t>
            </a:r>
            <a:endParaRPr sz="2000">
              <a:solidFill>
                <a:srgbClr val="000099"/>
              </a:solidFill>
              <a:latin typeface="Times New Roman"/>
              <a:ea typeface="Times New Roman"/>
              <a:cs typeface="Times New Roman"/>
              <a:sym typeface="Times New Roman"/>
            </a:endParaRPr>
          </a:p>
          <a:p>
            <a:pPr marL="914400" lvl="1" indent="-355600" algn="l" rtl="0">
              <a:spcBef>
                <a:spcPts val="0"/>
              </a:spcBef>
              <a:spcAft>
                <a:spcPts val="0"/>
              </a:spcAft>
              <a:buClr>
                <a:srgbClr val="C00000"/>
              </a:buClr>
              <a:buSzPts val="2000"/>
              <a:buFont typeface="Times New Roman"/>
              <a:buChar char="○"/>
            </a:pPr>
            <a:r>
              <a:rPr lang="en-US" sz="2000">
                <a:solidFill>
                  <a:srgbClr val="C00000"/>
                </a:solidFill>
                <a:latin typeface="Times New Roman"/>
                <a:ea typeface="Times New Roman"/>
                <a:cs typeface="Times New Roman"/>
                <a:sym typeface="Times New Roman"/>
              </a:rPr>
              <a:t>The new system has operated parallel to the legacy system since Run-2</a:t>
            </a:r>
            <a:endParaRPr sz="2000">
              <a:solidFill>
                <a:srgbClr val="C00000"/>
              </a:solidFill>
              <a:latin typeface="Times New Roman"/>
              <a:ea typeface="Times New Roman"/>
              <a:cs typeface="Times New Roman"/>
              <a:sym typeface="Times New Roman"/>
            </a:endParaRPr>
          </a:p>
          <a:p>
            <a:pPr marL="457200" lvl="0" indent="-355600" algn="l" rtl="0">
              <a:spcBef>
                <a:spcPts val="0"/>
              </a:spcBef>
              <a:spcAft>
                <a:spcPts val="0"/>
              </a:spcAft>
              <a:buClr>
                <a:srgbClr val="990099"/>
              </a:buClr>
              <a:buSzPts val="2000"/>
              <a:buFont typeface="Times New Roman"/>
              <a:buChar char="➢"/>
            </a:pPr>
            <a:r>
              <a:rPr lang="en-US" sz="2000">
                <a:solidFill>
                  <a:srgbClr val="990099"/>
                </a:solidFill>
                <a:latin typeface="Times New Roman"/>
                <a:ea typeface="Times New Roman"/>
                <a:cs typeface="Times New Roman"/>
                <a:sym typeface="Times New Roman"/>
              </a:rPr>
              <a:t>Study of the prototype for the LM system is ongoing</a:t>
            </a:r>
            <a:endParaRPr sz="2000">
              <a:solidFill>
                <a:srgbClr val="000099"/>
              </a:solidFill>
              <a:latin typeface="Times New Roman"/>
              <a:ea typeface="Times New Roman"/>
              <a:cs typeface="Times New Roman"/>
              <a:sym typeface="Times New Roman"/>
            </a:endParaRPr>
          </a:p>
        </p:txBody>
      </p:sp>
      <p:pic>
        <p:nvPicPr>
          <p:cNvPr id="201" name="Google Shape;201;p22"/>
          <p:cNvPicPr preferRelativeResize="0"/>
          <p:nvPr/>
        </p:nvPicPr>
        <p:blipFill>
          <a:blip r:embed="rId6">
            <a:alphaModFix/>
          </a:blip>
          <a:stretch>
            <a:fillRect/>
          </a:stretch>
        </p:blipFill>
        <p:spPr>
          <a:xfrm>
            <a:off x="7915375" y="4778"/>
            <a:ext cx="1156992" cy="6826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6"/>
        <p:cNvGrpSpPr/>
        <p:nvPr/>
      </p:nvGrpSpPr>
      <p:grpSpPr>
        <a:xfrm>
          <a:off x="0" y="0"/>
          <a:ext cx="0" cy="0"/>
          <a:chOff x="0" y="0"/>
          <a:chExt cx="0" cy="0"/>
        </a:xfrm>
      </p:grpSpPr>
      <p:pic>
        <p:nvPicPr>
          <p:cNvPr id="207" name="Google Shape;207;p23"/>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208" name="Google Shape;208;p23"/>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11</a:t>
            </a:fld>
            <a:endParaRPr sz="1400" b="0">
              <a:solidFill>
                <a:srgbClr val="002060"/>
              </a:solidFill>
              <a:latin typeface="Times New Roman"/>
              <a:ea typeface="Times New Roman"/>
              <a:cs typeface="Times New Roman"/>
              <a:sym typeface="Times New Roman"/>
            </a:endParaRPr>
          </a:p>
        </p:txBody>
      </p:sp>
      <p:sp>
        <p:nvSpPr>
          <p:cNvPr id="209" name="Google Shape;209;p23"/>
          <p:cNvSpPr txBox="1"/>
          <p:nvPr/>
        </p:nvSpPr>
        <p:spPr>
          <a:xfrm>
            <a:off x="719538" y="3968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Prototype monitoring test results</a:t>
            </a:r>
            <a:endParaRPr sz="3200" b="1">
              <a:solidFill>
                <a:srgbClr val="990099"/>
              </a:solidFill>
              <a:latin typeface="Times New Roman"/>
              <a:ea typeface="Times New Roman"/>
              <a:cs typeface="Times New Roman"/>
              <a:sym typeface="Times New Roman"/>
            </a:endParaRPr>
          </a:p>
        </p:txBody>
      </p:sp>
      <p:sp>
        <p:nvSpPr>
          <p:cNvPr id="210" name="Google Shape;210;p23"/>
          <p:cNvSpPr txBox="1"/>
          <p:nvPr/>
        </p:nvSpPr>
        <p:spPr>
          <a:xfrm>
            <a:off x="94800" y="791075"/>
            <a:ext cx="8954400" cy="23106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990099"/>
              </a:buClr>
              <a:buSzPts val="2000"/>
              <a:buFont typeface="Noto Sans Symbols"/>
              <a:buChar char="➢"/>
            </a:pPr>
            <a:r>
              <a:rPr lang="en-US" sz="2000">
                <a:solidFill>
                  <a:srgbClr val="990099"/>
                </a:solidFill>
                <a:latin typeface="Times New Roman"/>
                <a:ea typeface="Times New Roman"/>
                <a:cs typeface="Times New Roman"/>
                <a:sym typeface="Times New Roman"/>
              </a:rPr>
              <a:t>Legacy system uses APD/PN ratio to compute crystal transparency, while the prototype system uses APD/PiN</a:t>
            </a:r>
            <a:endParaRPr sz="2000">
              <a:solidFill>
                <a:srgbClr val="990099"/>
              </a:solidFill>
              <a:latin typeface="Times New Roman"/>
              <a:ea typeface="Times New Roman"/>
              <a:cs typeface="Times New Roman"/>
              <a:sym typeface="Times New Roman"/>
            </a:endParaRPr>
          </a:p>
          <a:p>
            <a:pPr marL="457200" lvl="0" indent="-355600" algn="l" rtl="0">
              <a:spcBef>
                <a:spcPts val="0"/>
              </a:spcBef>
              <a:spcAft>
                <a:spcPts val="0"/>
              </a:spcAft>
              <a:buClr>
                <a:srgbClr val="000099"/>
              </a:buClr>
              <a:buSzPts val="2000"/>
              <a:buFont typeface="Noto Sans Symbols"/>
              <a:buChar char="➢"/>
            </a:pPr>
            <a:r>
              <a:rPr lang="en-US" sz="2000">
                <a:solidFill>
                  <a:srgbClr val="000099"/>
                </a:solidFill>
                <a:latin typeface="Times New Roman"/>
                <a:ea typeface="Times New Roman"/>
                <a:cs typeface="Times New Roman"/>
                <a:sym typeface="Times New Roman"/>
              </a:rPr>
              <a:t>For consistency between these systems, the PN/PiN ratio should be stable</a:t>
            </a:r>
            <a:endParaRPr sz="2000">
              <a:solidFill>
                <a:srgbClr val="000099"/>
              </a:solidFill>
              <a:latin typeface="Times New Roman"/>
              <a:ea typeface="Times New Roman"/>
              <a:cs typeface="Times New Roman"/>
              <a:sym typeface="Times New Roman"/>
            </a:endParaRPr>
          </a:p>
          <a:p>
            <a:pPr marL="457200" lvl="0" indent="-355600" algn="l" rtl="0">
              <a:spcBef>
                <a:spcPts val="0"/>
              </a:spcBef>
              <a:spcAft>
                <a:spcPts val="0"/>
              </a:spcAft>
              <a:buClr>
                <a:srgbClr val="C00000"/>
              </a:buClr>
              <a:buSzPts val="2000"/>
              <a:buFont typeface="Noto Sans Symbols"/>
              <a:buChar char="➢"/>
            </a:pPr>
            <a:r>
              <a:rPr lang="en-US" sz="2000">
                <a:solidFill>
                  <a:srgbClr val="C00000"/>
                </a:solidFill>
                <a:latin typeface="Times New Roman"/>
                <a:ea typeface="Times New Roman"/>
                <a:cs typeface="Times New Roman"/>
                <a:sym typeface="Times New Roman"/>
              </a:rPr>
              <a:t>To test the prototype LM system, the comparison of APD/PiN ratio (computed with PiN diodes) and APD/PN ratio (computed using legacy LM system) were performed using the 2016 data: </a:t>
            </a:r>
            <a:r>
              <a:rPr lang="en-US" sz="2000">
                <a:solidFill>
                  <a:srgbClr val="000099"/>
                </a:solidFill>
                <a:latin typeface="Times New Roman"/>
                <a:ea typeface="Times New Roman"/>
                <a:cs typeface="Times New Roman"/>
                <a:sym typeface="Times New Roman"/>
              </a:rPr>
              <a:t> </a:t>
            </a:r>
            <a:endParaRPr sz="2000">
              <a:solidFill>
                <a:srgbClr val="000099"/>
              </a:solidFill>
              <a:latin typeface="Times New Roman"/>
              <a:ea typeface="Times New Roman"/>
              <a:cs typeface="Times New Roman"/>
              <a:sym typeface="Times New Roman"/>
            </a:endParaRPr>
          </a:p>
          <a:p>
            <a:pPr marL="914400" lvl="1" indent="-355600" algn="l" rtl="0">
              <a:spcBef>
                <a:spcPts val="0"/>
              </a:spcBef>
              <a:spcAft>
                <a:spcPts val="0"/>
              </a:spcAft>
              <a:buClr>
                <a:srgbClr val="990099"/>
              </a:buClr>
              <a:buSzPts val="2000"/>
              <a:buFont typeface="Times New Roman"/>
              <a:buChar char="○"/>
            </a:pPr>
            <a:r>
              <a:rPr lang="en-US" sz="2000">
                <a:solidFill>
                  <a:srgbClr val="990099"/>
                </a:solidFill>
                <a:latin typeface="Times New Roman"/>
                <a:ea typeface="Times New Roman"/>
                <a:cs typeface="Times New Roman"/>
                <a:sym typeface="Times New Roman"/>
              </a:rPr>
              <a:t>in LHC beam-off periods, using 10 days of data (left plot)</a:t>
            </a:r>
            <a:endParaRPr sz="2000">
              <a:solidFill>
                <a:srgbClr val="990099"/>
              </a:solidFill>
              <a:latin typeface="Times New Roman"/>
              <a:ea typeface="Times New Roman"/>
              <a:cs typeface="Times New Roman"/>
              <a:sym typeface="Times New Roman"/>
            </a:endParaRPr>
          </a:p>
          <a:p>
            <a:pPr marL="914400" marR="0" lvl="1" indent="-355600" algn="l" rtl="0">
              <a:lnSpc>
                <a:spcPct val="100000"/>
              </a:lnSpc>
              <a:spcBef>
                <a:spcPts val="0"/>
              </a:spcBef>
              <a:spcAft>
                <a:spcPts val="0"/>
              </a:spcAft>
              <a:buClr>
                <a:srgbClr val="990099"/>
              </a:buClr>
              <a:buSzPts val="2000"/>
              <a:buFont typeface="Times New Roman"/>
              <a:buChar char="○"/>
            </a:pPr>
            <a:r>
              <a:rPr lang="en-US" sz="2000">
                <a:solidFill>
                  <a:srgbClr val="990099"/>
                </a:solidFill>
                <a:latin typeface="Times New Roman"/>
                <a:ea typeface="Times New Roman"/>
                <a:cs typeface="Times New Roman"/>
                <a:sym typeface="Times New Roman"/>
              </a:rPr>
              <a:t>during LHC beam on periods, using the whole 2016 period (right plot)</a:t>
            </a:r>
            <a:endParaRPr sz="2000">
              <a:solidFill>
                <a:srgbClr val="000099"/>
              </a:solidFill>
              <a:latin typeface="Times New Roman"/>
              <a:ea typeface="Times New Roman"/>
              <a:cs typeface="Times New Roman"/>
              <a:sym typeface="Times New Roman"/>
            </a:endParaRPr>
          </a:p>
        </p:txBody>
      </p:sp>
      <p:pic>
        <p:nvPicPr>
          <p:cNvPr id="211" name="Google Shape;211;p23"/>
          <p:cNvPicPr preferRelativeResize="0"/>
          <p:nvPr/>
        </p:nvPicPr>
        <p:blipFill>
          <a:blip r:embed="rId4">
            <a:alphaModFix/>
          </a:blip>
          <a:stretch>
            <a:fillRect/>
          </a:stretch>
        </p:blipFill>
        <p:spPr>
          <a:xfrm>
            <a:off x="372282" y="4280050"/>
            <a:ext cx="3796218" cy="2577947"/>
          </a:xfrm>
          <a:prstGeom prst="rect">
            <a:avLst/>
          </a:prstGeom>
          <a:noFill/>
          <a:ln>
            <a:noFill/>
          </a:ln>
        </p:spPr>
      </p:pic>
      <p:pic>
        <p:nvPicPr>
          <p:cNvPr id="212" name="Google Shape;212;p23"/>
          <p:cNvPicPr preferRelativeResize="0"/>
          <p:nvPr/>
        </p:nvPicPr>
        <p:blipFill>
          <a:blip r:embed="rId5">
            <a:alphaModFix/>
          </a:blip>
          <a:stretch>
            <a:fillRect/>
          </a:stretch>
        </p:blipFill>
        <p:spPr>
          <a:xfrm>
            <a:off x="4954100" y="4280050"/>
            <a:ext cx="3796225" cy="2577936"/>
          </a:xfrm>
          <a:prstGeom prst="rect">
            <a:avLst/>
          </a:prstGeom>
          <a:noFill/>
          <a:ln>
            <a:noFill/>
          </a:ln>
        </p:spPr>
      </p:pic>
      <p:sp>
        <p:nvSpPr>
          <p:cNvPr id="213" name="Google Shape;213;p23"/>
          <p:cNvSpPr txBox="1"/>
          <p:nvPr/>
        </p:nvSpPr>
        <p:spPr>
          <a:xfrm>
            <a:off x="2918350" y="3729750"/>
            <a:ext cx="3224400" cy="462600"/>
          </a:xfrm>
          <a:prstGeom prst="rect">
            <a:avLst/>
          </a:prstGeom>
          <a:solidFill>
            <a:srgbClr val="FFE599"/>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990000"/>
                </a:solidFill>
                <a:latin typeface="Times New Roman"/>
                <a:ea typeface="Times New Roman"/>
                <a:cs typeface="Times New Roman"/>
                <a:sym typeface="Times New Roman"/>
              </a:rPr>
              <a:t>RMS of the (APD/PiN)/(APD/PN) ratio </a:t>
            </a:r>
            <a:endParaRPr b="1">
              <a:solidFill>
                <a:srgbClr val="990000"/>
              </a:solidFill>
              <a:latin typeface="Times New Roman"/>
              <a:ea typeface="Times New Roman"/>
              <a:cs typeface="Times New Roman"/>
              <a:sym typeface="Times New Roman"/>
            </a:endParaRPr>
          </a:p>
        </p:txBody>
      </p:sp>
      <p:cxnSp>
        <p:nvCxnSpPr>
          <p:cNvPr id="214" name="Google Shape;214;p23"/>
          <p:cNvCxnSpPr>
            <a:stCxn id="213" idx="2"/>
          </p:cNvCxnSpPr>
          <p:nvPr/>
        </p:nvCxnSpPr>
        <p:spPr>
          <a:xfrm flipH="1">
            <a:off x="3901750" y="4192350"/>
            <a:ext cx="628800" cy="351000"/>
          </a:xfrm>
          <a:prstGeom prst="straightConnector1">
            <a:avLst/>
          </a:prstGeom>
          <a:noFill/>
          <a:ln w="28575" cap="flat" cmpd="sng">
            <a:solidFill>
              <a:srgbClr val="CC0000"/>
            </a:solidFill>
            <a:prstDash val="solid"/>
            <a:round/>
            <a:headEnd type="none" w="med" len="med"/>
            <a:tailEnd type="triangle" w="med" len="med"/>
          </a:ln>
        </p:spPr>
      </p:cxnSp>
      <p:cxnSp>
        <p:nvCxnSpPr>
          <p:cNvPr id="215" name="Google Shape;215;p23"/>
          <p:cNvCxnSpPr>
            <a:stCxn id="213" idx="2"/>
          </p:cNvCxnSpPr>
          <p:nvPr/>
        </p:nvCxnSpPr>
        <p:spPr>
          <a:xfrm>
            <a:off x="4530550" y="4192350"/>
            <a:ext cx="785700" cy="383100"/>
          </a:xfrm>
          <a:prstGeom prst="straightConnector1">
            <a:avLst/>
          </a:prstGeom>
          <a:noFill/>
          <a:ln w="28575" cap="flat" cmpd="sng">
            <a:solidFill>
              <a:srgbClr val="CC0000"/>
            </a:solidFill>
            <a:prstDash val="solid"/>
            <a:round/>
            <a:headEnd type="none" w="med" len="med"/>
            <a:tailEnd type="triangle" w="med" len="med"/>
          </a:ln>
        </p:spPr>
      </p:cxnSp>
      <p:sp>
        <p:nvSpPr>
          <p:cNvPr id="216" name="Google Shape;216;p23"/>
          <p:cNvSpPr txBox="1"/>
          <p:nvPr/>
        </p:nvSpPr>
        <p:spPr>
          <a:xfrm>
            <a:off x="94800" y="3385950"/>
            <a:ext cx="2721900" cy="806400"/>
          </a:xfrm>
          <a:prstGeom prst="rect">
            <a:avLst/>
          </a:prstGeom>
          <a:solidFill>
            <a:srgbClr val="FFE599"/>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990000"/>
                </a:solidFill>
                <a:latin typeface="Times New Roman"/>
                <a:ea typeface="Times New Roman"/>
                <a:cs typeface="Times New Roman"/>
                <a:sym typeface="Times New Roman"/>
              </a:rPr>
              <a:t>Stability is around 0.1-0.2% (similar to the performance of legacy system)</a:t>
            </a:r>
            <a:endParaRPr b="1">
              <a:solidFill>
                <a:srgbClr val="990000"/>
              </a:solidFill>
              <a:latin typeface="Times New Roman"/>
              <a:ea typeface="Times New Roman"/>
              <a:cs typeface="Times New Roman"/>
              <a:sym typeface="Times New Roman"/>
            </a:endParaRPr>
          </a:p>
        </p:txBody>
      </p:sp>
      <p:sp>
        <p:nvSpPr>
          <p:cNvPr id="217" name="Google Shape;217;p23"/>
          <p:cNvSpPr txBox="1"/>
          <p:nvPr/>
        </p:nvSpPr>
        <p:spPr>
          <a:xfrm>
            <a:off x="7245975" y="3827238"/>
            <a:ext cx="1826400" cy="365100"/>
          </a:xfrm>
          <a:prstGeom prst="rect">
            <a:avLst/>
          </a:prstGeom>
          <a:solidFill>
            <a:srgbClr val="FFE599"/>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990000"/>
                </a:solidFill>
                <a:latin typeface="Times New Roman"/>
                <a:ea typeface="Times New Roman"/>
                <a:cs typeface="Times New Roman"/>
                <a:sym typeface="Times New Roman"/>
              </a:rPr>
              <a:t>RMS spread is 1-2% </a:t>
            </a:r>
            <a:endParaRPr b="1">
              <a:solidFill>
                <a:srgbClr val="990000"/>
              </a:solidFill>
              <a:latin typeface="Times New Roman"/>
              <a:ea typeface="Times New Roman"/>
              <a:cs typeface="Times New Roman"/>
              <a:sym typeface="Times New Roman"/>
            </a:endParaRPr>
          </a:p>
        </p:txBody>
      </p:sp>
      <p:cxnSp>
        <p:nvCxnSpPr>
          <p:cNvPr id="218" name="Google Shape;218;p23"/>
          <p:cNvCxnSpPr/>
          <p:nvPr/>
        </p:nvCxnSpPr>
        <p:spPr>
          <a:xfrm>
            <a:off x="1439525" y="4148100"/>
            <a:ext cx="248100" cy="399900"/>
          </a:xfrm>
          <a:prstGeom prst="straightConnector1">
            <a:avLst/>
          </a:prstGeom>
          <a:noFill/>
          <a:ln w="28575" cap="flat" cmpd="sng">
            <a:solidFill>
              <a:srgbClr val="CC0000"/>
            </a:solidFill>
            <a:prstDash val="solid"/>
            <a:round/>
            <a:headEnd type="none" w="med" len="med"/>
            <a:tailEnd type="triangle" w="med" len="med"/>
          </a:ln>
        </p:spPr>
      </p:cxnSp>
      <p:cxnSp>
        <p:nvCxnSpPr>
          <p:cNvPr id="219" name="Google Shape;219;p23"/>
          <p:cNvCxnSpPr>
            <a:stCxn id="217" idx="2"/>
          </p:cNvCxnSpPr>
          <p:nvPr/>
        </p:nvCxnSpPr>
        <p:spPr>
          <a:xfrm>
            <a:off x="8159175" y="4192338"/>
            <a:ext cx="224100" cy="408900"/>
          </a:xfrm>
          <a:prstGeom prst="straightConnector1">
            <a:avLst/>
          </a:prstGeom>
          <a:noFill/>
          <a:ln w="28575" cap="flat" cmpd="sng">
            <a:solidFill>
              <a:srgbClr val="CC0000"/>
            </a:solidFill>
            <a:prstDash val="solid"/>
            <a:round/>
            <a:headEnd type="none" w="med" len="med"/>
            <a:tailEnd type="triangle" w="med" len="med"/>
          </a:ln>
        </p:spPr>
      </p:cxnSp>
      <p:pic>
        <p:nvPicPr>
          <p:cNvPr id="220" name="Google Shape;220;p23"/>
          <p:cNvPicPr preferRelativeResize="0"/>
          <p:nvPr/>
        </p:nvPicPr>
        <p:blipFill>
          <a:blip r:embed="rId6">
            <a:alphaModFix/>
          </a:blip>
          <a:stretch>
            <a:fillRect/>
          </a:stretch>
        </p:blipFill>
        <p:spPr>
          <a:xfrm>
            <a:off x="7915375" y="4778"/>
            <a:ext cx="1156992" cy="6826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5"/>
        <p:cNvGrpSpPr/>
        <p:nvPr/>
      </p:nvGrpSpPr>
      <p:grpSpPr>
        <a:xfrm>
          <a:off x="0" y="0"/>
          <a:ext cx="0" cy="0"/>
          <a:chOff x="0" y="0"/>
          <a:chExt cx="0" cy="0"/>
        </a:xfrm>
      </p:grpSpPr>
      <p:pic>
        <p:nvPicPr>
          <p:cNvPr id="226" name="Google Shape;226;p24"/>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227" name="Google Shape;227;p24"/>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12</a:t>
            </a:fld>
            <a:endParaRPr sz="1400" b="0">
              <a:solidFill>
                <a:srgbClr val="002060"/>
              </a:solidFill>
              <a:latin typeface="Times New Roman"/>
              <a:ea typeface="Times New Roman"/>
              <a:cs typeface="Times New Roman"/>
              <a:sym typeface="Times New Roman"/>
            </a:endParaRPr>
          </a:p>
        </p:txBody>
      </p:sp>
      <p:sp>
        <p:nvSpPr>
          <p:cNvPr id="228" name="Google Shape;228;p24"/>
          <p:cNvSpPr txBox="1"/>
          <p:nvPr/>
        </p:nvSpPr>
        <p:spPr>
          <a:xfrm>
            <a:off x="788438" y="3968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Prototype monitoring test results</a:t>
            </a:r>
            <a:endParaRPr sz="3200" b="1">
              <a:solidFill>
                <a:srgbClr val="990099"/>
              </a:solidFill>
              <a:latin typeface="Times New Roman"/>
              <a:ea typeface="Times New Roman"/>
              <a:cs typeface="Times New Roman"/>
              <a:sym typeface="Times New Roman"/>
            </a:endParaRPr>
          </a:p>
        </p:txBody>
      </p:sp>
      <p:sp>
        <p:nvSpPr>
          <p:cNvPr id="229" name="Google Shape;229;p24"/>
          <p:cNvSpPr txBox="1"/>
          <p:nvPr/>
        </p:nvSpPr>
        <p:spPr>
          <a:xfrm>
            <a:off x="349200" y="3751063"/>
            <a:ext cx="8445600" cy="23997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C00000"/>
              </a:buClr>
              <a:buSzPts val="2000"/>
              <a:buFont typeface="Noto Sans Symbols"/>
              <a:buChar char="➢"/>
            </a:pPr>
            <a:r>
              <a:rPr lang="en-US" sz="2000">
                <a:solidFill>
                  <a:srgbClr val="C00000"/>
                </a:solidFill>
                <a:latin typeface="Times New Roman"/>
                <a:ea typeface="Times New Roman"/>
                <a:cs typeface="Times New Roman"/>
                <a:sym typeface="Times New Roman"/>
              </a:rPr>
              <a:t>The ratio of PN/PiN is sensitive to differential ageing of the fibers. This effect is absent in the legacy system since both APD and PN photodetectors are located at the same place in the supermodule </a:t>
            </a:r>
            <a:endParaRPr sz="2000">
              <a:solidFill>
                <a:srgbClr val="C00000"/>
              </a:solidFill>
              <a:latin typeface="Times New Roman"/>
              <a:ea typeface="Times New Roman"/>
              <a:cs typeface="Times New Roman"/>
              <a:sym typeface="Times New Roman"/>
            </a:endParaRPr>
          </a:p>
          <a:p>
            <a:pPr marL="457200" lvl="0" indent="-355600" algn="l" rtl="0">
              <a:spcBef>
                <a:spcPts val="0"/>
              </a:spcBef>
              <a:spcAft>
                <a:spcPts val="0"/>
              </a:spcAft>
              <a:buClr>
                <a:srgbClr val="000099"/>
              </a:buClr>
              <a:buSzPts val="2000"/>
              <a:buFont typeface="Noto Sans Symbols"/>
              <a:buChar char="➢"/>
            </a:pPr>
            <a:r>
              <a:rPr lang="en-US" sz="2000">
                <a:solidFill>
                  <a:srgbClr val="000099"/>
                </a:solidFill>
                <a:latin typeface="Times New Roman"/>
                <a:ea typeface="Times New Roman"/>
                <a:cs typeface="Times New Roman"/>
                <a:sym typeface="Times New Roman"/>
              </a:rPr>
              <a:t>There is a drift of the PN/PiN ratio versus time correlated with the instantaneous luminosity of the LHC</a:t>
            </a:r>
            <a:endParaRPr sz="2000">
              <a:solidFill>
                <a:srgbClr val="000099"/>
              </a:solidFill>
              <a:latin typeface="Times New Roman"/>
              <a:ea typeface="Times New Roman"/>
              <a:cs typeface="Times New Roman"/>
              <a:sym typeface="Times New Roman"/>
            </a:endParaRPr>
          </a:p>
          <a:p>
            <a:pPr marL="457200" lvl="0" indent="-355600" algn="l" rtl="0">
              <a:spcBef>
                <a:spcPts val="0"/>
              </a:spcBef>
              <a:spcAft>
                <a:spcPts val="0"/>
              </a:spcAft>
              <a:buClr>
                <a:srgbClr val="990099"/>
              </a:buClr>
              <a:buSzPts val="2000"/>
              <a:buFont typeface="Times New Roman"/>
              <a:buChar char="➢"/>
            </a:pPr>
            <a:r>
              <a:rPr lang="en-US" sz="2000">
                <a:solidFill>
                  <a:srgbClr val="990099"/>
                </a:solidFill>
                <a:latin typeface="Times New Roman"/>
                <a:ea typeface="Times New Roman"/>
                <a:cs typeface="Times New Roman"/>
                <a:sym typeface="Times New Roman"/>
              </a:rPr>
              <a:t>Because of this drift, the PN signal cannot simply be replaced by the PiN signal</a:t>
            </a:r>
            <a:endParaRPr sz="2000">
              <a:solidFill>
                <a:srgbClr val="990099"/>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endParaRPr sz="2000">
              <a:solidFill>
                <a:srgbClr val="000099"/>
              </a:solidFill>
              <a:latin typeface="Times New Roman"/>
              <a:ea typeface="Times New Roman"/>
              <a:cs typeface="Times New Roman"/>
              <a:sym typeface="Times New Roman"/>
            </a:endParaRPr>
          </a:p>
        </p:txBody>
      </p:sp>
      <p:pic>
        <p:nvPicPr>
          <p:cNvPr id="230" name="Google Shape;230;p24"/>
          <p:cNvPicPr preferRelativeResize="0"/>
          <p:nvPr/>
        </p:nvPicPr>
        <p:blipFill>
          <a:blip r:embed="rId4">
            <a:alphaModFix/>
          </a:blip>
          <a:stretch>
            <a:fillRect/>
          </a:stretch>
        </p:blipFill>
        <p:spPr>
          <a:xfrm>
            <a:off x="2484125" y="833663"/>
            <a:ext cx="4175726" cy="2835650"/>
          </a:xfrm>
          <a:prstGeom prst="rect">
            <a:avLst/>
          </a:prstGeom>
          <a:noFill/>
          <a:ln>
            <a:noFill/>
          </a:ln>
        </p:spPr>
      </p:pic>
      <p:pic>
        <p:nvPicPr>
          <p:cNvPr id="231" name="Google Shape;231;p24"/>
          <p:cNvPicPr preferRelativeResize="0"/>
          <p:nvPr/>
        </p:nvPicPr>
        <p:blipFill>
          <a:blip r:embed="rId5">
            <a:alphaModFix/>
          </a:blip>
          <a:stretch>
            <a:fillRect/>
          </a:stretch>
        </p:blipFill>
        <p:spPr>
          <a:xfrm>
            <a:off x="7915375" y="4778"/>
            <a:ext cx="1156992" cy="6826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sp>
        <p:nvSpPr>
          <p:cNvPr id="237" name="Google Shape;237;p25"/>
          <p:cNvSpPr txBox="1"/>
          <p:nvPr/>
        </p:nvSpPr>
        <p:spPr>
          <a:xfrm>
            <a:off x="150000" y="1489375"/>
            <a:ext cx="2657400" cy="4114800"/>
          </a:xfrm>
          <a:prstGeom prst="rect">
            <a:avLst/>
          </a:prstGeom>
          <a:solidFill>
            <a:srgbClr val="CCFFFF"/>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Times New Roman"/>
                <a:ea typeface="Times New Roman"/>
                <a:cs typeface="Times New Roman"/>
                <a:sym typeface="Times New Roman"/>
              </a:rPr>
              <a:t>Provide corrections over short periods of time</a:t>
            </a:r>
            <a:endParaRPr b="1">
              <a:latin typeface="Times New Roman"/>
              <a:ea typeface="Times New Roman"/>
              <a:cs typeface="Times New Roman"/>
              <a:sym typeface="Times New Roman"/>
            </a:endParaRPr>
          </a:p>
          <a:p>
            <a:pPr marL="457200" lvl="0" indent="-317500" algn="l" rtl="0">
              <a:spcBef>
                <a:spcPts val="0"/>
              </a:spcBef>
              <a:spcAft>
                <a:spcPts val="0"/>
              </a:spcAft>
              <a:buClr>
                <a:srgbClr val="FF3300"/>
              </a:buClr>
              <a:buSzPts val="1400"/>
              <a:buFont typeface="Times New Roman"/>
              <a:buChar char="➢"/>
            </a:pPr>
            <a:r>
              <a:rPr lang="en-US" b="1">
                <a:solidFill>
                  <a:srgbClr val="FF3300"/>
                </a:solidFill>
                <a:latin typeface="Times New Roman"/>
                <a:ea typeface="Times New Roman"/>
                <a:cs typeface="Times New Roman"/>
                <a:sym typeface="Times New Roman"/>
              </a:rPr>
              <a:t>PN/PiN signal is reduced by </a:t>
            </a:r>
            <a:r>
              <a:rPr lang="en-US" b="1">
                <a:latin typeface="Times New Roman"/>
                <a:ea typeface="Times New Roman"/>
                <a:cs typeface="Times New Roman"/>
                <a:sym typeface="Times New Roman"/>
              </a:rPr>
              <a:t>1%</a:t>
            </a:r>
            <a:r>
              <a:rPr lang="en-US" b="1">
                <a:solidFill>
                  <a:srgbClr val="FF3300"/>
                </a:solidFill>
                <a:latin typeface="Times New Roman"/>
                <a:ea typeface="Times New Roman"/>
                <a:cs typeface="Times New Roman"/>
                <a:sym typeface="Times New Roman"/>
              </a:rPr>
              <a:t> in a couple of days at the beginning of LHC Luminosity and in </a:t>
            </a:r>
            <a:r>
              <a:rPr lang="en-US" b="1">
                <a:latin typeface="Times New Roman"/>
                <a:ea typeface="Times New Roman"/>
                <a:cs typeface="Times New Roman"/>
                <a:sym typeface="Times New Roman"/>
              </a:rPr>
              <a:t>about 2 weeks</a:t>
            </a:r>
            <a:r>
              <a:rPr lang="en-US" b="1">
                <a:solidFill>
                  <a:srgbClr val="FF3300"/>
                </a:solidFill>
                <a:latin typeface="Times New Roman"/>
                <a:ea typeface="Times New Roman"/>
                <a:cs typeface="Times New Roman"/>
                <a:sym typeface="Times New Roman"/>
              </a:rPr>
              <a:t> at </a:t>
            </a:r>
            <a:r>
              <a:rPr lang="en-US" b="1">
                <a:latin typeface="Times New Roman"/>
                <a:ea typeface="Times New Roman"/>
                <a:cs typeface="Times New Roman"/>
                <a:sym typeface="Times New Roman"/>
              </a:rPr>
              <a:t>L≈2x10</a:t>
            </a:r>
            <a:r>
              <a:rPr lang="en-US" b="1" baseline="30000">
                <a:latin typeface="Times New Roman"/>
                <a:ea typeface="Times New Roman"/>
                <a:cs typeface="Times New Roman"/>
                <a:sym typeface="Times New Roman"/>
              </a:rPr>
              <a:t>34 </a:t>
            </a:r>
            <a:r>
              <a:rPr lang="en-US" b="1">
                <a:latin typeface="Times New Roman"/>
                <a:ea typeface="Times New Roman"/>
                <a:cs typeface="Times New Roman"/>
                <a:sym typeface="Times New Roman"/>
              </a:rPr>
              <a:t>cm</a:t>
            </a:r>
            <a:r>
              <a:rPr lang="en-US" b="1" baseline="30000">
                <a:latin typeface="Times New Roman"/>
                <a:ea typeface="Times New Roman"/>
                <a:cs typeface="Times New Roman"/>
                <a:sym typeface="Times New Roman"/>
              </a:rPr>
              <a:t>-2</a:t>
            </a:r>
            <a:r>
              <a:rPr lang="en-US" b="1">
                <a:latin typeface="Times New Roman"/>
                <a:ea typeface="Times New Roman"/>
                <a:cs typeface="Times New Roman"/>
                <a:sym typeface="Times New Roman"/>
              </a:rPr>
              <a:t>s</a:t>
            </a:r>
            <a:r>
              <a:rPr lang="en-US" b="1" baseline="30000">
                <a:latin typeface="Times New Roman"/>
                <a:ea typeface="Times New Roman"/>
                <a:cs typeface="Times New Roman"/>
                <a:sym typeface="Times New Roman"/>
              </a:rPr>
              <a:t>-1</a:t>
            </a:r>
            <a:r>
              <a:rPr lang="en-US" b="1" baseline="30000">
                <a:solidFill>
                  <a:srgbClr val="FF3300"/>
                </a:solidFill>
                <a:latin typeface="Times New Roman"/>
                <a:ea typeface="Times New Roman"/>
                <a:cs typeface="Times New Roman"/>
                <a:sym typeface="Times New Roman"/>
              </a:rPr>
              <a:t> </a:t>
            </a:r>
            <a:r>
              <a:rPr lang="en-US" b="1">
                <a:solidFill>
                  <a:srgbClr val="FF3300"/>
                </a:solidFill>
                <a:latin typeface="Times New Roman"/>
                <a:ea typeface="Times New Roman"/>
                <a:cs typeface="Times New Roman"/>
                <a:sym typeface="Times New Roman"/>
              </a:rPr>
              <a:t>(see lower plots)</a:t>
            </a:r>
            <a:endParaRPr b="1" baseline="30000">
              <a:solidFill>
                <a:srgbClr val="FF3300"/>
              </a:solidFill>
              <a:latin typeface="Times New Roman"/>
              <a:ea typeface="Times New Roman"/>
              <a:cs typeface="Times New Roman"/>
              <a:sym typeface="Times New Roman"/>
            </a:endParaRPr>
          </a:p>
          <a:p>
            <a:pPr marL="457200" lvl="0" indent="-317500" algn="l" rtl="0">
              <a:spcBef>
                <a:spcPts val="0"/>
              </a:spcBef>
              <a:spcAft>
                <a:spcPts val="0"/>
              </a:spcAft>
              <a:buClr>
                <a:srgbClr val="FF3300"/>
              </a:buClr>
              <a:buSzPts val="1400"/>
              <a:buFont typeface="Times New Roman"/>
              <a:buChar char="➢"/>
            </a:pPr>
            <a:r>
              <a:rPr lang="en-US" b="1">
                <a:solidFill>
                  <a:srgbClr val="FF3300"/>
                </a:solidFill>
                <a:latin typeface="Times New Roman"/>
                <a:ea typeface="Times New Roman"/>
                <a:cs typeface="Times New Roman"/>
                <a:sym typeface="Times New Roman"/>
              </a:rPr>
              <a:t>The difference between PN/PiN and PN is </a:t>
            </a:r>
            <a:r>
              <a:rPr lang="en-US" b="1">
                <a:latin typeface="Times New Roman"/>
                <a:ea typeface="Times New Roman"/>
                <a:cs typeface="Times New Roman"/>
                <a:sym typeface="Times New Roman"/>
              </a:rPr>
              <a:t>less than 1%</a:t>
            </a:r>
            <a:r>
              <a:rPr lang="en-US" b="1">
                <a:solidFill>
                  <a:srgbClr val="FF3300"/>
                </a:solidFill>
                <a:latin typeface="Times New Roman"/>
                <a:ea typeface="Times New Roman"/>
                <a:cs typeface="Times New Roman"/>
                <a:sym typeface="Times New Roman"/>
              </a:rPr>
              <a:t> for most of the intervals</a:t>
            </a:r>
            <a:endParaRPr b="1">
              <a:solidFill>
                <a:srgbClr val="FF3300"/>
              </a:solidFill>
              <a:latin typeface="Times New Roman"/>
              <a:ea typeface="Times New Roman"/>
              <a:cs typeface="Times New Roman"/>
              <a:sym typeface="Times New Roman"/>
            </a:endParaRPr>
          </a:p>
          <a:p>
            <a:pPr marL="457200" lvl="0" indent="-317500" algn="l" rtl="0">
              <a:spcBef>
                <a:spcPts val="0"/>
              </a:spcBef>
              <a:spcAft>
                <a:spcPts val="0"/>
              </a:spcAft>
              <a:buClr>
                <a:srgbClr val="FF3300"/>
              </a:buClr>
              <a:buSzPts val="1400"/>
              <a:buFont typeface="Times New Roman"/>
              <a:buChar char="➢"/>
            </a:pPr>
            <a:r>
              <a:rPr lang="en-US" b="1">
                <a:solidFill>
                  <a:srgbClr val="FF3300"/>
                </a:solidFill>
                <a:latin typeface="Times New Roman"/>
                <a:ea typeface="Times New Roman"/>
                <a:cs typeface="Times New Roman"/>
                <a:sym typeface="Times New Roman"/>
              </a:rPr>
              <a:t>PN signal can be replaced by PiN signal over short periods of </a:t>
            </a:r>
            <a:r>
              <a:rPr lang="en-US" b="1">
                <a:latin typeface="Times New Roman"/>
                <a:ea typeface="Times New Roman"/>
                <a:cs typeface="Times New Roman"/>
                <a:sym typeface="Times New Roman"/>
              </a:rPr>
              <a:t>1 to 2 weeks</a:t>
            </a:r>
            <a:endParaRPr b="1">
              <a:latin typeface="Times New Roman"/>
              <a:ea typeface="Times New Roman"/>
              <a:cs typeface="Times New Roman"/>
              <a:sym typeface="Times New Roman"/>
            </a:endParaRPr>
          </a:p>
          <a:p>
            <a:pPr marL="457200" lvl="0" indent="-317500" algn="l" rtl="0">
              <a:spcBef>
                <a:spcPts val="0"/>
              </a:spcBef>
              <a:spcAft>
                <a:spcPts val="0"/>
              </a:spcAft>
              <a:buClr>
                <a:srgbClr val="FF3300"/>
              </a:buClr>
              <a:buSzPts val="1400"/>
              <a:buFont typeface="Times New Roman"/>
              <a:buChar char="➢"/>
            </a:pPr>
            <a:r>
              <a:rPr lang="en-US" b="1">
                <a:solidFill>
                  <a:srgbClr val="FF3300"/>
                </a:solidFill>
                <a:latin typeface="Times New Roman"/>
                <a:ea typeface="Times New Roman"/>
                <a:cs typeface="Times New Roman"/>
                <a:sym typeface="Times New Roman"/>
              </a:rPr>
              <a:t>Any residual drifts over this time period can be corrected by calibration with physics events</a:t>
            </a:r>
            <a:endParaRPr b="1">
              <a:solidFill>
                <a:srgbClr val="FF3300"/>
              </a:solidFill>
              <a:latin typeface="Times New Roman"/>
              <a:ea typeface="Times New Roman"/>
              <a:cs typeface="Times New Roman"/>
              <a:sym typeface="Times New Roman"/>
            </a:endParaRPr>
          </a:p>
        </p:txBody>
      </p:sp>
      <p:pic>
        <p:nvPicPr>
          <p:cNvPr id="238" name="Google Shape;238;p25"/>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239" name="Google Shape;239;p25"/>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13</a:t>
            </a:fld>
            <a:endParaRPr sz="1400" b="0">
              <a:solidFill>
                <a:srgbClr val="002060"/>
              </a:solidFill>
              <a:latin typeface="Times New Roman"/>
              <a:ea typeface="Times New Roman"/>
              <a:cs typeface="Times New Roman"/>
              <a:sym typeface="Times New Roman"/>
            </a:endParaRPr>
          </a:p>
        </p:txBody>
      </p:sp>
      <p:sp>
        <p:nvSpPr>
          <p:cNvPr id="240" name="Google Shape;240;p25"/>
          <p:cNvSpPr txBox="1"/>
          <p:nvPr/>
        </p:nvSpPr>
        <p:spPr>
          <a:xfrm>
            <a:off x="788438" y="3968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Prototype monitoring test results</a:t>
            </a:r>
            <a:endParaRPr sz="3200" b="1">
              <a:solidFill>
                <a:srgbClr val="990099"/>
              </a:solidFill>
              <a:latin typeface="Times New Roman"/>
              <a:ea typeface="Times New Roman"/>
              <a:cs typeface="Times New Roman"/>
              <a:sym typeface="Times New Roman"/>
            </a:endParaRPr>
          </a:p>
        </p:txBody>
      </p:sp>
      <p:pic>
        <p:nvPicPr>
          <p:cNvPr id="241" name="Google Shape;241;p25"/>
          <p:cNvPicPr preferRelativeResize="0"/>
          <p:nvPr/>
        </p:nvPicPr>
        <p:blipFill>
          <a:blip r:embed="rId4">
            <a:alphaModFix/>
          </a:blip>
          <a:stretch>
            <a:fillRect/>
          </a:stretch>
        </p:blipFill>
        <p:spPr>
          <a:xfrm>
            <a:off x="7915375" y="4778"/>
            <a:ext cx="1156992" cy="682625"/>
          </a:xfrm>
          <a:prstGeom prst="rect">
            <a:avLst/>
          </a:prstGeom>
          <a:noFill/>
          <a:ln>
            <a:noFill/>
          </a:ln>
        </p:spPr>
      </p:pic>
      <p:pic>
        <p:nvPicPr>
          <p:cNvPr id="242" name="Google Shape;242;p25"/>
          <p:cNvPicPr preferRelativeResize="0"/>
          <p:nvPr/>
        </p:nvPicPr>
        <p:blipFill>
          <a:blip r:embed="rId5">
            <a:alphaModFix/>
          </a:blip>
          <a:stretch>
            <a:fillRect/>
          </a:stretch>
        </p:blipFill>
        <p:spPr>
          <a:xfrm>
            <a:off x="5825800" y="4495350"/>
            <a:ext cx="2944618" cy="2146949"/>
          </a:xfrm>
          <a:prstGeom prst="rect">
            <a:avLst/>
          </a:prstGeom>
          <a:noFill/>
          <a:ln>
            <a:noFill/>
          </a:ln>
        </p:spPr>
      </p:pic>
      <p:pic>
        <p:nvPicPr>
          <p:cNvPr id="243" name="Google Shape;243;p25"/>
          <p:cNvPicPr preferRelativeResize="0"/>
          <p:nvPr/>
        </p:nvPicPr>
        <p:blipFill>
          <a:blip r:embed="rId6">
            <a:alphaModFix/>
          </a:blip>
          <a:stretch>
            <a:fillRect/>
          </a:stretch>
        </p:blipFill>
        <p:spPr>
          <a:xfrm>
            <a:off x="2891950" y="4495354"/>
            <a:ext cx="2933851" cy="2139121"/>
          </a:xfrm>
          <a:prstGeom prst="rect">
            <a:avLst/>
          </a:prstGeom>
          <a:noFill/>
          <a:ln>
            <a:noFill/>
          </a:ln>
        </p:spPr>
      </p:pic>
      <p:sp>
        <p:nvSpPr>
          <p:cNvPr id="244" name="Google Shape;244;p25"/>
          <p:cNvSpPr txBox="1"/>
          <p:nvPr/>
        </p:nvSpPr>
        <p:spPr>
          <a:xfrm>
            <a:off x="3092300" y="719363"/>
            <a:ext cx="2448600" cy="593700"/>
          </a:xfrm>
          <a:prstGeom prst="rect">
            <a:avLst/>
          </a:prstGeom>
          <a:solidFill>
            <a:srgbClr val="FFCCCC"/>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Times New Roman"/>
                <a:ea typeface="Times New Roman"/>
                <a:cs typeface="Times New Roman"/>
                <a:sym typeface="Times New Roman"/>
              </a:rPr>
              <a:t>Ways to account for the drift of PN/PiN ratio with time</a:t>
            </a:r>
            <a:endParaRPr b="1">
              <a:latin typeface="Times New Roman"/>
              <a:ea typeface="Times New Roman"/>
              <a:cs typeface="Times New Roman"/>
              <a:sym typeface="Times New Roman"/>
            </a:endParaRPr>
          </a:p>
        </p:txBody>
      </p:sp>
      <p:sp>
        <p:nvSpPr>
          <p:cNvPr id="245" name="Google Shape;245;p25"/>
          <p:cNvSpPr txBox="1"/>
          <p:nvPr/>
        </p:nvSpPr>
        <p:spPr>
          <a:xfrm>
            <a:off x="3024500" y="2102138"/>
            <a:ext cx="2584200" cy="2070000"/>
          </a:xfrm>
          <a:prstGeom prst="rect">
            <a:avLst/>
          </a:prstGeom>
          <a:solidFill>
            <a:srgbClr val="FFCC99"/>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Times New Roman"/>
                <a:ea typeface="Times New Roman"/>
                <a:cs typeface="Times New Roman"/>
                <a:sym typeface="Times New Roman"/>
              </a:rPr>
              <a:t>Simulate differential loss between fibers and correct for it</a:t>
            </a:r>
            <a:endParaRPr b="1">
              <a:latin typeface="Times New Roman"/>
              <a:ea typeface="Times New Roman"/>
              <a:cs typeface="Times New Roman"/>
              <a:sym typeface="Times New Roman"/>
            </a:endParaRPr>
          </a:p>
          <a:p>
            <a:pPr marL="457200" lvl="0" indent="-317500" algn="l" rtl="0">
              <a:spcBef>
                <a:spcPts val="0"/>
              </a:spcBef>
              <a:spcAft>
                <a:spcPts val="0"/>
              </a:spcAft>
              <a:buClr>
                <a:srgbClr val="8E0000"/>
              </a:buClr>
              <a:buSzPts val="1400"/>
              <a:buFont typeface="Times New Roman"/>
              <a:buChar char="➢"/>
            </a:pPr>
            <a:r>
              <a:rPr lang="en-US" b="1">
                <a:solidFill>
                  <a:srgbClr val="8E0000"/>
                </a:solidFill>
                <a:latin typeface="Times New Roman"/>
                <a:ea typeface="Times New Roman"/>
                <a:cs typeface="Times New Roman"/>
                <a:sym typeface="Times New Roman"/>
              </a:rPr>
              <a:t>Get parameters for the model </a:t>
            </a:r>
            <a:r>
              <a:rPr lang="en-US" b="1">
                <a:latin typeface="Times New Roman"/>
                <a:ea typeface="Times New Roman"/>
                <a:cs typeface="Times New Roman"/>
                <a:sym typeface="Times New Roman"/>
              </a:rPr>
              <a:t>reducing the discrepancy</a:t>
            </a:r>
            <a:r>
              <a:rPr lang="en-US" b="1">
                <a:solidFill>
                  <a:srgbClr val="8E0000"/>
                </a:solidFill>
                <a:latin typeface="Times New Roman"/>
                <a:ea typeface="Times New Roman"/>
                <a:cs typeface="Times New Roman"/>
                <a:sym typeface="Times New Roman"/>
              </a:rPr>
              <a:t> between PN and PiN signal</a:t>
            </a:r>
            <a:endParaRPr b="1">
              <a:solidFill>
                <a:srgbClr val="8E0000"/>
              </a:solidFill>
              <a:latin typeface="Times New Roman"/>
              <a:ea typeface="Times New Roman"/>
              <a:cs typeface="Times New Roman"/>
              <a:sym typeface="Times New Roman"/>
            </a:endParaRPr>
          </a:p>
          <a:p>
            <a:pPr marL="457200" lvl="0" indent="-317500" algn="l" rtl="0">
              <a:spcBef>
                <a:spcPts val="0"/>
              </a:spcBef>
              <a:spcAft>
                <a:spcPts val="0"/>
              </a:spcAft>
              <a:buClr>
                <a:srgbClr val="8E0000"/>
              </a:buClr>
              <a:buSzPts val="1400"/>
              <a:buFont typeface="Times New Roman"/>
              <a:buChar char="➢"/>
            </a:pPr>
            <a:r>
              <a:rPr lang="en-US" b="1">
                <a:solidFill>
                  <a:srgbClr val="8E0000"/>
                </a:solidFill>
                <a:latin typeface="Times New Roman"/>
                <a:ea typeface="Times New Roman"/>
                <a:cs typeface="Times New Roman"/>
                <a:sym typeface="Times New Roman"/>
              </a:rPr>
              <a:t>Check the performance on the different dataset</a:t>
            </a:r>
            <a:endParaRPr b="1">
              <a:solidFill>
                <a:srgbClr val="8E0000"/>
              </a:solidFill>
              <a:latin typeface="Times New Roman"/>
              <a:ea typeface="Times New Roman"/>
              <a:cs typeface="Times New Roman"/>
              <a:sym typeface="Times New Roman"/>
            </a:endParaRPr>
          </a:p>
        </p:txBody>
      </p:sp>
      <p:sp>
        <p:nvSpPr>
          <p:cNvPr id="246" name="Google Shape;246;p25"/>
          <p:cNvSpPr txBox="1"/>
          <p:nvPr/>
        </p:nvSpPr>
        <p:spPr>
          <a:xfrm>
            <a:off x="5825800" y="993413"/>
            <a:ext cx="3151800" cy="1853700"/>
          </a:xfrm>
          <a:prstGeom prst="rect">
            <a:avLst/>
          </a:prstGeom>
          <a:solidFill>
            <a:srgbClr val="F2E29C"/>
          </a:solid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b="1">
                <a:latin typeface="Times New Roman"/>
                <a:ea typeface="Times New Roman"/>
                <a:cs typeface="Times New Roman"/>
                <a:sym typeface="Times New Roman"/>
              </a:rPr>
              <a:t>Normalize crystal transparency to a reference crystal (APD/APD</a:t>
            </a:r>
            <a:r>
              <a:rPr lang="en-US" b="1" baseline="-25000">
                <a:latin typeface="Times New Roman"/>
                <a:ea typeface="Times New Roman"/>
                <a:cs typeface="Times New Roman"/>
                <a:sym typeface="Times New Roman"/>
              </a:rPr>
              <a:t>ref </a:t>
            </a:r>
            <a:r>
              <a:rPr lang="en-US" b="1">
                <a:latin typeface="Times New Roman"/>
                <a:ea typeface="Times New Roman"/>
                <a:cs typeface="Times New Roman"/>
                <a:sym typeface="Times New Roman"/>
              </a:rPr>
              <a:t>)</a:t>
            </a:r>
            <a:endParaRPr b="1">
              <a:latin typeface="Times New Roman"/>
              <a:ea typeface="Times New Roman"/>
              <a:cs typeface="Times New Roman"/>
              <a:sym typeface="Times New Roman"/>
            </a:endParaRPr>
          </a:p>
          <a:p>
            <a:pPr marL="457200" lvl="0" indent="-317500" algn="l" rtl="0">
              <a:spcBef>
                <a:spcPts val="0"/>
              </a:spcBef>
              <a:spcAft>
                <a:spcPts val="0"/>
              </a:spcAft>
              <a:buClr>
                <a:srgbClr val="000099"/>
              </a:buClr>
              <a:buSzPts val="1400"/>
              <a:buFont typeface="Times New Roman"/>
              <a:buChar char="➢"/>
            </a:pPr>
            <a:r>
              <a:rPr lang="en-US" b="1">
                <a:solidFill>
                  <a:srgbClr val="000099"/>
                </a:solidFill>
                <a:latin typeface="Times New Roman"/>
                <a:ea typeface="Times New Roman"/>
                <a:cs typeface="Times New Roman"/>
                <a:sym typeface="Times New Roman"/>
              </a:rPr>
              <a:t>Normalize crystal transparency to a reference crystal </a:t>
            </a:r>
            <a:r>
              <a:rPr lang="en-US" b="1">
                <a:latin typeface="Times New Roman"/>
                <a:ea typeface="Times New Roman"/>
                <a:cs typeface="Times New Roman"/>
                <a:sym typeface="Times New Roman"/>
              </a:rPr>
              <a:t>within one monitoring region</a:t>
            </a:r>
            <a:endParaRPr b="1">
              <a:latin typeface="Times New Roman"/>
              <a:ea typeface="Times New Roman"/>
              <a:cs typeface="Times New Roman"/>
              <a:sym typeface="Times New Roman"/>
            </a:endParaRPr>
          </a:p>
          <a:p>
            <a:pPr marL="457200" lvl="0" indent="-317500" algn="l" rtl="0">
              <a:spcBef>
                <a:spcPts val="0"/>
              </a:spcBef>
              <a:spcAft>
                <a:spcPts val="0"/>
              </a:spcAft>
              <a:buClr>
                <a:srgbClr val="000099"/>
              </a:buClr>
              <a:buSzPts val="1400"/>
              <a:buFont typeface="Times New Roman"/>
              <a:buChar char="➢"/>
            </a:pPr>
            <a:r>
              <a:rPr lang="en-US" b="1">
                <a:solidFill>
                  <a:srgbClr val="000099"/>
                </a:solidFill>
                <a:latin typeface="Times New Roman"/>
                <a:ea typeface="Times New Roman"/>
                <a:cs typeface="Times New Roman"/>
                <a:sym typeface="Times New Roman"/>
              </a:rPr>
              <a:t>Intercalibrate </a:t>
            </a:r>
            <a:r>
              <a:rPr lang="en-US" b="1">
                <a:latin typeface="Times New Roman"/>
                <a:ea typeface="Times New Roman"/>
                <a:cs typeface="Times New Roman"/>
                <a:sym typeface="Times New Roman"/>
              </a:rPr>
              <a:t>different monitoring regions</a:t>
            </a:r>
            <a:r>
              <a:rPr lang="en-US" b="1">
                <a:solidFill>
                  <a:srgbClr val="000099"/>
                </a:solidFill>
                <a:latin typeface="Times New Roman"/>
                <a:ea typeface="Times New Roman"/>
                <a:cs typeface="Times New Roman"/>
                <a:sym typeface="Times New Roman"/>
              </a:rPr>
              <a:t> (</a:t>
            </a:r>
            <a:r>
              <a:rPr lang="en-US" b="1">
                <a:latin typeface="Times New Roman"/>
                <a:ea typeface="Times New Roman"/>
                <a:cs typeface="Times New Roman"/>
                <a:sym typeface="Times New Roman"/>
              </a:rPr>
              <a:t>72</a:t>
            </a:r>
            <a:r>
              <a:rPr lang="en-US" b="1">
                <a:solidFill>
                  <a:srgbClr val="000099"/>
                </a:solidFill>
                <a:latin typeface="Times New Roman"/>
                <a:ea typeface="Times New Roman"/>
                <a:cs typeface="Times New Roman"/>
                <a:sym typeface="Times New Roman"/>
              </a:rPr>
              <a:t> for EB) using physics events</a:t>
            </a:r>
            <a:endParaRPr b="1">
              <a:solidFill>
                <a:srgbClr val="000099"/>
              </a:solidFill>
              <a:latin typeface="Times New Roman"/>
              <a:ea typeface="Times New Roman"/>
              <a:cs typeface="Times New Roman"/>
              <a:sym typeface="Times New Roman"/>
            </a:endParaRPr>
          </a:p>
        </p:txBody>
      </p:sp>
      <p:cxnSp>
        <p:nvCxnSpPr>
          <p:cNvPr id="247" name="Google Shape;247;p25"/>
          <p:cNvCxnSpPr/>
          <p:nvPr/>
        </p:nvCxnSpPr>
        <p:spPr>
          <a:xfrm flipH="1">
            <a:off x="2798200" y="1313075"/>
            <a:ext cx="1504200" cy="674400"/>
          </a:xfrm>
          <a:prstGeom prst="straightConnector1">
            <a:avLst/>
          </a:prstGeom>
          <a:noFill/>
          <a:ln w="19050" cap="flat" cmpd="sng">
            <a:solidFill>
              <a:srgbClr val="990000"/>
            </a:solidFill>
            <a:prstDash val="solid"/>
            <a:round/>
            <a:headEnd type="none" w="med" len="med"/>
            <a:tailEnd type="triangle" w="med" len="med"/>
          </a:ln>
        </p:spPr>
      </p:cxnSp>
      <p:cxnSp>
        <p:nvCxnSpPr>
          <p:cNvPr id="248" name="Google Shape;248;p25"/>
          <p:cNvCxnSpPr>
            <a:stCxn id="244" idx="2"/>
            <a:endCxn id="245" idx="0"/>
          </p:cNvCxnSpPr>
          <p:nvPr/>
        </p:nvCxnSpPr>
        <p:spPr>
          <a:xfrm>
            <a:off x="4316600" y="1313063"/>
            <a:ext cx="0" cy="789000"/>
          </a:xfrm>
          <a:prstGeom prst="straightConnector1">
            <a:avLst/>
          </a:prstGeom>
          <a:noFill/>
          <a:ln w="19050" cap="flat" cmpd="sng">
            <a:solidFill>
              <a:srgbClr val="990000"/>
            </a:solidFill>
            <a:prstDash val="solid"/>
            <a:round/>
            <a:headEnd type="none" w="med" len="med"/>
            <a:tailEnd type="triangle" w="med" len="med"/>
          </a:ln>
        </p:spPr>
      </p:cxnSp>
      <p:cxnSp>
        <p:nvCxnSpPr>
          <p:cNvPr id="249" name="Google Shape;249;p25"/>
          <p:cNvCxnSpPr>
            <a:endCxn id="246" idx="1"/>
          </p:cNvCxnSpPr>
          <p:nvPr/>
        </p:nvCxnSpPr>
        <p:spPr>
          <a:xfrm>
            <a:off x="4302400" y="1313063"/>
            <a:ext cx="1523400" cy="607200"/>
          </a:xfrm>
          <a:prstGeom prst="straightConnector1">
            <a:avLst/>
          </a:prstGeom>
          <a:noFill/>
          <a:ln w="19050" cap="flat" cmpd="sng">
            <a:solidFill>
              <a:srgbClr val="990000"/>
            </a:solidFill>
            <a:prstDash val="solid"/>
            <a:round/>
            <a:headEnd type="none" w="med" len="med"/>
            <a:tailEnd type="triangle" w="med" len="med"/>
          </a:ln>
        </p:spPr>
      </p:cxnSp>
      <p:pic>
        <p:nvPicPr>
          <p:cNvPr id="250" name="Google Shape;250;p25"/>
          <p:cNvPicPr preferRelativeResize="0"/>
          <p:nvPr/>
        </p:nvPicPr>
        <p:blipFill>
          <a:blip r:embed="rId7">
            <a:alphaModFix/>
          </a:blip>
          <a:stretch>
            <a:fillRect/>
          </a:stretch>
        </p:blipFill>
        <p:spPr>
          <a:xfrm>
            <a:off x="6203675" y="3162525"/>
            <a:ext cx="1883999" cy="102527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6"/>
          <p:cNvSpPr txBox="1">
            <a:spLocks noGrp="1"/>
          </p:cNvSpPr>
          <p:nvPr>
            <p:ph type="sldNum" idx="12"/>
          </p:nvPr>
        </p:nvSpPr>
        <p:spPr>
          <a:xfrm>
            <a:off x="8532813" y="6394450"/>
            <a:ext cx="48736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56" name="Google Shape;256;p26"/>
          <p:cNvSpPr txBox="1"/>
          <p:nvPr/>
        </p:nvSpPr>
        <p:spPr>
          <a:xfrm>
            <a:off x="779596" y="39710"/>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990099"/>
                </a:solidFill>
                <a:latin typeface="Times New Roman"/>
                <a:ea typeface="Times New Roman"/>
                <a:cs typeface="Times New Roman"/>
                <a:sym typeface="Times New Roman"/>
              </a:rPr>
              <a:t>Conclusions</a:t>
            </a:r>
            <a:endParaRPr sz="3200" b="1">
              <a:solidFill>
                <a:srgbClr val="990099"/>
              </a:solidFill>
              <a:latin typeface="Times New Roman"/>
              <a:ea typeface="Times New Roman"/>
              <a:cs typeface="Times New Roman"/>
              <a:sym typeface="Times New Roman"/>
            </a:endParaRPr>
          </a:p>
        </p:txBody>
      </p:sp>
      <p:pic>
        <p:nvPicPr>
          <p:cNvPr id="257" name="Google Shape;257;p26"/>
          <p:cNvPicPr preferRelativeResize="0"/>
          <p:nvPr/>
        </p:nvPicPr>
        <p:blipFill rotWithShape="1">
          <a:blip r:embed="rId3">
            <a:alphaModFix/>
          </a:blip>
          <a:srcRect/>
          <a:stretch/>
        </p:blipFill>
        <p:spPr>
          <a:xfrm>
            <a:off x="25400" y="0"/>
            <a:ext cx="674688" cy="673100"/>
          </a:xfrm>
          <a:prstGeom prst="rect">
            <a:avLst/>
          </a:prstGeom>
          <a:noFill/>
          <a:ln>
            <a:noFill/>
          </a:ln>
        </p:spPr>
      </p:pic>
      <p:sp>
        <p:nvSpPr>
          <p:cNvPr id="258" name="Google Shape;258;p26"/>
          <p:cNvSpPr/>
          <p:nvPr/>
        </p:nvSpPr>
        <p:spPr>
          <a:xfrm>
            <a:off x="948344" y="1196752"/>
            <a:ext cx="7368071" cy="449610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990099"/>
              </a:buClr>
              <a:buSzPts val="2000"/>
              <a:buFont typeface="Noto Sans Symbols"/>
              <a:buChar char="✓"/>
            </a:pPr>
            <a:r>
              <a:rPr lang="en-US" sz="2000" b="1">
                <a:solidFill>
                  <a:srgbClr val="990099"/>
                </a:solidFill>
                <a:latin typeface="Times New Roman"/>
                <a:ea typeface="Times New Roman"/>
                <a:cs typeface="Times New Roman"/>
                <a:sym typeface="Times New Roman"/>
              </a:rPr>
              <a:t>The CMS ECAL has efficiently operated during LHC Run-1 and Run-2</a:t>
            </a:r>
            <a:endParaRPr sz="2000" b="1">
              <a:solidFill>
                <a:srgbClr val="990099"/>
              </a:solidFill>
              <a:latin typeface="Times New Roman"/>
              <a:ea typeface="Times New Roman"/>
              <a:cs typeface="Times New Roman"/>
              <a:sym typeface="Times New Roman"/>
            </a:endParaRPr>
          </a:p>
          <a:p>
            <a:pPr marL="342900" marR="0" lvl="0" indent="-342900" algn="l" rtl="0">
              <a:spcBef>
                <a:spcPts val="0"/>
              </a:spcBef>
              <a:spcAft>
                <a:spcPts val="0"/>
              </a:spcAft>
              <a:buClr>
                <a:srgbClr val="C00000"/>
              </a:buClr>
              <a:buSzPts val="2000"/>
              <a:buFont typeface="Times New Roman"/>
              <a:buChar char="✓"/>
            </a:pPr>
            <a:r>
              <a:rPr lang="en-US" sz="2000" b="1">
                <a:solidFill>
                  <a:srgbClr val="C00000"/>
                </a:solidFill>
                <a:latin typeface="Times New Roman"/>
                <a:ea typeface="Times New Roman"/>
                <a:cs typeface="Times New Roman"/>
                <a:sym typeface="Times New Roman"/>
              </a:rPr>
              <a:t>Laser Monitoring system is very stable</a:t>
            </a:r>
            <a:endParaRPr sz="2000" b="1">
              <a:solidFill>
                <a:srgbClr val="000099"/>
              </a:solidFill>
              <a:latin typeface="Times New Roman"/>
              <a:ea typeface="Times New Roman"/>
              <a:cs typeface="Times New Roman"/>
              <a:sym typeface="Times New Roman"/>
            </a:endParaRPr>
          </a:p>
          <a:p>
            <a:pPr marL="342900" marR="0" lvl="0" indent="-342900" algn="l" rtl="0">
              <a:spcBef>
                <a:spcPts val="0"/>
              </a:spcBef>
              <a:spcAft>
                <a:spcPts val="0"/>
              </a:spcAft>
              <a:buClr>
                <a:srgbClr val="000099"/>
              </a:buClr>
              <a:buSzPts val="2000"/>
              <a:buFont typeface="Times New Roman"/>
              <a:buChar char="✓"/>
            </a:pPr>
            <a:r>
              <a:rPr lang="en-US" sz="2000" b="1">
                <a:solidFill>
                  <a:srgbClr val="000099"/>
                </a:solidFill>
                <a:latin typeface="Times New Roman"/>
                <a:ea typeface="Times New Roman"/>
                <a:cs typeface="Times New Roman"/>
                <a:sym typeface="Times New Roman"/>
              </a:rPr>
              <a:t>Further study to meet the designed precision with the SpyBox is ongoing. Possible actions with the SpyBox data:</a:t>
            </a:r>
            <a:endParaRPr sz="2000" b="1">
              <a:solidFill>
                <a:srgbClr val="000099"/>
              </a:solidFill>
              <a:latin typeface="Times New Roman"/>
              <a:ea typeface="Times New Roman"/>
              <a:cs typeface="Times New Roman"/>
              <a:sym typeface="Times New Roman"/>
            </a:endParaRPr>
          </a:p>
          <a:p>
            <a:pPr marL="1085850" marR="0" lvl="1" indent="-342900" algn="l" rtl="0">
              <a:spcBef>
                <a:spcPts val="0"/>
              </a:spcBef>
              <a:spcAft>
                <a:spcPts val="0"/>
              </a:spcAft>
              <a:buClr>
                <a:srgbClr val="990099"/>
              </a:buClr>
              <a:buSzPts val="1800"/>
              <a:buChar char="•"/>
            </a:pPr>
            <a:r>
              <a:rPr lang="en-US" b="1">
                <a:solidFill>
                  <a:srgbClr val="990099"/>
                </a:solidFill>
              </a:rPr>
              <a:t>Provide corrections over short periods of 1 to 2 weeks</a:t>
            </a:r>
            <a:endParaRPr b="1">
              <a:solidFill>
                <a:srgbClr val="990099"/>
              </a:solidFill>
            </a:endParaRPr>
          </a:p>
          <a:p>
            <a:pPr marL="1085850" marR="0" lvl="1" indent="-342900" algn="l" rtl="0">
              <a:spcBef>
                <a:spcPts val="0"/>
              </a:spcBef>
              <a:spcAft>
                <a:spcPts val="0"/>
              </a:spcAft>
              <a:buClr>
                <a:srgbClr val="C00000"/>
              </a:buClr>
              <a:buSzPts val="1800"/>
              <a:buChar char="•"/>
            </a:pPr>
            <a:r>
              <a:rPr lang="en-US" b="1">
                <a:solidFill>
                  <a:srgbClr val="C00000"/>
                </a:solidFill>
              </a:rPr>
              <a:t>Differential loss between fibers can be modelled and corrected for</a:t>
            </a:r>
            <a:endParaRPr b="1">
              <a:solidFill>
                <a:srgbClr val="C00000"/>
              </a:solidFill>
            </a:endParaRPr>
          </a:p>
          <a:p>
            <a:pPr marL="1085850" marR="0" lvl="1" indent="-342900" algn="l" rtl="0">
              <a:spcBef>
                <a:spcPts val="0"/>
              </a:spcBef>
              <a:spcAft>
                <a:spcPts val="0"/>
              </a:spcAft>
              <a:buClr>
                <a:srgbClr val="000099"/>
              </a:buClr>
              <a:buSzPts val="1800"/>
              <a:buFont typeface="Arial"/>
              <a:buChar char="•"/>
            </a:pPr>
            <a:r>
              <a:rPr lang="en-US" b="1">
                <a:solidFill>
                  <a:srgbClr val="000099"/>
                </a:solidFill>
              </a:rPr>
              <a:t>Normalize crystal transparency to a reference crystal (APD/APD</a:t>
            </a:r>
            <a:r>
              <a:rPr lang="en-US" b="1" baseline="-25000">
                <a:solidFill>
                  <a:srgbClr val="000099"/>
                </a:solidFill>
              </a:rPr>
              <a:t>ref</a:t>
            </a:r>
            <a:r>
              <a:rPr lang="en-US" b="1">
                <a:solidFill>
                  <a:srgbClr val="000099"/>
                </a:solidFill>
              </a:rPr>
              <a:t>)</a:t>
            </a:r>
            <a:endParaRPr b="1">
              <a:solidFill>
                <a:srgbClr val="000099"/>
              </a:solidFill>
            </a:endParaRPr>
          </a:p>
          <a:p>
            <a:pPr marL="457200" marR="0" lvl="0" indent="-457200" algn="l" rtl="0">
              <a:spcBef>
                <a:spcPts val="450"/>
              </a:spcBef>
              <a:spcAft>
                <a:spcPts val="0"/>
              </a:spcAft>
              <a:buClr>
                <a:srgbClr val="990099"/>
              </a:buClr>
              <a:buSzPts val="2000"/>
              <a:buFont typeface="Noto Sans Symbols"/>
              <a:buChar char="✓"/>
            </a:pPr>
            <a:r>
              <a:rPr lang="en-US" sz="2000" b="1">
                <a:solidFill>
                  <a:srgbClr val="990099"/>
                </a:solidFill>
                <a:latin typeface="Times New Roman"/>
                <a:ea typeface="Times New Roman"/>
                <a:cs typeface="Times New Roman"/>
                <a:sym typeface="Times New Roman"/>
              </a:rPr>
              <a:t>The excellent ECAL performance was crucial for the Higgs boson discovery  made by CMS and remains very important for precision measurements and for searches of new physics</a:t>
            </a:r>
            <a:endParaRPr>
              <a:solidFill>
                <a:srgbClr val="990099"/>
              </a:solidFill>
            </a:endParaRPr>
          </a:p>
        </p:txBody>
      </p:sp>
      <p:pic>
        <p:nvPicPr>
          <p:cNvPr id="259" name="Google Shape;259;p26"/>
          <p:cNvPicPr preferRelativeResize="0"/>
          <p:nvPr/>
        </p:nvPicPr>
        <p:blipFill>
          <a:blip r:embed="rId4">
            <a:alphaModFix/>
          </a:blip>
          <a:stretch>
            <a:fillRect/>
          </a:stretch>
        </p:blipFill>
        <p:spPr>
          <a:xfrm>
            <a:off x="7915375" y="4778"/>
            <a:ext cx="1156992" cy="68262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p:nvPr/>
        </p:nvSpPr>
        <p:spPr>
          <a:xfrm>
            <a:off x="2790825" y="2889250"/>
            <a:ext cx="2890800" cy="646200"/>
          </a:xfrm>
          <a:prstGeom prst="rect">
            <a:avLst/>
          </a:prstGeom>
          <a:gradFill>
            <a:gsLst>
              <a:gs pos="0">
                <a:srgbClr val="F2E29C"/>
              </a:gs>
              <a:gs pos="1000">
                <a:srgbClr val="F2E29C"/>
              </a:gs>
              <a:gs pos="100000">
                <a:srgbClr val="FFCC99"/>
              </a:gs>
            </a:gsLst>
            <a:lin ang="2700006" scaled="0"/>
          </a:gradFill>
          <a:ln w="952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000099"/>
                </a:solidFill>
                <a:latin typeface="Times New Roman"/>
                <a:ea typeface="Times New Roman"/>
                <a:cs typeface="Times New Roman"/>
                <a:sym typeface="Times New Roman"/>
              </a:rPr>
              <a:t>Backup slides</a:t>
            </a:r>
            <a:endParaRPr sz="3600" b="1">
              <a:solidFill>
                <a:srgbClr val="000099"/>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95" name="Google Shape;95;p14"/>
          <p:cNvSpPr txBox="1"/>
          <p:nvPr/>
        </p:nvSpPr>
        <p:spPr>
          <a:xfrm>
            <a:off x="1145350" y="49238"/>
            <a:ext cx="64977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a:solidFill>
                  <a:srgbClr val="990099"/>
                </a:solidFill>
                <a:latin typeface="Times New Roman"/>
                <a:ea typeface="Times New Roman"/>
                <a:cs typeface="Times New Roman"/>
                <a:sym typeface="Times New Roman"/>
              </a:rPr>
              <a:t>Large Hadron Collider </a:t>
            </a:r>
            <a:endParaRPr/>
          </a:p>
        </p:txBody>
      </p:sp>
      <p:pic>
        <p:nvPicPr>
          <p:cNvPr id="96" name="Google Shape;96;p14"/>
          <p:cNvPicPr preferRelativeResize="0"/>
          <p:nvPr/>
        </p:nvPicPr>
        <p:blipFill rotWithShape="1">
          <a:blip r:embed="rId3">
            <a:alphaModFix/>
          </a:blip>
          <a:srcRect/>
          <a:stretch/>
        </p:blipFill>
        <p:spPr>
          <a:xfrm>
            <a:off x="0" y="4763"/>
            <a:ext cx="682625" cy="682625"/>
          </a:xfrm>
          <a:prstGeom prst="rect">
            <a:avLst/>
          </a:prstGeom>
          <a:noFill/>
          <a:ln>
            <a:noFill/>
          </a:ln>
        </p:spPr>
      </p:pic>
      <p:pic>
        <p:nvPicPr>
          <p:cNvPr id="97" name="Google Shape;97;p14"/>
          <p:cNvPicPr preferRelativeResize="0"/>
          <p:nvPr/>
        </p:nvPicPr>
        <p:blipFill>
          <a:blip r:embed="rId4">
            <a:alphaModFix/>
          </a:blip>
          <a:stretch>
            <a:fillRect/>
          </a:stretch>
        </p:blipFill>
        <p:spPr>
          <a:xfrm>
            <a:off x="2797322" y="766522"/>
            <a:ext cx="3193750" cy="2247600"/>
          </a:xfrm>
          <a:prstGeom prst="rect">
            <a:avLst/>
          </a:prstGeom>
          <a:noFill/>
          <a:ln>
            <a:noFill/>
          </a:ln>
        </p:spPr>
      </p:pic>
      <p:sp>
        <p:nvSpPr>
          <p:cNvPr id="98" name="Google Shape;98;p14"/>
          <p:cNvSpPr txBox="1"/>
          <p:nvPr/>
        </p:nvSpPr>
        <p:spPr>
          <a:xfrm>
            <a:off x="481062" y="3303650"/>
            <a:ext cx="8181900" cy="319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99"/>
              </a:buClr>
              <a:buSzPts val="2000"/>
              <a:buFont typeface="Noto Sans Symbols"/>
              <a:buChar char="➢"/>
            </a:pPr>
            <a:r>
              <a:rPr lang="en-US" sz="2000" b="1">
                <a:solidFill>
                  <a:srgbClr val="000099"/>
                </a:solidFill>
                <a:latin typeface="Times New Roman"/>
                <a:ea typeface="Times New Roman"/>
                <a:cs typeface="Times New Roman"/>
                <a:sym typeface="Times New Roman"/>
              </a:rPr>
              <a:t>Large Hadron Collider (LHC) is the world’s largest (27 km in circumference) and highest-energy particle collider</a:t>
            </a:r>
            <a:endParaRPr sz="2000" b="1">
              <a:solidFill>
                <a:srgbClr val="000099"/>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8E0000"/>
              </a:buClr>
              <a:buSzPts val="2000"/>
              <a:buFont typeface="Noto Sans Symbols"/>
              <a:buChar char="➢"/>
            </a:pPr>
            <a:r>
              <a:rPr lang="en-US" sz="2000" b="1">
                <a:solidFill>
                  <a:srgbClr val="8E0000"/>
                </a:solidFill>
                <a:latin typeface="Times New Roman"/>
                <a:ea typeface="Times New Roman"/>
                <a:cs typeface="Times New Roman"/>
                <a:sym typeface="Times New Roman"/>
              </a:rPr>
              <a:t>Collides protons (mainly) and heavy ions (one month per year)</a:t>
            </a:r>
            <a:endParaRPr sz="2000" b="1">
              <a:solidFill>
                <a:srgbClr val="8E0000"/>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990099"/>
              </a:buClr>
              <a:buSzPts val="2000"/>
              <a:buFont typeface="Times New Roman"/>
              <a:buChar char="➢"/>
            </a:pPr>
            <a:r>
              <a:rPr lang="en-US" sz="2000" b="1">
                <a:solidFill>
                  <a:srgbClr val="990099"/>
                </a:solidFill>
                <a:latin typeface="Times New Roman"/>
                <a:ea typeface="Times New Roman"/>
                <a:cs typeface="Times New Roman"/>
                <a:sym typeface="Times New Roman"/>
              </a:rPr>
              <a:t>The design luminosity of LHC is 10</a:t>
            </a:r>
            <a:r>
              <a:rPr lang="en-US" sz="2000" b="1" baseline="30000">
                <a:solidFill>
                  <a:srgbClr val="990099"/>
                </a:solidFill>
                <a:latin typeface="Times New Roman"/>
                <a:ea typeface="Times New Roman"/>
                <a:cs typeface="Times New Roman"/>
                <a:sym typeface="Times New Roman"/>
              </a:rPr>
              <a:t>34 </a:t>
            </a:r>
            <a:r>
              <a:rPr lang="en-US" sz="2000" b="1">
                <a:solidFill>
                  <a:srgbClr val="990099"/>
                </a:solidFill>
                <a:latin typeface="Times New Roman"/>
                <a:ea typeface="Times New Roman"/>
                <a:cs typeface="Times New Roman"/>
                <a:sym typeface="Times New Roman"/>
              </a:rPr>
              <a:t>cm</a:t>
            </a:r>
            <a:r>
              <a:rPr lang="en-US" sz="2000" b="1" baseline="30000">
                <a:solidFill>
                  <a:srgbClr val="990099"/>
                </a:solidFill>
                <a:latin typeface="Times New Roman"/>
                <a:ea typeface="Times New Roman"/>
                <a:cs typeface="Times New Roman"/>
                <a:sym typeface="Times New Roman"/>
              </a:rPr>
              <a:t>-2</a:t>
            </a:r>
            <a:r>
              <a:rPr lang="en-US" sz="2000" b="1">
                <a:solidFill>
                  <a:srgbClr val="990099"/>
                </a:solidFill>
                <a:latin typeface="Times New Roman"/>
                <a:ea typeface="Times New Roman"/>
                <a:cs typeface="Times New Roman"/>
                <a:sym typeface="Times New Roman"/>
              </a:rPr>
              <a:t>s</a:t>
            </a:r>
            <a:r>
              <a:rPr lang="en-US" sz="2000" b="1" baseline="30000">
                <a:solidFill>
                  <a:srgbClr val="990099"/>
                </a:solidFill>
                <a:latin typeface="Times New Roman"/>
                <a:ea typeface="Times New Roman"/>
                <a:cs typeface="Times New Roman"/>
                <a:sym typeface="Times New Roman"/>
              </a:rPr>
              <a:t>-1 </a:t>
            </a:r>
            <a:endParaRPr b="1">
              <a:solidFill>
                <a:srgbClr val="990099"/>
              </a:solidFill>
            </a:endParaRPr>
          </a:p>
          <a:p>
            <a:pPr marL="457200" lvl="0" indent="-355600" algn="l" rtl="0">
              <a:spcBef>
                <a:spcPts val="0"/>
              </a:spcBef>
              <a:spcAft>
                <a:spcPts val="0"/>
              </a:spcAft>
              <a:buClr>
                <a:srgbClr val="000099"/>
              </a:buClr>
              <a:buSzPts val="2000"/>
              <a:buFont typeface="Times New Roman"/>
              <a:buChar char="➢"/>
            </a:pPr>
            <a:r>
              <a:rPr lang="en-US" sz="2000" b="1">
                <a:solidFill>
                  <a:srgbClr val="000099"/>
                </a:solidFill>
                <a:latin typeface="Times New Roman"/>
                <a:ea typeface="Times New Roman"/>
                <a:cs typeface="Times New Roman"/>
                <a:sym typeface="Times New Roman"/>
              </a:rPr>
              <a:t>LHC has 4 main detectors:</a:t>
            </a:r>
            <a:endParaRPr b="1">
              <a:solidFill>
                <a:srgbClr val="000099"/>
              </a:solidFill>
            </a:endParaRPr>
          </a:p>
          <a:p>
            <a:pPr marL="742950" marR="0" lvl="1" indent="-285750" algn="l" rtl="0">
              <a:lnSpc>
                <a:spcPct val="100000"/>
              </a:lnSpc>
              <a:spcBef>
                <a:spcPts val="0"/>
              </a:spcBef>
              <a:spcAft>
                <a:spcPts val="0"/>
              </a:spcAft>
              <a:buClr>
                <a:srgbClr val="8E0000"/>
              </a:buClr>
              <a:buSzPts val="2000"/>
              <a:buChar char="○"/>
            </a:pPr>
            <a:r>
              <a:rPr lang="en-US" sz="2000" b="1">
                <a:solidFill>
                  <a:srgbClr val="8E0000"/>
                </a:solidFill>
                <a:latin typeface="Times New Roman"/>
                <a:ea typeface="Times New Roman"/>
                <a:cs typeface="Times New Roman"/>
                <a:sym typeface="Times New Roman"/>
              </a:rPr>
              <a:t>A Toroidal LHC Apparatus (ATLAS)</a:t>
            </a:r>
            <a:endParaRPr sz="2000" b="1">
              <a:solidFill>
                <a:srgbClr val="8E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990099"/>
              </a:buClr>
              <a:buSzPts val="2000"/>
              <a:buFont typeface="Times New Roman"/>
              <a:buChar char="○"/>
            </a:pPr>
            <a:r>
              <a:rPr lang="en-US" sz="2000" b="1">
                <a:solidFill>
                  <a:srgbClr val="990099"/>
                </a:solidFill>
                <a:latin typeface="Times New Roman"/>
                <a:ea typeface="Times New Roman"/>
                <a:cs typeface="Times New Roman"/>
                <a:sym typeface="Times New Roman"/>
              </a:rPr>
              <a:t>Compact Muon Solenoid (CMS)</a:t>
            </a:r>
            <a:endParaRPr sz="2000" b="1">
              <a:solidFill>
                <a:srgbClr val="990099"/>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99"/>
              </a:buClr>
              <a:buSzPts val="2000"/>
              <a:buFont typeface="Times New Roman"/>
              <a:buChar char="○"/>
            </a:pPr>
            <a:r>
              <a:rPr lang="en-US" sz="2000" b="1">
                <a:solidFill>
                  <a:srgbClr val="000099"/>
                </a:solidFill>
                <a:latin typeface="Times New Roman"/>
                <a:ea typeface="Times New Roman"/>
                <a:cs typeface="Times New Roman"/>
                <a:sym typeface="Times New Roman"/>
              </a:rPr>
              <a:t>LHC-beauty (LHCb)</a:t>
            </a:r>
            <a:endParaRPr sz="2000" b="1">
              <a:solidFill>
                <a:srgbClr val="000099"/>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8E0000"/>
              </a:buClr>
              <a:buSzPts val="2000"/>
              <a:buFont typeface="Times New Roman"/>
              <a:buChar char="○"/>
            </a:pPr>
            <a:r>
              <a:rPr lang="en-US" sz="2000" b="1">
                <a:solidFill>
                  <a:srgbClr val="8E0000"/>
                </a:solidFill>
                <a:latin typeface="Times New Roman"/>
                <a:ea typeface="Times New Roman"/>
                <a:cs typeface="Times New Roman"/>
                <a:sym typeface="Times New Roman"/>
              </a:rPr>
              <a:t>A Large Ion Collider Experiment (ALICE)</a:t>
            </a:r>
            <a:endParaRPr b="1">
              <a:solidFill>
                <a:srgbClr val="8E0000"/>
              </a:solidFill>
            </a:endParaRPr>
          </a:p>
        </p:txBody>
      </p:sp>
      <p:pic>
        <p:nvPicPr>
          <p:cNvPr id="99" name="Google Shape;99;p14"/>
          <p:cNvPicPr preferRelativeResize="0"/>
          <p:nvPr/>
        </p:nvPicPr>
        <p:blipFill>
          <a:blip r:embed="rId5">
            <a:alphaModFix/>
          </a:blip>
          <a:stretch>
            <a:fillRect/>
          </a:stretch>
        </p:blipFill>
        <p:spPr>
          <a:xfrm>
            <a:off x="7863325" y="4791"/>
            <a:ext cx="1156992" cy="68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sldNum" idx="12"/>
          </p:nvPr>
        </p:nvSpPr>
        <p:spPr>
          <a:xfrm>
            <a:off x="8532813" y="6394450"/>
            <a:ext cx="48736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05" name="Google Shape;105;p15"/>
          <p:cNvSpPr txBox="1"/>
          <p:nvPr/>
        </p:nvSpPr>
        <p:spPr>
          <a:xfrm>
            <a:off x="1145350" y="49238"/>
            <a:ext cx="64977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a:solidFill>
                  <a:srgbClr val="990099"/>
                </a:solidFill>
                <a:latin typeface="Times New Roman"/>
                <a:ea typeface="Times New Roman"/>
                <a:cs typeface="Times New Roman"/>
                <a:sym typeface="Times New Roman"/>
              </a:rPr>
              <a:t>The CMS Detector </a:t>
            </a:r>
            <a:endParaRPr/>
          </a:p>
        </p:txBody>
      </p:sp>
      <p:pic>
        <p:nvPicPr>
          <p:cNvPr id="106" name="Google Shape;106;p15"/>
          <p:cNvPicPr preferRelativeResize="0"/>
          <p:nvPr/>
        </p:nvPicPr>
        <p:blipFill rotWithShape="1">
          <a:blip r:embed="rId3">
            <a:alphaModFix/>
          </a:blip>
          <a:srcRect/>
          <a:stretch/>
        </p:blipFill>
        <p:spPr>
          <a:xfrm>
            <a:off x="0" y="4763"/>
            <a:ext cx="682625" cy="682625"/>
          </a:xfrm>
          <a:prstGeom prst="rect">
            <a:avLst/>
          </a:prstGeom>
          <a:noFill/>
          <a:ln>
            <a:noFill/>
          </a:ln>
        </p:spPr>
      </p:pic>
      <p:pic>
        <p:nvPicPr>
          <p:cNvPr id="107" name="Google Shape;107;p15"/>
          <p:cNvPicPr preferRelativeResize="0"/>
          <p:nvPr/>
        </p:nvPicPr>
        <p:blipFill>
          <a:blip r:embed="rId4">
            <a:alphaModFix/>
          </a:blip>
          <a:stretch>
            <a:fillRect/>
          </a:stretch>
        </p:blipFill>
        <p:spPr>
          <a:xfrm>
            <a:off x="590463" y="865226"/>
            <a:ext cx="7963075" cy="5625224"/>
          </a:xfrm>
          <a:prstGeom prst="rect">
            <a:avLst/>
          </a:prstGeom>
          <a:noFill/>
          <a:ln>
            <a:noFill/>
          </a:ln>
        </p:spPr>
      </p:pic>
      <p:pic>
        <p:nvPicPr>
          <p:cNvPr id="108" name="Google Shape;108;p15"/>
          <p:cNvPicPr preferRelativeResize="0"/>
          <p:nvPr/>
        </p:nvPicPr>
        <p:blipFill>
          <a:blip r:embed="rId5">
            <a:alphaModFix/>
          </a:blip>
          <a:stretch>
            <a:fillRect/>
          </a:stretch>
        </p:blipFill>
        <p:spPr>
          <a:xfrm>
            <a:off x="7863175" y="4791"/>
            <a:ext cx="1156992" cy="68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
        <p:cNvGrpSpPr/>
        <p:nvPr/>
      </p:nvGrpSpPr>
      <p:grpSpPr>
        <a:xfrm>
          <a:off x="0" y="0"/>
          <a:ext cx="0" cy="0"/>
          <a:chOff x="0" y="0"/>
          <a:chExt cx="0" cy="0"/>
        </a:xfrm>
      </p:grpSpPr>
      <p:pic>
        <p:nvPicPr>
          <p:cNvPr id="114" name="Google Shape;114;p16"/>
          <p:cNvPicPr preferRelativeResize="0"/>
          <p:nvPr/>
        </p:nvPicPr>
        <p:blipFill rotWithShape="1">
          <a:blip r:embed="rId3">
            <a:alphaModFix/>
          </a:blip>
          <a:srcRect/>
          <a:stretch/>
        </p:blipFill>
        <p:spPr>
          <a:xfrm>
            <a:off x="33602" y="856455"/>
            <a:ext cx="4572000" cy="2230437"/>
          </a:xfrm>
          <a:prstGeom prst="rect">
            <a:avLst/>
          </a:prstGeom>
          <a:noFill/>
          <a:ln>
            <a:noFill/>
          </a:ln>
        </p:spPr>
      </p:pic>
      <p:pic>
        <p:nvPicPr>
          <p:cNvPr id="115" name="Google Shape;115;p16"/>
          <p:cNvPicPr preferRelativeResize="0"/>
          <p:nvPr/>
        </p:nvPicPr>
        <p:blipFill rotWithShape="1">
          <a:blip r:embed="rId4">
            <a:alphaModFix/>
          </a:blip>
          <a:srcRect/>
          <a:stretch/>
        </p:blipFill>
        <p:spPr>
          <a:xfrm>
            <a:off x="25400" y="0"/>
            <a:ext cx="674688" cy="673100"/>
          </a:xfrm>
          <a:prstGeom prst="rect">
            <a:avLst/>
          </a:prstGeom>
          <a:noFill/>
          <a:ln>
            <a:noFill/>
          </a:ln>
        </p:spPr>
      </p:pic>
      <p:sp>
        <p:nvSpPr>
          <p:cNvPr id="116" name="Google Shape;116;p16"/>
          <p:cNvSpPr txBox="1"/>
          <p:nvPr/>
        </p:nvSpPr>
        <p:spPr>
          <a:xfrm>
            <a:off x="4605602" y="764188"/>
            <a:ext cx="1768500" cy="624000"/>
          </a:xfrm>
          <a:prstGeom prst="rect">
            <a:avLst/>
          </a:prstGeom>
          <a:solidFill>
            <a:srgbClr val="FFFFC1"/>
          </a:solidFill>
          <a:ln w="9525" cap="flat" cmpd="sng">
            <a:solidFill>
              <a:schemeClr val="dk1"/>
            </a:solidFill>
            <a:prstDash val="solid"/>
            <a:miter lim="800000"/>
            <a:headEnd type="none" w="sm" len="sm"/>
            <a:tailEnd type="none" w="sm" len="sm"/>
          </a:ln>
        </p:spPr>
        <p:txBody>
          <a:bodyPr spcFirstLastPara="1" wrap="square" lIns="26975" tIns="0" rIns="26975" bIns="0" anchor="t" anchorCtr="0">
            <a:noAutofit/>
          </a:bodyPr>
          <a:lstStyle/>
          <a:p>
            <a:pPr marL="0" marR="0" lvl="0" indent="0" algn="l" rtl="0">
              <a:lnSpc>
                <a:spcPct val="100000"/>
              </a:lnSpc>
              <a:spcBef>
                <a:spcPts val="0"/>
              </a:spcBef>
              <a:spcAft>
                <a:spcPts val="0"/>
              </a:spcAft>
              <a:buClr>
                <a:schemeClr val="dk1"/>
              </a:buClr>
              <a:buSzPts val="1350"/>
              <a:buFont typeface="Times New Roman"/>
              <a:buNone/>
            </a:pPr>
            <a:r>
              <a:rPr lang="en-US" sz="1350">
                <a:solidFill>
                  <a:schemeClr val="dk1"/>
                </a:solidFill>
                <a:latin typeface="Helvetica Neue"/>
                <a:ea typeface="Helvetica Neue"/>
                <a:cs typeface="Helvetica Neue"/>
                <a:sym typeface="Helvetica Neue"/>
              </a:rPr>
              <a:t>Tapered crystals to provide off-pointing of ~ 3</a:t>
            </a:r>
            <a:r>
              <a:rPr lang="en-US" sz="1350" baseline="30000">
                <a:solidFill>
                  <a:schemeClr val="dk1"/>
                </a:solidFill>
                <a:latin typeface="Helvetica Neue"/>
                <a:ea typeface="Helvetica Neue"/>
                <a:cs typeface="Helvetica Neue"/>
                <a:sym typeface="Helvetica Neue"/>
              </a:rPr>
              <a:t>o</a:t>
            </a:r>
            <a:r>
              <a:rPr lang="en-US" sz="1350">
                <a:solidFill>
                  <a:schemeClr val="dk1"/>
                </a:solidFill>
                <a:latin typeface="Helvetica Neue"/>
                <a:ea typeface="Helvetica Neue"/>
                <a:cs typeface="Helvetica Neue"/>
                <a:sym typeface="Helvetica Neue"/>
              </a:rPr>
              <a:t> from vertex</a:t>
            </a:r>
            <a:endParaRPr/>
          </a:p>
        </p:txBody>
      </p:sp>
      <p:sp>
        <p:nvSpPr>
          <p:cNvPr id="117" name="Google Shape;117;p16"/>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4</a:t>
            </a:fld>
            <a:endParaRPr sz="1400" b="0">
              <a:solidFill>
                <a:srgbClr val="002060"/>
              </a:solidFill>
              <a:latin typeface="Times New Roman"/>
              <a:ea typeface="Times New Roman"/>
              <a:cs typeface="Times New Roman"/>
              <a:sym typeface="Times New Roman"/>
            </a:endParaRPr>
          </a:p>
        </p:txBody>
      </p:sp>
      <p:sp>
        <p:nvSpPr>
          <p:cNvPr id="118" name="Google Shape;118;p16"/>
          <p:cNvSpPr txBox="1"/>
          <p:nvPr/>
        </p:nvSpPr>
        <p:spPr>
          <a:xfrm>
            <a:off x="753572" y="3971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a:solidFill>
                  <a:srgbClr val="990099"/>
                </a:solidFill>
                <a:latin typeface="Times New Roman"/>
                <a:ea typeface="Times New Roman"/>
                <a:cs typeface="Times New Roman"/>
                <a:sym typeface="Times New Roman"/>
              </a:rPr>
              <a:t>The CMS Electromagnetic calorimeter</a:t>
            </a:r>
            <a:endParaRPr sz="3200" b="1">
              <a:solidFill>
                <a:srgbClr val="990099"/>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200"/>
              <a:buFont typeface="Times New Roman"/>
              <a:buNone/>
            </a:pPr>
            <a:endParaRPr sz="3200" b="1">
              <a:solidFill>
                <a:srgbClr val="990099"/>
              </a:solidFill>
              <a:latin typeface="Times New Roman"/>
              <a:ea typeface="Times New Roman"/>
              <a:cs typeface="Times New Roman"/>
              <a:sym typeface="Times New Roman"/>
            </a:endParaRPr>
          </a:p>
        </p:txBody>
      </p:sp>
      <p:pic>
        <p:nvPicPr>
          <p:cNvPr id="119" name="Google Shape;119;p16"/>
          <p:cNvPicPr preferRelativeResize="0"/>
          <p:nvPr/>
        </p:nvPicPr>
        <p:blipFill>
          <a:blip r:embed="rId5">
            <a:alphaModFix/>
          </a:blip>
          <a:stretch>
            <a:fillRect/>
          </a:stretch>
        </p:blipFill>
        <p:spPr>
          <a:xfrm>
            <a:off x="1789763" y="4451350"/>
            <a:ext cx="2590800" cy="1943100"/>
          </a:xfrm>
          <a:prstGeom prst="rect">
            <a:avLst/>
          </a:prstGeom>
          <a:noFill/>
          <a:ln>
            <a:noFill/>
          </a:ln>
        </p:spPr>
      </p:pic>
      <p:pic>
        <p:nvPicPr>
          <p:cNvPr id="120" name="Google Shape;120;p16"/>
          <p:cNvPicPr preferRelativeResize="0"/>
          <p:nvPr/>
        </p:nvPicPr>
        <p:blipFill>
          <a:blip r:embed="rId6">
            <a:alphaModFix/>
          </a:blip>
          <a:stretch>
            <a:fillRect/>
          </a:stretch>
        </p:blipFill>
        <p:spPr>
          <a:xfrm>
            <a:off x="5007975" y="4456100"/>
            <a:ext cx="2590800" cy="1933575"/>
          </a:xfrm>
          <a:prstGeom prst="rect">
            <a:avLst/>
          </a:prstGeom>
          <a:noFill/>
          <a:ln>
            <a:noFill/>
          </a:ln>
        </p:spPr>
      </p:pic>
      <p:sp>
        <p:nvSpPr>
          <p:cNvPr id="121" name="Google Shape;121;p16"/>
          <p:cNvSpPr txBox="1"/>
          <p:nvPr/>
        </p:nvSpPr>
        <p:spPr>
          <a:xfrm>
            <a:off x="1789775" y="3602650"/>
            <a:ext cx="2590800" cy="593700"/>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53975" tIns="26975" rIns="26975" bIns="26975" anchor="t" anchorCtr="0">
            <a:noAutofit/>
          </a:bodyPr>
          <a:lstStyle/>
          <a:p>
            <a:pPr marL="0" marR="0" lvl="0" indent="0" algn="l" rtl="0">
              <a:lnSpc>
                <a:spcPct val="100000"/>
              </a:lnSpc>
              <a:spcBef>
                <a:spcPts val="0"/>
              </a:spcBef>
              <a:spcAft>
                <a:spcPts val="0"/>
              </a:spcAft>
              <a:buClr>
                <a:srgbClr val="C00000"/>
              </a:buClr>
              <a:buSzPts val="1800"/>
              <a:buFont typeface="Arial"/>
              <a:buNone/>
            </a:pPr>
            <a:r>
              <a:rPr lang="en-US" sz="1800" b="1">
                <a:solidFill>
                  <a:srgbClr val="C00000"/>
                </a:solidFill>
                <a:latin typeface="Times New Roman"/>
                <a:ea typeface="Times New Roman"/>
                <a:cs typeface="Times New Roman"/>
                <a:sym typeface="Times New Roman"/>
              </a:rPr>
              <a:t>Barrel crystal, tapered 34 types, 2.6x2.6 cm</a:t>
            </a:r>
            <a:r>
              <a:rPr lang="en-US" sz="1800" b="1" baseline="30000">
                <a:solidFill>
                  <a:srgbClr val="C00000"/>
                </a:solidFill>
                <a:latin typeface="Times New Roman"/>
                <a:ea typeface="Times New Roman"/>
                <a:cs typeface="Times New Roman"/>
                <a:sym typeface="Times New Roman"/>
              </a:rPr>
              <a:t>2 </a:t>
            </a:r>
            <a:r>
              <a:rPr lang="en-US" sz="1800" b="1">
                <a:solidFill>
                  <a:srgbClr val="C00000"/>
                </a:solidFill>
                <a:latin typeface="Times New Roman"/>
                <a:ea typeface="Times New Roman"/>
                <a:cs typeface="Times New Roman"/>
                <a:sym typeface="Times New Roman"/>
              </a:rPr>
              <a:t>at rear</a:t>
            </a:r>
            <a:endParaRPr sz="1800" b="1">
              <a:solidFill>
                <a:srgbClr val="C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0000"/>
              </a:buClr>
              <a:buSzPts val="1800"/>
              <a:buFont typeface="Arial"/>
              <a:buNone/>
            </a:pPr>
            <a:endParaRPr/>
          </a:p>
        </p:txBody>
      </p:sp>
      <p:sp>
        <p:nvSpPr>
          <p:cNvPr id="122" name="Google Shape;122;p16"/>
          <p:cNvSpPr txBox="1"/>
          <p:nvPr/>
        </p:nvSpPr>
        <p:spPr>
          <a:xfrm>
            <a:off x="5007975" y="3602650"/>
            <a:ext cx="2590800" cy="593700"/>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53975" tIns="26975" rIns="26975" bIns="26975" anchor="t" anchorCtr="0">
            <a:noAutofit/>
          </a:bodyPr>
          <a:lstStyle/>
          <a:p>
            <a:pPr marL="0" marR="0" lvl="0" indent="0" algn="l" rtl="0">
              <a:lnSpc>
                <a:spcPct val="100000"/>
              </a:lnSpc>
              <a:spcBef>
                <a:spcPts val="0"/>
              </a:spcBef>
              <a:spcAft>
                <a:spcPts val="0"/>
              </a:spcAft>
              <a:buClr>
                <a:srgbClr val="C00000"/>
              </a:buClr>
              <a:buSzPts val="1800"/>
              <a:buFont typeface="Arial"/>
              <a:buNone/>
            </a:pPr>
            <a:r>
              <a:rPr lang="en-US" sz="1800" b="1">
                <a:solidFill>
                  <a:srgbClr val="C00000"/>
                </a:solidFill>
                <a:latin typeface="Times New Roman"/>
                <a:ea typeface="Times New Roman"/>
                <a:cs typeface="Times New Roman"/>
                <a:sym typeface="Times New Roman"/>
              </a:rPr>
              <a:t>Endcap crystal, tapered 1 type, 3x3 cm</a:t>
            </a:r>
            <a:r>
              <a:rPr lang="en-US" sz="1800" b="1" baseline="30000">
                <a:solidFill>
                  <a:srgbClr val="C00000"/>
                </a:solidFill>
                <a:latin typeface="Times New Roman"/>
                <a:ea typeface="Times New Roman"/>
                <a:cs typeface="Times New Roman"/>
                <a:sym typeface="Times New Roman"/>
              </a:rPr>
              <a:t>2 </a:t>
            </a:r>
            <a:r>
              <a:rPr lang="en-US" sz="1800" b="1">
                <a:solidFill>
                  <a:srgbClr val="C00000"/>
                </a:solidFill>
                <a:latin typeface="Times New Roman"/>
                <a:ea typeface="Times New Roman"/>
                <a:cs typeface="Times New Roman"/>
                <a:sym typeface="Times New Roman"/>
              </a:rPr>
              <a:t>at rear</a:t>
            </a:r>
            <a:endParaRPr sz="1800" b="1">
              <a:solidFill>
                <a:srgbClr val="C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C00000"/>
              </a:buClr>
              <a:buSzPts val="1800"/>
              <a:buFont typeface="Arial"/>
              <a:buNone/>
            </a:pPr>
            <a:endParaRPr/>
          </a:p>
        </p:txBody>
      </p:sp>
      <p:sp>
        <p:nvSpPr>
          <p:cNvPr id="123" name="Google Shape;123;p16"/>
          <p:cNvSpPr txBox="1"/>
          <p:nvPr/>
        </p:nvSpPr>
        <p:spPr>
          <a:xfrm>
            <a:off x="5748225" y="1667610"/>
            <a:ext cx="2421300" cy="532500"/>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53975" tIns="26975" rIns="26975" bIns="26975" anchor="t" anchorCtr="0">
            <a:noAutofit/>
          </a:bodyPr>
          <a:lstStyle/>
          <a:p>
            <a:pPr marL="0" lvl="0" indent="0" algn="l" rtl="0">
              <a:spcBef>
                <a:spcPts val="0"/>
              </a:spcBef>
              <a:spcAft>
                <a:spcPts val="0"/>
              </a:spcAft>
              <a:buNone/>
            </a:pPr>
            <a:r>
              <a:rPr lang="en-US" sz="2400" b="1">
                <a:solidFill>
                  <a:srgbClr val="000099"/>
                </a:solidFill>
                <a:highlight>
                  <a:srgbClr val="FFFF99"/>
                </a:highlight>
              </a:rPr>
              <a:t>PbWO</a:t>
            </a:r>
            <a:r>
              <a:rPr lang="en-US" sz="2400" b="1" baseline="-25000">
                <a:solidFill>
                  <a:srgbClr val="000099"/>
                </a:solidFill>
                <a:highlight>
                  <a:srgbClr val="FFFF99"/>
                </a:highlight>
              </a:rPr>
              <a:t>4</a:t>
            </a:r>
            <a:r>
              <a:rPr lang="en-US" sz="2400" b="1">
                <a:solidFill>
                  <a:srgbClr val="000099"/>
                </a:solidFill>
                <a:highlight>
                  <a:srgbClr val="FFFF99"/>
                </a:highlight>
              </a:rPr>
              <a:t> crystals</a:t>
            </a:r>
            <a:endParaRPr sz="2400" b="1">
              <a:solidFill>
                <a:srgbClr val="000099"/>
              </a:solidFill>
              <a:highlight>
                <a:srgbClr val="FFFF99"/>
              </a:highlight>
            </a:endParaRPr>
          </a:p>
          <a:p>
            <a:pPr marL="0" lvl="0" indent="0" algn="l" rtl="0">
              <a:spcBef>
                <a:spcPts val="0"/>
              </a:spcBef>
              <a:spcAft>
                <a:spcPts val="0"/>
              </a:spcAft>
              <a:buClr>
                <a:schemeClr val="dk1"/>
              </a:buClr>
              <a:buSzPts val="1100"/>
              <a:buFont typeface="Arial"/>
              <a:buNone/>
            </a:pPr>
            <a:endParaRPr sz="3200" b="1">
              <a:solidFill>
                <a:srgbClr val="000099"/>
              </a:solidFill>
              <a:highlight>
                <a:srgbClr val="FFFF99"/>
              </a:highlight>
            </a:endParaRPr>
          </a:p>
        </p:txBody>
      </p:sp>
      <p:pic>
        <p:nvPicPr>
          <p:cNvPr id="124" name="Google Shape;124;p16"/>
          <p:cNvPicPr preferRelativeResize="0"/>
          <p:nvPr/>
        </p:nvPicPr>
        <p:blipFill>
          <a:blip r:embed="rId7">
            <a:alphaModFix/>
          </a:blip>
          <a:stretch>
            <a:fillRect/>
          </a:stretch>
        </p:blipFill>
        <p:spPr>
          <a:xfrm>
            <a:off x="5016463" y="2405862"/>
            <a:ext cx="3884824" cy="760850"/>
          </a:xfrm>
          <a:prstGeom prst="rect">
            <a:avLst/>
          </a:prstGeom>
          <a:noFill/>
          <a:ln>
            <a:noFill/>
          </a:ln>
        </p:spPr>
      </p:pic>
      <p:pic>
        <p:nvPicPr>
          <p:cNvPr id="125" name="Google Shape;125;p16"/>
          <p:cNvPicPr preferRelativeResize="0"/>
          <p:nvPr/>
        </p:nvPicPr>
        <p:blipFill>
          <a:blip r:embed="rId8">
            <a:alphaModFix/>
          </a:blip>
          <a:stretch>
            <a:fillRect/>
          </a:stretch>
        </p:blipFill>
        <p:spPr>
          <a:xfrm>
            <a:off x="7863350" y="-4747"/>
            <a:ext cx="1156992" cy="68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0"/>
        <p:cNvGrpSpPr/>
        <p:nvPr/>
      </p:nvGrpSpPr>
      <p:grpSpPr>
        <a:xfrm>
          <a:off x="0" y="0"/>
          <a:ext cx="0" cy="0"/>
          <a:chOff x="0" y="0"/>
          <a:chExt cx="0" cy="0"/>
        </a:xfrm>
      </p:grpSpPr>
      <p:pic>
        <p:nvPicPr>
          <p:cNvPr id="131" name="Google Shape;131;p17"/>
          <p:cNvPicPr preferRelativeResize="0"/>
          <p:nvPr/>
        </p:nvPicPr>
        <p:blipFill rotWithShape="1">
          <a:blip r:embed="rId3">
            <a:alphaModFix/>
          </a:blip>
          <a:srcRect/>
          <a:stretch/>
        </p:blipFill>
        <p:spPr>
          <a:xfrm>
            <a:off x="33602" y="856455"/>
            <a:ext cx="4572000" cy="2230437"/>
          </a:xfrm>
          <a:prstGeom prst="rect">
            <a:avLst/>
          </a:prstGeom>
          <a:noFill/>
          <a:ln>
            <a:noFill/>
          </a:ln>
        </p:spPr>
      </p:pic>
      <p:pic>
        <p:nvPicPr>
          <p:cNvPr id="132" name="Google Shape;132;p17"/>
          <p:cNvPicPr preferRelativeResize="0"/>
          <p:nvPr/>
        </p:nvPicPr>
        <p:blipFill rotWithShape="1">
          <a:blip r:embed="rId4">
            <a:alphaModFix/>
          </a:blip>
          <a:srcRect/>
          <a:stretch/>
        </p:blipFill>
        <p:spPr>
          <a:xfrm>
            <a:off x="25400" y="0"/>
            <a:ext cx="674688" cy="673100"/>
          </a:xfrm>
          <a:prstGeom prst="rect">
            <a:avLst/>
          </a:prstGeom>
          <a:noFill/>
          <a:ln>
            <a:noFill/>
          </a:ln>
        </p:spPr>
      </p:pic>
      <p:sp>
        <p:nvSpPr>
          <p:cNvPr id="133" name="Google Shape;133;p17"/>
          <p:cNvSpPr txBox="1"/>
          <p:nvPr/>
        </p:nvSpPr>
        <p:spPr>
          <a:xfrm>
            <a:off x="230115" y="3910012"/>
            <a:ext cx="2951163" cy="2105025"/>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53975" tIns="26975" rIns="26975" bIns="26975" anchor="t" anchorCtr="0">
            <a:noAutofit/>
          </a:bodyPr>
          <a:lstStyle/>
          <a:p>
            <a:pPr marL="0" marR="0" lvl="0" indent="0" algn="l" rtl="0">
              <a:lnSpc>
                <a:spcPct val="100000"/>
              </a:lnSpc>
              <a:spcBef>
                <a:spcPts val="0"/>
              </a:spcBef>
              <a:spcAft>
                <a:spcPts val="0"/>
              </a:spcAft>
              <a:buClr>
                <a:srgbClr val="C00000"/>
              </a:buClr>
              <a:buSzPts val="1800"/>
              <a:buFont typeface="Arial"/>
              <a:buNone/>
            </a:pPr>
            <a:r>
              <a:rPr lang="en-US" sz="1800" b="1" u="sng">
                <a:solidFill>
                  <a:srgbClr val="C00000"/>
                </a:solidFill>
                <a:latin typeface="Times New Roman"/>
                <a:ea typeface="Times New Roman"/>
                <a:cs typeface="Times New Roman"/>
                <a:sym typeface="Times New Roman"/>
              </a:rPr>
              <a:t>Barrel</a:t>
            </a:r>
            <a:r>
              <a:rPr lang="en-US" sz="1800">
                <a:solidFill>
                  <a:srgbClr val="0000FF"/>
                </a:solidFill>
                <a:latin typeface="Times New Roman"/>
                <a:ea typeface="Times New Roman"/>
                <a:cs typeface="Times New Roman"/>
                <a:sym typeface="Times New Roman"/>
              </a:rPr>
              <a:t/>
            </a:r>
            <a:br>
              <a:rPr lang="en-US" sz="1800">
                <a:solidFill>
                  <a:srgbClr val="0000FF"/>
                </a:solidFill>
                <a:latin typeface="Times New Roman"/>
                <a:ea typeface="Times New Roman"/>
                <a:cs typeface="Times New Roman"/>
                <a:sym typeface="Times New Roman"/>
              </a:rPr>
            </a:br>
            <a:r>
              <a:rPr lang="en-US" sz="1800" b="1">
                <a:solidFill>
                  <a:srgbClr val="0000FF"/>
                </a:solidFill>
                <a:latin typeface="Times New Roman"/>
                <a:ea typeface="Times New Roman"/>
                <a:cs typeface="Times New Roman"/>
                <a:sym typeface="Times New Roman"/>
              </a:rPr>
              <a:t>36 Supermodules</a:t>
            </a:r>
            <a:endParaRPr sz="1800" b="1">
              <a:solidFill>
                <a:srgbClr val="0000FF"/>
              </a:solidFill>
              <a:latin typeface="Times New Roman"/>
              <a:ea typeface="Times New Roman"/>
              <a:cs typeface="Times New Roman"/>
              <a:sym typeface="Times New Roman"/>
            </a:endParaRPr>
          </a:p>
          <a:p>
            <a:pPr marL="0" marR="0" lvl="0" indent="0" algn="l" rtl="0">
              <a:lnSpc>
                <a:spcPct val="100000"/>
              </a:lnSpc>
              <a:spcBef>
                <a:spcPts val="360"/>
              </a:spcBef>
              <a:spcAft>
                <a:spcPts val="0"/>
              </a:spcAft>
              <a:buClr>
                <a:srgbClr val="0000FF"/>
              </a:buClr>
              <a:buSzPts val="1800"/>
              <a:buFont typeface="Arial"/>
              <a:buNone/>
            </a:pPr>
            <a:r>
              <a:rPr lang="en-US" sz="1800" b="1">
                <a:solidFill>
                  <a:srgbClr val="0000FF"/>
                </a:solidFill>
                <a:latin typeface="Times New Roman"/>
                <a:ea typeface="Times New Roman"/>
                <a:cs typeface="Times New Roman"/>
                <a:sym typeface="Times New Roman"/>
              </a:rPr>
              <a:t>(18 per half barrel)</a:t>
            </a:r>
            <a:br>
              <a:rPr lang="en-US" sz="1800" b="1">
                <a:solidFill>
                  <a:srgbClr val="0000FF"/>
                </a:solidFill>
                <a:latin typeface="Times New Roman"/>
                <a:ea typeface="Times New Roman"/>
                <a:cs typeface="Times New Roman"/>
                <a:sym typeface="Times New Roman"/>
              </a:rPr>
            </a:br>
            <a:r>
              <a:rPr lang="en-US" sz="1800" b="1">
                <a:solidFill>
                  <a:srgbClr val="0000FF"/>
                </a:solidFill>
                <a:latin typeface="Times New Roman"/>
                <a:ea typeface="Times New Roman"/>
                <a:cs typeface="Times New Roman"/>
                <a:sym typeface="Times New Roman"/>
              </a:rPr>
              <a:t>61200 crystals</a:t>
            </a:r>
            <a:br>
              <a:rPr lang="en-US" sz="1800" b="1">
                <a:solidFill>
                  <a:srgbClr val="0000FF"/>
                </a:solidFill>
                <a:latin typeface="Times New Roman"/>
                <a:ea typeface="Times New Roman"/>
                <a:cs typeface="Times New Roman"/>
                <a:sym typeface="Times New Roman"/>
              </a:rPr>
            </a:br>
            <a:r>
              <a:rPr lang="en-US" sz="1800" b="1">
                <a:solidFill>
                  <a:srgbClr val="0000FF"/>
                </a:solidFill>
                <a:latin typeface="Times New Roman"/>
                <a:ea typeface="Times New Roman"/>
                <a:cs typeface="Times New Roman"/>
                <a:sym typeface="Times New Roman"/>
              </a:rPr>
              <a:t>Total crystal mass 67.4t</a:t>
            </a:r>
            <a:br>
              <a:rPr lang="en-US" sz="1800" b="1">
                <a:solidFill>
                  <a:srgbClr val="0000FF"/>
                </a:solidFill>
                <a:latin typeface="Times New Roman"/>
                <a:ea typeface="Times New Roman"/>
                <a:cs typeface="Times New Roman"/>
                <a:sym typeface="Times New Roman"/>
              </a:rPr>
            </a:br>
            <a:r>
              <a:rPr lang="en-US" sz="1800" b="1">
                <a:solidFill>
                  <a:srgbClr val="0000FF"/>
                </a:solidFill>
                <a:latin typeface="Times New Roman"/>
                <a:ea typeface="Times New Roman"/>
                <a:cs typeface="Times New Roman"/>
                <a:sym typeface="Times New Roman"/>
              </a:rPr>
              <a:t>|η| &lt; 1.48, ~26X</a:t>
            </a:r>
            <a:r>
              <a:rPr lang="en-US" sz="1800" b="1" baseline="-25000">
                <a:solidFill>
                  <a:srgbClr val="0000FF"/>
                </a:solidFill>
                <a:latin typeface="Times New Roman"/>
                <a:ea typeface="Times New Roman"/>
                <a:cs typeface="Times New Roman"/>
                <a:sym typeface="Times New Roman"/>
              </a:rPr>
              <a:t>0</a:t>
            </a:r>
            <a:endParaRPr/>
          </a:p>
          <a:p>
            <a:pPr marL="0" marR="0" lvl="0" indent="0" algn="l" rtl="0">
              <a:lnSpc>
                <a:spcPct val="100000"/>
              </a:lnSpc>
              <a:spcBef>
                <a:spcPts val="360"/>
              </a:spcBef>
              <a:spcAft>
                <a:spcPts val="0"/>
              </a:spcAft>
              <a:buClr>
                <a:srgbClr val="0000FF"/>
              </a:buClr>
              <a:buSzPts val="1800"/>
              <a:buFont typeface="Arial"/>
              <a:buNone/>
            </a:pPr>
            <a:r>
              <a:rPr lang="en-US" sz="1800" b="1">
                <a:solidFill>
                  <a:srgbClr val="0000FF"/>
                </a:solidFill>
                <a:latin typeface="Times New Roman"/>
                <a:ea typeface="Times New Roman"/>
                <a:cs typeface="Times New Roman"/>
                <a:sym typeface="Times New Roman"/>
              </a:rPr>
              <a:t>Δη x Δϕ = 0.0174 x 0.0174</a:t>
            </a:r>
            <a:endParaRPr/>
          </a:p>
        </p:txBody>
      </p:sp>
      <p:sp>
        <p:nvSpPr>
          <p:cNvPr id="134" name="Google Shape;134;p17"/>
          <p:cNvSpPr txBox="1"/>
          <p:nvPr/>
        </p:nvSpPr>
        <p:spPr>
          <a:xfrm>
            <a:off x="3459120" y="4243387"/>
            <a:ext cx="2700338" cy="1771650"/>
          </a:xfrm>
          <a:prstGeom prst="rect">
            <a:avLst/>
          </a:prstGeom>
          <a:solidFill>
            <a:srgbClr val="CCFFFF"/>
          </a:solidFill>
          <a:ln w="9525" cap="flat" cmpd="sng">
            <a:solidFill>
              <a:schemeClr val="dk1"/>
            </a:solidFill>
            <a:prstDash val="solid"/>
            <a:miter lim="800000"/>
            <a:headEnd type="none" w="sm" len="sm"/>
            <a:tailEnd type="none" w="sm" len="sm"/>
          </a:ln>
        </p:spPr>
        <p:txBody>
          <a:bodyPr spcFirstLastPara="1" wrap="square" lIns="53975" tIns="26975" rIns="26975" bIns="26975" anchor="t" anchorCtr="0">
            <a:noAutofit/>
          </a:bodyPr>
          <a:lstStyle/>
          <a:p>
            <a:pPr marL="0" marR="0" lvl="0" indent="0" algn="l" rtl="0">
              <a:lnSpc>
                <a:spcPct val="100000"/>
              </a:lnSpc>
              <a:spcBef>
                <a:spcPts val="0"/>
              </a:spcBef>
              <a:spcAft>
                <a:spcPts val="0"/>
              </a:spcAft>
              <a:buClr>
                <a:srgbClr val="0000FF"/>
              </a:buClr>
              <a:buSzPts val="1800"/>
              <a:buFont typeface="Arial"/>
              <a:buNone/>
            </a:pPr>
            <a:r>
              <a:rPr lang="en-US" sz="1800" b="1" u="sng">
                <a:solidFill>
                  <a:srgbClr val="0000FF"/>
                </a:solidFill>
                <a:latin typeface="Times New Roman"/>
                <a:ea typeface="Times New Roman"/>
                <a:cs typeface="Times New Roman"/>
                <a:sym typeface="Times New Roman"/>
              </a:rPr>
              <a:t>Endcaps</a:t>
            </a:r>
            <a:r>
              <a:rPr lang="en-US" sz="1800" b="1">
                <a:solidFill>
                  <a:srgbClr val="FF3300"/>
                </a:solidFill>
                <a:latin typeface="Times New Roman"/>
                <a:ea typeface="Times New Roman"/>
                <a:cs typeface="Times New Roman"/>
                <a:sym typeface="Times New Roman"/>
              </a:rPr>
              <a:t/>
            </a:r>
            <a:br>
              <a:rPr lang="en-US" sz="1800" b="1">
                <a:solidFill>
                  <a:srgbClr val="FF3300"/>
                </a:solidFill>
                <a:latin typeface="Times New Roman"/>
                <a:ea typeface="Times New Roman"/>
                <a:cs typeface="Times New Roman"/>
                <a:sym typeface="Times New Roman"/>
              </a:rPr>
            </a:br>
            <a:r>
              <a:rPr lang="en-US" sz="1800" b="1">
                <a:solidFill>
                  <a:srgbClr val="FF3300"/>
                </a:solidFill>
                <a:latin typeface="Times New Roman"/>
                <a:ea typeface="Times New Roman"/>
                <a:cs typeface="Times New Roman"/>
                <a:sym typeface="Times New Roman"/>
              </a:rPr>
              <a:t>4 Dees (2 per endcap)</a:t>
            </a:r>
            <a:br>
              <a:rPr lang="en-US" sz="1800" b="1">
                <a:solidFill>
                  <a:srgbClr val="FF3300"/>
                </a:solidFill>
                <a:latin typeface="Times New Roman"/>
                <a:ea typeface="Times New Roman"/>
                <a:cs typeface="Times New Roman"/>
                <a:sym typeface="Times New Roman"/>
              </a:rPr>
            </a:br>
            <a:r>
              <a:rPr lang="en-US" sz="1800" b="1">
                <a:solidFill>
                  <a:srgbClr val="FF3300"/>
                </a:solidFill>
                <a:latin typeface="Times New Roman"/>
                <a:ea typeface="Times New Roman"/>
                <a:cs typeface="Times New Roman"/>
                <a:sym typeface="Times New Roman"/>
              </a:rPr>
              <a:t>14648 crystals </a:t>
            </a:r>
            <a:br>
              <a:rPr lang="en-US" sz="1800" b="1">
                <a:solidFill>
                  <a:srgbClr val="FF3300"/>
                </a:solidFill>
                <a:latin typeface="Times New Roman"/>
                <a:ea typeface="Times New Roman"/>
                <a:cs typeface="Times New Roman"/>
                <a:sym typeface="Times New Roman"/>
              </a:rPr>
            </a:br>
            <a:r>
              <a:rPr lang="en-US" sz="1800" b="1">
                <a:solidFill>
                  <a:srgbClr val="FF3300"/>
                </a:solidFill>
                <a:latin typeface="Times New Roman"/>
                <a:ea typeface="Times New Roman"/>
                <a:cs typeface="Times New Roman"/>
                <a:sym typeface="Times New Roman"/>
              </a:rPr>
              <a:t>Total crystal mass 22.9t</a:t>
            </a:r>
            <a:br>
              <a:rPr lang="en-US" sz="1800" b="1">
                <a:solidFill>
                  <a:srgbClr val="FF3300"/>
                </a:solidFill>
                <a:latin typeface="Times New Roman"/>
                <a:ea typeface="Times New Roman"/>
                <a:cs typeface="Times New Roman"/>
                <a:sym typeface="Times New Roman"/>
              </a:rPr>
            </a:br>
            <a:r>
              <a:rPr lang="en-US" sz="1800" b="1">
                <a:solidFill>
                  <a:srgbClr val="FF0000"/>
                </a:solidFill>
                <a:latin typeface="Times New Roman"/>
                <a:ea typeface="Times New Roman"/>
                <a:cs typeface="Times New Roman"/>
                <a:sym typeface="Times New Roman"/>
              </a:rPr>
              <a:t>1.48&lt; |η| &lt; 3, ~25X</a:t>
            </a:r>
            <a:r>
              <a:rPr lang="en-US" sz="1800" b="1" baseline="-25000">
                <a:solidFill>
                  <a:srgbClr val="FF0000"/>
                </a:solidFill>
                <a:latin typeface="Times New Roman"/>
                <a:ea typeface="Times New Roman"/>
                <a:cs typeface="Times New Roman"/>
                <a:sym typeface="Times New Roman"/>
              </a:rPr>
              <a:t>0</a:t>
            </a:r>
            <a:endParaRPr sz="1800" b="1">
              <a:solidFill>
                <a:srgbClr val="FF0000"/>
              </a:solidFill>
              <a:latin typeface="Times New Roman"/>
              <a:ea typeface="Times New Roman"/>
              <a:cs typeface="Times New Roman"/>
              <a:sym typeface="Times New Roman"/>
            </a:endParaRPr>
          </a:p>
          <a:p>
            <a:pPr marL="0" marR="0" lvl="0" indent="0" algn="l" rtl="0">
              <a:lnSpc>
                <a:spcPct val="100000"/>
              </a:lnSpc>
              <a:spcBef>
                <a:spcPts val="360"/>
              </a:spcBef>
              <a:spcAft>
                <a:spcPts val="0"/>
              </a:spcAft>
              <a:buClr>
                <a:srgbClr val="FF3300"/>
              </a:buClr>
              <a:buSzPts val="1800"/>
              <a:buFont typeface="Arial"/>
              <a:buNone/>
            </a:pPr>
            <a:r>
              <a:rPr lang="en-US" sz="1800" b="1">
                <a:solidFill>
                  <a:srgbClr val="FF3300"/>
                </a:solidFill>
                <a:latin typeface="Times New Roman"/>
                <a:ea typeface="Times New Roman"/>
                <a:cs typeface="Times New Roman"/>
                <a:sym typeface="Times New Roman"/>
              </a:rPr>
              <a:t>Δη x Δϕ = 0.0175</a:t>
            </a:r>
            <a:r>
              <a:rPr lang="en-US" sz="1800" b="1" baseline="30000">
                <a:solidFill>
                  <a:srgbClr val="FF3300"/>
                </a:solidFill>
                <a:latin typeface="Times New Roman"/>
                <a:ea typeface="Times New Roman"/>
                <a:cs typeface="Times New Roman"/>
                <a:sym typeface="Times New Roman"/>
              </a:rPr>
              <a:t>2</a:t>
            </a:r>
            <a:r>
              <a:rPr lang="en-US" sz="1800" b="1">
                <a:solidFill>
                  <a:srgbClr val="FF3300"/>
                </a:solidFill>
                <a:latin typeface="Times New Roman"/>
                <a:ea typeface="Times New Roman"/>
                <a:cs typeface="Times New Roman"/>
                <a:sym typeface="Times New Roman"/>
              </a:rPr>
              <a:t> ↔ 0.05</a:t>
            </a:r>
            <a:r>
              <a:rPr lang="en-US" sz="1800" b="1" baseline="30000">
                <a:solidFill>
                  <a:srgbClr val="FF3300"/>
                </a:solidFill>
                <a:latin typeface="Times New Roman"/>
                <a:ea typeface="Times New Roman"/>
                <a:cs typeface="Times New Roman"/>
                <a:sym typeface="Times New Roman"/>
              </a:rPr>
              <a:t>2</a:t>
            </a:r>
            <a:endParaRPr/>
          </a:p>
        </p:txBody>
      </p:sp>
      <p:sp>
        <p:nvSpPr>
          <p:cNvPr id="135" name="Google Shape;135;p17"/>
          <p:cNvSpPr txBox="1"/>
          <p:nvPr/>
        </p:nvSpPr>
        <p:spPr>
          <a:xfrm>
            <a:off x="6437300" y="4381499"/>
            <a:ext cx="2554288" cy="1633538"/>
          </a:xfrm>
          <a:prstGeom prst="rect">
            <a:avLst/>
          </a:prstGeom>
          <a:solidFill>
            <a:srgbClr val="FFCCCC"/>
          </a:solidFill>
          <a:ln w="9525" cap="flat" cmpd="sng">
            <a:solidFill>
              <a:schemeClr val="dk1"/>
            </a:solidFill>
            <a:prstDash val="solid"/>
            <a:miter lim="800000"/>
            <a:headEnd type="none" w="sm" len="sm"/>
            <a:tailEnd type="none" w="sm" len="sm"/>
          </a:ln>
        </p:spPr>
        <p:txBody>
          <a:bodyPr spcFirstLastPara="1" wrap="square" lIns="53975" tIns="26975" rIns="26975" bIns="26975" anchor="t" anchorCtr="0">
            <a:noAutofit/>
          </a:bodyPr>
          <a:lstStyle/>
          <a:p>
            <a:pPr marL="0" marR="0" lvl="0" indent="0" algn="l" rtl="0">
              <a:lnSpc>
                <a:spcPct val="95000"/>
              </a:lnSpc>
              <a:spcBef>
                <a:spcPts val="0"/>
              </a:spcBef>
              <a:spcAft>
                <a:spcPts val="0"/>
              </a:spcAft>
              <a:buClr>
                <a:srgbClr val="D60093"/>
              </a:buClr>
              <a:buSzPts val="1800"/>
              <a:buFont typeface="Arial"/>
              <a:buNone/>
            </a:pPr>
            <a:r>
              <a:rPr lang="en-US" sz="1800" b="1" u="sng">
                <a:solidFill>
                  <a:srgbClr val="D60093"/>
                </a:solidFill>
                <a:latin typeface="Times New Roman"/>
                <a:ea typeface="Times New Roman"/>
                <a:cs typeface="Times New Roman"/>
                <a:sym typeface="Times New Roman"/>
              </a:rPr>
              <a:t>Endcap Preshower</a:t>
            </a:r>
            <a:br>
              <a:rPr lang="en-US" sz="1800" b="1" u="sng">
                <a:solidFill>
                  <a:srgbClr val="D60093"/>
                </a:solidFill>
                <a:latin typeface="Times New Roman"/>
                <a:ea typeface="Times New Roman"/>
                <a:cs typeface="Times New Roman"/>
                <a:sym typeface="Times New Roman"/>
              </a:rPr>
            </a:br>
            <a:r>
              <a:rPr lang="en-US" sz="1800" b="1">
                <a:solidFill>
                  <a:srgbClr val="D60093"/>
                </a:solidFill>
                <a:latin typeface="Times New Roman"/>
                <a:ea typeface="Times New Roman"/>
                <a:cs typeface="Times New Roman"/>
                <a:sym typeface="Times New Roman"/>
              </a:rPr>
              <a:t>Pb (2X</a:t>
            </a:r>
            <a:r>
              <a:rPr lang="en-US" sz="1800" b="1" baseline="-25000">
                <a:solidFill>
                  <a:srgbClr val="D60093"/>
                </a:solidFill>
                <a:latin typeface="Times New Roman"/>
                <a:ea typeface="Times New Roman"/>
                <a:cs typeface="Times New Roman"/>
                <a:sym typeface="Times New Roman"/>
              </a:rPr>
              <a:t>o</a:t>
            </a:r>
            <a:r>
              <a:rPr lang="en-US" sz="1800" b="1">
                <a:solidFill>
                  <a:srgbClr val="D60093"/>
                </a:solidFill>
                <a:latin typeface="Times New Roman"/>
                <a:ea typeface="Times New Roman"/>
                <a:cs typeface="Times New Roman"/>
                <a:sym typeface="Times New Roman"/>
              </a:rPr>
              <a:t>,1X</a:t>
            </a:r>
            <a:r>
              <a:rPr lang="en-US" sz="1800" b="1" baseline="-25000">
                <a:solidFill>
                  <a:srgbClr val="D60093"/>
                </a:solidFill>
                <a:latin typeface="Times New Roman"/>
                <a:ea typeface="Times New Roman"/>
                <a:cs typeface="Times New Roman"/>
                <a:sym typeface="Times New Roman"/>
              </a:rPr>
              <a:t>o</a:t>
            </a:r>
            <a:r>
              <a:rPr lang="en-US" sz="1800" b="1">
                <a:solidFill>
                  <a:srgbClr val="D60093"/>
                </a:solidFill>
                <a:latin typeface="Times New Roman"/>
                <a:ea typeface="Times New Roman"/>
                <a:cs typeface="Times New Roman"/>
                <a:sym typeface="Times New Roman"/>
              </a:rPr>
              <a:t>) / Si</a:t>
            </a:r>
            <a:r>
              <a:rPr lang="en-US" sz="1800">
                <a:solidFill>
                  <a:srgbClr val="D60093"/>
                </a:solidFill>
                <a:latin typeface="Times New Roman"/>
                <a:ea typeface="Times New Roman"/>
                <a:cs typeface="Times New Roman"/>
                <a:sym typeface="Times New Roman"/>
              </a:rPr>
              <a:t> </a:t>
            </a:r>
            <a:br>
              <a:rPr lang="en-US" sz="1800">
                <a:solidFill>
                  <a:srgbClr val="D60093"/>
                </a:solidFill>
                <a:latin typeface="Times New Roman"/>
                <a:ea typeface="Times New Roman"/>
                <a:cs typeface="Times New Roman"/>
                <a:sym typeface="Times New Roman"/>
              </a:rPr>
            </a:br>
            <a:r>
              <a:rPr lang="en-US" sz="1800">
                <a:solidFill>
                  <a:srgbClr val="D60093"/>
                </a:solidFill>
                <a:latin typeface="Times New Roman"/>
                <a:ea typeface="Times New Roman"/>
                <a:cs typeface="Times New Roman"/>
                <a:sym typeface="Times New Roman"/>
              </a:rPr>
              <a:t>4 Dees (2 per endcap)</a:t>
            </a:r>
            <a:br>
              <a:rPr lang="en-US" sz="1800">
                <a:solidFill>
                  <a:srgbClr val="D60093"/>
                </a:solidFill>
                <a:latin typeface="Times New Roman"/>
                <a:ea typeface="Times New Roman"/>
                <a:cs typeface="Times New Roman"/>
                <a:sym typeface="Times New Roman"/>
              </a:rPr>
            </a:br>
            <a:r>
              <a:rPr lang="en-US" sz="1800">
                <a:solidFill>
                  <a:srgbClr val="D60093"/>
                </a:solidFill>
                <a:latin typeface="Times New Roman"/>
                <a:ea typeface="Times New Roman"/>
                <a:cs typeface="Times New Roman"/>
                <a:sym typeface="Times New Roman"/>
              </a:rPr>
              <a:t>4300 Si strips</a:t>
            </a:r>
            <a:br>
              <a:rPr lang="en-US" sz="1800">
                <a:solidFill>
                  <a:srgbClr val="D60093"/>
                </a:solidFill>
                <a:latin typeface="Times New Roman"/>
                <a:ea typeface="Times New Roman"/>
                <a:cs typeface="Times New Roman"/>
                <a:sym typeface="Times New Roman"/>
              </a:rPr>
            </a:br>
            <a:r>
              <a:rPr lang="en-US" sz="1800">
                <a:solidFill>
                  <a:srgbClr val="D60093"/>
                </a:solidFill>
                <a:latin typeface="Times New Roman"/>
                <a:ea typeface="Times New Roman"/>
                <a:cs typeface="Times New Roman"/>
                <a:sym typeface="Times New Roman"/>
              </a:rPr>
              <a:t>1.8mm x 63mm</a:t>
            </a:r>
            <a:br>
              <a:rPr lang="en-US" sz="1800">
                <a:solidFill>
                  <a:srgbClr val="D60093"/>
                </a:solidFill>
                <a:latin typeface="Times New Roman"/>
                <a:ea typeface="Times New Roman"/>
                <a:cs typeface="Times New Roman"/>
                <a:sym typeface="Times New Roman"/>
              </a:rPr>
            </a:br>
            <a:r>
              <a:rPr lang="en-US" sz="1800" b="1">
                <a:solidFill>
                  <a:srgbClr val="D60093"/>
                </a:solidFill>
                <a:latin typeface="Times New Roman"/>
                <a:ea typeface="Times New Roman"/>
                <a:cs typeface="Times New Roman"/>
                <a:sym typeface="Times New Roman"/>
              </a:rPr>
              <a:t>1.65&lt; |η| &lt; 2.6</a:t>
            </a:r>
            <a:endParaRPr sz="1800">
              <a:solidFill>
                <a:srgbClr val="D60093"/>
              </a:solidFill>
              <a:latin typeface="Times New Roman"/>
              <a:ea typeface="Times New Roman"/>
              <a:cs typeface="Times New Roman"/>
              <a:sym typeface="Times New Roman"/>
            </a:endParaRPr>
          </a:p>
        </p:txBody>
      </p:sp>
      <p:sp>
        <p:nvSpPr>
          <p:cNvPr id="136" name="Google Shape;136;p17"/>
          <p:cNvSpPr txBox="1"/>
          <p:nvPr/>
        </p:nvSpPr>
        <p:spPr>
          <a:xfrm>
            <a:off x="4605602" y="764188"/>
            <a:ext cx="1768475" cy="623887"/>
          </a:xfrm>
          <a:prstGeom prst="rect">
            <a:avLst/>
          </a:prstGeom>
          <a:solidFill>
            <a:srgbClr val="FFFFC1"/>
          </a:solidFill>
          <a:ln w="9525" cap="flat" cmpd="sng">
            <a:solidFill>
              <a:schemeClr val="dk1"/>
            </a:solidFill>
            <a:prstDash val="solid"/>
            <a:miter lim="800000"/>
            <a:headEnd type="none" w="sm" len="sm"/>
            <a:tailEnd type="none" w="sm" len="sm"/>
          </a:ln>
        </p:spPr>
        <p:txBody>
          <a:bodyPr spcFirstLastPara="1" wrap="square" lIns="26975" tIns="0" rIns="26975" bIns="0" anchor="t" anchorCtr="0">
            <a:noAutofit/>
          </a:bodyPr>
          <a:lstStyle/>
          <a:p>
            <a:pPr marL="0" marR="0" lvl="0" indent="0" algn="l" rtl="0">
              <a:lnSpc>
                <a:spcPct val="100000"/>
              </a:lnSpc>
              <a:spcBef>
                <a:spcPts val="0"/>
              </a:spcBef>
              <a:spcAft>
                <a:spcPts val="0"/>
              </a:spcAft>
              <a:buClr>
                <a:schemeClr val="dk1"/>
              </a:buClr>
              <a:buSzPts val="1350"/>
              <a:buFont typeface="Times New Roman"/>
              <a:buNone/>
            </a:pPr>
            <a:r>
              <a:rPr lang="en-US" sz="1350">
                <a:solidFill>
                  <a:schemeClr val="dk1"/>
                </a:solidFill>
                <a:latin typeface="Helvetica Neue"/>
                <a:ea typeface="Helvetica Neue"/>
                <a:cs typeface="Helvetica Neue"/>
                <a:sym typeface="Helvetica Neue"/>
              </a:rPr>
              <a:t>Tapered crystals to provide off-pointing of ~ 3</a:t>
            </a:r>
            <a:r>
              <a:rPr lang="en-US" sz="1350" baseline="30000">
                <a:solidFill>
                  <a:schemeClr val="dk1"/>
                </a:solidFill>
                <a:latin typeface="Helvetica Neue"/>
                <a:ea typeface="Helvetica Neue"/>
                <a:cs typeface="Helvetica Neue"/>
                <a:sym typeface="Helvetica Neue"/>
              </a:rPr>
              <a:t>o</a:t>
            </a:r>
            <a:r>
              <a:rPr lang="en-US" sz="1350">
                <a:solidFill>
                  <a:schemeClr val="dk1"/>
                </a:solidFill>
                <a:latin typeface="Helvetica Neue"/>
                <a:ea typeface="Helvetica Neue"/>
                <a:cs typeface="Helvetica Neue"/>
                <a:sym typeface="Helvetica Neue"/>
              </a:rPr>
              <a:t> from vertex</a:t>
            </a:r>
            <a:endParaRPr/>
          </a:p>
        </p:txBody>
      </p:sp>
      <p:sp>
        <p:nvSpPr>
          <p:cNvPr id="137" name="Google Shape;137;p17"/>
          <p:cNvSpPr txBox="1">
            <a:spLocks noGrp="1"/>
          </p:cNvSpPr>
          <p:nvPr>
            <p:ph type="sldNum" idx="12"/>
          </p:nvPr>
        </p:nvSpPr>
        <p:spPr>
          <a:xfrm>
            <a:off x="8532813" y="6394450"/>
            <a:ext cx="48736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5</a:t>
            </a:fld>
            <a:endParaRPr sz="1400" b="0">
              <a:solidFill>
                <a:srgbClr val="002060"/>
              </a:solidFill>
              <a:latin typeface="Times New Roman"/>
              <a:ea typeface="Times New Roman"/>
              <a:cs typeface="Times New Roman"/>
              <a:sym typeface="Times New Roman"/>
            </a:endParaRPr>
          </a:p>
        </p:txBody>
      </p:sp>
      <p:sp>
        <p:nvSpPr>
          <p:cNvPr id="138" name="Google Shape;138;p17"/>
          <p:cNvSpPr txBox="1"/>
          <p:nvPr/>
        </p:nvSpPr>
        <p:spPr>
          <a:xfrm>
            <a:off x="779597" y="39705"/>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a:solidFill>
                  <a:srgbClr val="990099"/>
                </a:solidFill>
                <a:latin typeface="Times New Roman"/>
                <a:ea typeface="Times New Roman"/>
                <a:cs typeface="Times New Roman"/>
                <a:sym typeface="Times New Roman"/>
              </a:rPr>
              <a:t>The CMS Electromagnetic calorimeter</a:t>
            </a:r>
            <a:endParaRPr sz="3200" b="1">
              <a:solidFill>
                <a:srgbClr val="990099"/>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3200"/>
              <a:buFont typeface="Times New Roman"/>
              <a:buNone/>
            </a:pPr>
            <a:endParaRPr sz="3200" b="1">
              <a:solidFill>
                <a:srgbClr val="990099"/>
              </a:solidFill>
              <a:latin typeface="Times New Roman"/>
              <a:ea typeface="Times New Roman"/>
              <a:cs typeface="Times New Roman"/>
              <a:sym typeface="Times New Roman"/>
            </a:endParaRPr>
          </a:p>
        </p:txBody>
      </p:sp>
      <p:pic>
        <p:nvPicPr>
          <p:cNvPr id="139" name="Google Shape;139;p17"/>
          <p:cNvPicPr preferRelativeResize="0"/>
          <p:nvPr/>
        </p:nvPicPr>
        <p:blipFill rotWithShape="1">
          <a:blip r:embed="rId5">
            <a:alphaModFix/>
          </a:blip>
          <a:srcRect/>
          <a:stretch/>
        </p:blipFill>
        <p:spPr>
          <a:xfrm>
            <a:off x="5364088" y="1433257"/>
            <a:ext cx="3805494" cy="2375951"/>
          </a:xfrm>
          <a:prstGeom prst="rect">
            <a:avLst/>
          </a:prstGeom>
          <a:noFill/>
          <a:ln>
            <a:noFill/>
          </a:ln>
        </p:spPr>
      </p:pic>
      <p:pic>
        <p:nvPicPr>
          <p:cNvPr id="140" name="Google Shape;140;p17"/>
          <p:cNvPicPr preferRelativeResize="0"/>
          <p:nvPr/>
        </p:nvPicPr>
        <p:blipFill>
          <a:blip r:embed="rId6">
            <a:alphaModFix/>
          </a:blip>
          <a:stretch>
            <a:fillRect/>
          </a:stretch>
        </p:blipFill>
        <p:spPr>
          <a:xfrm>
            <a:off x="7915375" y="4778"/>
            <a:ext cx="1156992" cy="68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5"/>
        <p:cNvGrpSpPr/>
        <p:nvPr/>
      </p:nvGrpSpPr>
      <p:grpSpPr>
        <a:xfrm>
          <a:off x="0" y="0"/>
          <a:ext cx="0" cy="0"/>
          <a:chOff x="0" y="0"/>
          <a:chExt cx="0" cy="0"/>
        </a:xfrm>
      </p:grpSpPr>
      <p:pic>
        <p:nvPicPr>
          <p:cNvPr id="146" name="Google Shape;146;p18"/>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147" name="Google Shape;147;p18"/>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6</a:t>
            </a:fld>
            <a:endParaRPr sz="1400" b="0">
              <a:solidFill>
                <a:srgbClr val="002060"/>
              </a:solidFill>
              <a:latin typeface="Times New Roman"/>
              <a:ea typeface="Times New Roman"/>
              <a:cs typeface="Times New Roman"/>
              <a:sym typeface="Times New Roman"/>
            </a:endParaRPr>
          </a:p>
        </p:txBody>
      </p:sp>
      <p:sp>
        <p:nvSpPr>
          <p:cNvPr id="148" name="Google Shape;148;p18"/>
          <p:cNvSpPr txBox="1"/>
          <p:nvPr/>
        </p:nvSpPr>
        <p:spPr>
          <a:xfrm>
            <a:off x="767675" y="3968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 </a:t>
            </a:r>
            <a:r>
              <a:rPr lang="en-US" sz="3200" b="1">
                <a:solidFill>
                  <a:srgbClr val="990099"/>
                </a:solidFill>
                <a:latin typeface="Times New Roman"/>
                <a:ea typeface="Times New Roman"/>
                <a:cs typeface="Times New Roman"/>
                <a:sym typeface="Times New Roman"/>
              </a:rPr>
              <a:t>Laser Monitoring system</a:t>
            </a:r>
            <a:endParaRPr sz="3200" b="1">
              <a:solidFill>
                <a:srgbClr val="990099"/>
              </a:solidFill>
              <a:latin typeface="Times New Roman"/>
              <a:ea typeface="Times New Roman"/>
              <a:cs typeface="Times New Roman"/>
              <a:sym typeface="Times New Roman"/>
            </a:endParaRPr>
          </a:p>
        </p:txBody>
      </p:sp>
      <p:pic>
        <p:nvPicPr>
          <p:cNvPr id="149" name="Google Shape;149;p18"/>
          <p:cNvPicPr preferRelativeResize="0"/>
          <p:nvPr/>
        </p:nvPicPr>
        <p:blipFill rotWithShape="1">
          <a:blip r:embed="rId4">
            <a:alphaModFix/>
          </a:blip>
          <a:srcRect/>
          <a:stretch/>
        </p:blipFill>
        <p:spPr>
          <a:xfrm>
            <a:off x="0" y="1216025"/>
            <a:ext cx="5925500" cy="4425950"/>
          </a:xfrm>
          <a:prstGeom prst="rect">
            <a:avLst/>
          </a:prstGeom>
          <a:noFill/>
          <a:ln>
            <a:noFill/>
          </a:ln>
        </p:spPr>
      </p:pic>
      <p:sp>
        <p:nvSpPr>
          <p:cNvPr id="150" name="Google Shape;150;p18"/>
          <p:cNvSpPr txBox="1"/>
          <p:nvPr/>
        </p:nvSpPr>
        <p:spPr>
          <a:xfrm>
            <a:off x="5925500" y="1408800"/>
            <a:ext cx="3193800" cy="202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99"/>
              </a:buClr>
              <a:buSzPts val="2000"/>
              <a:buFont typeface="Noto Sans Symbols"/>
              <a:buChar char="➢"/>
            </a:pPr>
            <a:r>
              <a:rPr lang="en-US" sz="2000">
                <a:solidFill>
                  <a:srgbClr val="000099"/>
                </a:solidFill>
                <a:latin typeface="Times New Roman"/>
                <a:ea typeface="Times New Roman"/>
                <a:cs typeface="Times New Roman"/>
                <a:sym typeface="Times New Roman"/>
              </a:rPr>
              <a:t>2</a:t>
            </a:r>
            <a:r>
              <a:rPr lang="en-US" sz="2000" b="0" i="0" u="none">
                <a:solidFill>
                  <a:srgbClr val="000099"/>
                </a:solidFill>
                <a:latin typeface="Times New Roman"/>
                <a:ea typeface="Times New Roman"/>
                <a:cs typeface="Times New Roman"/>
                <a:sym typeface="Times New Roman"/>
              </a:rPr>
              <a:t> lasers are used: blue (447 nm) </a:t>
            </a:r>
            <a:r>
              <a:rPr lang="en-US" sz="2000">
                <a:solidFill>
                  <a:srgbClr val="000099"/>
                </a:solidFill>
                <a:latin typeface="Times New Roman"/>
                <a:ea typeface="Times New Roman"/>
                <a:cs typeface="Times New Roman"/>
                <a:sym typeface="Times New Roman"/>
              </a:rPr>
              <a:t>and </a:t>
            </a:r>
            <a:r>
              <a:rPr lang="en-US" sz="2000" b="0" i="0" u="none">
                <a:solidFill>
                  <a:srgbClr val="000099"/>
                </a:solidFill>
                <a:latin typeface="Times New Roman"/>
                <a:ea typeface="Times New Roman"/>
                <a:cs typeface="Times New Roman"/>
                <a:sym typeface="Times New Roman"/>
              </a:rPr>
              <a:t>green (527 nm)</a:t>
            </a:r>
            <a:endParaRPr/>
          </a:p>
          <a:p>
            <a:pPr marL="457200" lvl="0" indent="-355600" algn="l" rtl="0">
              <a:spcBef>
                <a:spcPts val="0"/>
              </a:spcBef>
              <a:spcAft>
                <a:spcPts val="0"/>
              </a:spcAft>
              <a:buClr>
                <a:srgbClr val="C00000"/>
              </a:buClr>
              <a:buSzPts val="2000"/>
              <a:buFont typeface="Times New Roman"/>
              <a:buChar char="➢"/>
            </a:pPr>
            <a:r>
              <a:rPr lang="en-US" sz="2000">
                <a:solidFill>
                  <a:srgbClr val="C00000"/>
                </a:solidFill>
                <a:latin typeface="Times New Roman"/>
                <a:ea typeface="Times New Roman"/>
                <a:cs typeface="Times New Roman"/>
                <a:sym typeface="Times New Roman"/>
              </a:rPr>
              <a:t>Laser light is injected in each crystal every ~ 40 minutes</a:t>
            </a:r>
            <a:endParaRPr>
              <a:solidFill>
                <a:srgbClr val="C00000"/>
              </a:solidFill>
            </a:endParaRPr>
          </a:p>
          <a:p>
            <a:pPr marL="742950" marR="0" lvl="1" indent="-285750" algn="l" rtl="0">
              <a:lnSpc>
                <a:spcPct val="100000"/>
              </a:lnSpc>
              <a:spcBef>
                <a:spcPts val="0"/>
              </a:spcBef>
              <a:spcAft>
                <a:spcPts val="0"/>
              </a:spcAft>
              <a:buClr>
                <a:srgbClr val="000099"/>
              </a:buClr>
              <a:buSzPts val="2000"/>
              <a:buFont typeface="Arial"/>
              <a:buChar char="○"/>
            </a:pPr>
            <a:r>
              <a:rPr lang="en-US" sz="2000" b="0" i="0" u="none" strike="noStrike" cap="none">
                <a:solidFill>
                  <a:srgbClr val="990099"/>
                </a:solidFill>
                <a:latin typeface="Times New Roman"/>
                <a:ea typeface="Times New Roman"/>
                <a:cs typeface="Times New Roman"/>
                <a:sym typeface="Times New Roman"/>
              </a:rPr>
              <a:t>One half of SM is illuminated at a time</a:t>
            </a:r>
            <a:r>
              <a:rPr lang="en-US" sz="2000" b="0" i="0" u="none" strike="noStrike" cap="none">
                <a:solidFill>
                  <a:srgbClr val="000099"/>
                </a:solidFill>
                <a:latin typeface="Times New Roman"/>
                <a:ea typeface="Times New Roman"/>
                <a:cs typeface="Times New Roman"/>
                <a:sym typeface="Times New Roman"/>
              </a:rPr>
              <a:t> </a:t>
            </a:r>
            <a:r>
              <a:rPr lang="en-US" sz="2000" b="0" i="0" u="none" strike="noStrike" cap="none">
                <a:solidFill>
                  <a:srgbClr val="990099"/>
                </a:solidFill>
                <a:latin typeface="Times New Roman"/>
                <a:ea typeface="Times New Roman"/>
                <a:cs typeface="Times New Roman"/>
                <a:sym typeface="Times New Roman"/>
              </a:rPr>
              <a:t>(800/900 xtals)</a:t>
            </a:r>
            <a:endParaRPr sz="2000" b="1" i="0" u="none" strike="noStrike" cap="none">
              <a:solidFill>
                <a:srgbClr val="990099"/>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99"/>
              </a:buClr>
              <a:buSzPts val="2000"/>
              <a:buFont typeface="Arial"/>
              <a:buChar char="○"/>
            </a:pPr>
            <a:r>
              <a:rPr lang="en-US" sz="2000" b="0" i="0" u="none" strike="noStrike" cap="none">
                <a:solidFill>
                  <a:srgbClr val="000099"/>
                </a:solidFill>
                <a:latin typeface="Times New Roman"/>
                <a:ea typeface="Times New Roman"/>
                <a:cs typeface="Times New Roman"/>
                <a:sym typeface="Times New Roman"/>
              </a:rPr>
              <a:t>PN-diodes are used as reference system</a:t>
            </a:r>
            <a:endParaRPr sz="2000" b="0" i="0" u="none" strike="noStrike" cap="none">
              <a:solidFill>
                <a:srgbClr val="000099"/>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C00000"/>
              </a:buClr>
              <a:buSzPts val="2000"/>
              <a:buFont typeface="Noto Sans Symbols"/>
              <a:buChar char="➢"/>
            </a:pPr>
            <a:r>
              <a:rPr lang="en-US" sz="2000">
                <a:solidFill>
                  <a:srgbClr val="C00000"/>
                </a:solidFill>
                <a:latin typeface="Times New Roman"/>
                <a:ea typeface="Times New Roman"/>
                <a:cs typeface="Times New Roman"/>
                <a:sym typeface="Times New Roman"/>
              </a:rPr>
              <a:t>APD (VPT)</a:t>
            </a:r>
            <a:r>
              <a:rPr lang="en-US" sz="2000" b="0" i="0" u="none">
                <a:solidFill>
                  <a:srgbClr val="C00000"/>
                </a:solidFill>
                <a:latin typeface="Times New Roman"/>
                <a:ea typeface="Times New Roman"/>
                <a:cs typeface="Times New Roman"/>
                <a:sym typeface="Times New Roman"/>
              </a:rPr>
              <a:t> signals are compared to PN reference</a:t>
            </a:r>
            <a:endParaRPr>
              <a:solidFill>
                <a:srgbClr val="C00000"/>
              </a:solidFill>
            </a:endParaRPr>
          </a:p>
        </p:txBody>
      </p:sp>
      <p:pic>
        <p:nvPicPr>
          <p:cNvPr id="151" name="Google Shape;151;p18"/>
          <p:cNvPicPr preferRelativeResize="0"/>
          <p:nvPr/>
        </p:nvPicPr>
        <p:blipFill>
          <a:blip r:embed="rId5">
            <a:alphaModFix/>
          </a:blip>
          <a:stretch>
            <a:fillRect/>
          </a:stretch>
        </p:blipFill>
        <p:spPr>
          <a:xfrm>
            <a:off x="7915375" y="4778"/>
            <a:ext cx="1156992" cy="682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p19"/>
          <p:cNvSpPr txBox="1"/>
          <p:nvPr/>
        </p:nvSpPr>
        <p:spPr>
          <a:xfrm>
            <a:off x="479400" y="812600"/>
            <a:ext cx="8185200" cy="1409700"/>
          </a:xfrm>
          <a:prstGeom prst="rect">
            <a:avLst/>
          </a:prstGeom>
          <a:solidFill>
            <a:srgbClr val="FFFFCC"/>
          </a:solidFill>
          <a:ln>
            <a:noFill/>
          </a:ln>
        </p:spPr>
        <p:txBody>
          <a:bodyPr spcFirstLastPara="1" wrap="square" lIns="67475" tIns="35075" rIns="67475" bIns="35075"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u="sng">
                <a:solidFill>
                  <a:srgbClr val="C00000"/>
                </a:solidFill>
                <a:latin typeface="Times New Roman"/>
                <a:ea typeface="Times New Roman"/>
                <a:cs typeface="Times New Roman"/>
                <a:sym typeface="Times New Roman"/>
              </a:rPr>
              <a:t>Barrel:</a:t>
            </a:r>
            <a:r>
              <a:rPr lang="en-US" sz="1800">
                <a:latin typeface="Times New Roman"/>
                <a:ea typeface="Times New Roman"/>
                <a:cs typeface="Times New Roman"/>
                <a:sym typeface="Times New Roman"/>
              </a:rPr>
              <a:t> t</a:t>
            </a:r>
            <a:r>
              <a:rPr lang="en-US" sz="1800">
                <a:solidFill>
                  <a:srgbClr val="000000"/>
                </a:solidFill>
                <a:latin typeface="Times New Roman"/>
                <a:ea typeface="Times New Roman"/>
                <a:cs typeface="Times New Roman"/>
                <a:sym typeface="Times New Roman"/>
              </a:rPr>
              <a:t>he response change is </a:t>
            </a:r>
            <a:r>
              <a:rPr lang="en-US" sz="1800" b="1">
                <a:solidFill>
                  <a:srgbClr val="FF0000"/>
                </a:solidFill>
                <a:latin typeface="Times New Roman"/>
                <a:ea typeface="Times New Roman"/>
                <a:cs typeface="Times New Roman"/>
                <a:sym typeface="Times New Roman"/>
              </a:rPr>
              <a:t>up to 10%</a:t>
            </a:r>
            <a:r>
              <a:rPr lang="en-US" sz="1800">
                <a:latin typeface="Times New Roman"/>
                <a:ea typeface="Times New Roman"/>
                <a:cs typeface="Times New Roman"/>
                <a:sym typeface="Times New Roman"/>
              </a:rPr>
              <a:t>,</a:t>
            </a:r>
            <a:r>
              <a:rPr lang="en-US" sz="1800">
                <a:solidFill>
                  <a:srgbClr val="000000"/>
                </a:solidFill>
                <a:latin typeface="Times New Roman"/>
                <a:ea typeface="Times New Roman"/>
                <a:cs typeface="Times New Roman"/>
                <a:sym typeface="Times New Roman"/>
              </a:rPr>
              <a:t> </a:t>
            </a:r>
            <a:r>
              <a:rPr lang="en-US" sz="1800" u="sng">
                <a:solidFill>
                  <a:srgbClr val="C00000"/>
                </a:solidFill>
                <a:latin typeface="Times New Roman"/>
                <a:ea typeface="Times New Roman"/>
                <a:cs typeface="Times New Roman"/>
                <a:sym typeface="Times New Roman"/>
              </a:rPr>
              <a:t>Endcaps:</a:t>
            </a:r>
            <a:r>
              <a:rPr lang="en-US" sz="1800">
                <a:solidFill>
                  <a:srgbClr val="C00000"/>
                </a:solidFill>
                <a:latin typeface="Times New Roman"/>
                <a:ea typeface="Times New Roman"/>
                <a:cs typeface="Times New Roman"/>
                <a:sym typeface="Times New Roman"/>
              </a:rPr>
              <a:t> </a:t>
            </a:r>
            <a:r>
              <a:rPr lang="en-US" sz="1800">
                <a:solidFill>
                  <a:srgbClr val="000000"/>
                </a:solidFill>
                <a:latin typeface="Times New Roman"/>
                <a:ea typeface="Times New Roman"/>
                <a:cs typeface="Times New Roman"/>
                <a:sym typeface="Times New Roman"/>
              </a:rPr>
              <a:t>reaches </a:t>
            </a:r>
            <a:r>
              <a:rPr lang="en-US" sz="1800" b="1">
                <a:solidFill>
                  <a:srgbClr val="990099"/>
                </a:solidFill>
                <a:latin typeface="Times New Roman"/>
                <a:ea typeface="Times New Roman"/>
                <a:cs typeface="Times New Roman"/>
                <a:sym typeface="Times New Roman"/>
              </a:rPr>
              <a:t>up to 50%  at η ~ 2.5</a:t>
            </a:r>
            <a:r>
              <a:rPr lang="en-US" sz="1800">
                <a:solidFill>
                  <a:srgbClr val="000000"/>
                </a:solidFill>
                <a:latin typeface="Times New Roman"/>
                <a:ea typeface="Times New Roman"/>
                <a:cs typeface="Times New Roman"/>
                <a:sym typeface="Times New Roman"/>
              </a:rPr>
              <a:t> and </a:t>
            </a:r>
            <a:r>
              <a:rPr lang="en-US" sz="1800" b="1">
                <a:solidFill>
                  <a:srgbClr val="8E0000"/>
                </a:solidFill>
                <a:latin typeface="Times New Roman"/>
                <a:ea typeface="Times New Roman"/>
                <a:cs typeface="Times New Roman"/>
                <a:sym typeface="Times New Roman"/>
              </a:rPr>
              <a:t>up to 90% </a:t>
            </a:r>
            <a:r>
              <a:rPr lang="en-US" sz="1800">
                <a:solidFill>
                  <a:srgbClr val="000000"/>
                </a:solidFill>
                <a:latin typeface="Times New Roman"/>
                <a:ea typeface="Times New Roman"/>
                <a:cs typeface="Times New Roman"/>
                <a:sym typeface="Times New Roman"/>
              </a:rPr>
              <a:t>in the region closest to the beam pipe</a:t>
            </a:r>
            <a:endParaRPr/>
          </a:p>
          <a:p>
            <a:pPr marL="285750" marR="0" lvl="0" indent="-285750" algn="l" rtl="0">
              <a:lnSpc>
                <a:spcPct val="90000"/>
              </a:lnSpc>
              <a:spcBef>
                <a:spcPts val="1000"/>
              </a:spcBef>
              <a:spcAft>
                <a:spcPts val="0"/>
              </a:spcAft>
              <a:buClr>
                <a:schemeClr val="dk1"/>
              </a:buClr>
              <a:buSzPts val="1800"/>
              <a:buFont typeface="Arial"/>
              <a:buChar char="•"/>
            </a:pPr>
            <a:r>
              <a:rPr lang="en-US" sz="1800">
                <a:latin typeface="Times New Roman"/>
                <a:ea typeface="Times New Roman"/>
                <a:cs typeface="Times New Roman"/>
                <a:sym typeface="Times New Roman"/>
              </a:rPr>
              <a:t>There is t</a:t>
            </a:r>
            <a:r>
              <a:rPr lang="en-US" sz="1800">
                <a:solidFill>
                  <a:srgbClr val="000000"/>
                </a:solidFill>
                <a:latin typeface="Times New Roman"/>
                <a:ea typeface="Times New Roman"/>
                <a:cs typeface="Times New Roman"/>
                <a:sym typeface="Times New Roman"/>
              </a:rPr>
              <a:t>he recovery of the crystal response during the period without collisions</a:t>
            </a:r>
            <a:endParaRPr sz="1800">
              <a:solidFill>
                <a:srgbClr val="000000"/>
              </a:solidFill>
              <a:latin typeface="Times New Roman"/>
              <a:ea typeface="Times New Roman"/>
              <a:cs typeface="Times New Roman"/>
              <a:sym typeface="Times New Roman"/>
            </a:endParaRPr>
          </a:p>
          <a:p>
            <a:pPr marL="285750" marR="0" lvl="0" indent="-285750" algn="l" rtl="0">
              <a:lnSpc>
                <a:spcPct val="90000"/>
              </a:lnSpc>
              <a:spcBef>
                <a:spcPts val="1000"/>
              </a:spcBef>
              <a:spcAft>
                <a:spcPts val="0"/>
              </a:spcAft>
              <a:buClr>
                <a:schemeClr val="dk1"/>
              </a:buClr>
              <a:buSzPts val="1800"/>
              <a:buFont typeface="Times New Roman"/>
              <a:buChar char="•"/>
            </a:pPr>
            <a:r>
              <a:rPr lang="en-US" sz="1800" b="1">
                <a:solidFill>
                  <a:srgbClr val="8E0000"/>
                </a:solidFill>
                <a:latin typeface="Times New Roman"/>
                <a:ea typeface="Times New Roman"/>
                <a:cs typeface="Times New Roman"/>
                <a:sym typeface="Times New Roman"/>
              </a:rPr>
              <a:t>Current precision</a:t>
            </a:r>
            <a:r>
              <a:rPr lang="en-US" sz="1800">
                <a:latin typeface="Times New Roman"/>
                <a:ea typeface="Times New Roman"/>
                <a:cs typeface="Times New Roman"/>
                <a:sym typeface="Times New Roman"/>
              </a:rPr>
              <a:t> in transparency measurements is </a:t>
            </a:r>
            <a:r>
              <a:rPr lang="en-US" sz="1800" b="1">
                <a:solidFill>
                  <a:srgbClr val="8E0000"/>
                </a:solidFill>
                <a:latin typeface="Times New Roman"/>
                <a:ea typeface="Times New Roman"/>
                <a:cs typeface="Times New Roman"/>
                <a:sym typeface="Times New Roman"/>
              </a:rPr>
              <a:t>0.2%</a:t>
            </a:r>
            <a:endParaRPr sz="1800" b="1">
              <a:solidFill>
                <a:srgbClr val="8E0000"/>
              </a:solidFill>
              <a:latin typeface="Times New Roman"/>
              <a:ea typeface="Times New Roman"/>
              <a:cs typeface="Times New Roman"/>
              <a:sym typeface="Times New Roman"/>
            </a:endParaRPr>
          </a:p>
        </p:txBody>
      </p:sp>
      <p:pic>
        <p:nvPicPr>
          <p:cNvPr id="158" name="Google Shape;158;p19"/>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159" name="Google Shape;159;p19"/>
          <p:cNvSpPr txBox="1">
            <a:spLocks noGrp="1"/>
          </p:cNvSpPr>
          <p:nvPr>
            <p:ph type="sldNum" idx="12"/>
          </p:nvPr>
        </p:nvSpPr>
        <p:spPr>
          <a:xfrm>
            <a:off x="8532813" y="6394450"/>
            <a:ext cx="487362"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7</a:t>
            </a:fld>
            <a:endParaRPr sz="1400" b="0">
              <a:solidFill>
                <a:srgbClr val="002060"/>
              </a:solidFill>
              <a:latin typeface="Times New Roman"/>
              <a:ea typeface="Times New Roman"/>
              <a:cs typeface="Times New Roman"/>
              <a:sym typeface="Times New Roman"/>
            </a:endParaRPr>
          </a:p>
        </p:txBody>
      </p:sp>
      <p:sp>
        <p:nvSpPr>
          <p:cNvPr id="160" name="Google Shape;160;p19"/>
          <p:cNvSpPr txBox="1"/>
          <p:nvPr/>
        </p:nvSpPr>
        <p:spPr>
          <a:xfrm>
            <a:off x="807625" y="39701"/>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Transparency evolution of crystals</a:t>
            </a:r>
            <a:endParaRPr sz="3200" b="1">
              <a:solidFill>
                <a:srgbClr val="990099"/>
              </a:solidFill>
              <a:latin typeface="Times New Roman"/>
              <a:ea typeface="Times New Roman"/>
              <a:cs typeface="Times New Roman"/>
              <a:sym typeface="Times New Roman"/>
            </a:endParaRPr>
          </a:p>
        </p:txBody>
      </p:sp>
      <p:sp>
        <p:nvSpPr>
          <p:cNvPr id="161" name="Google Shape;161;p19"/>
          <p:cNvSpPr txBox="1"/>
          <p:nvPr/>
        </p:nvSpPr>
        <p:spPr>
          <a:xfrm>
            <a:off x="6084200" y="2292051"/>
            <a:ext cx="2583600" cy="1181400"/>
          </a:xfrm>
          <a:prstGeom prst="rect">
            <a:avLst/>
          </a:prstGeom>
          <a:solidFill>
            <a:srgbClr val="DDEAF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FF"/>
                </a:solidFill>
                <a:latin typeface="Times New Roman"/>
                <a:ea typeface="Times New Roman"/>
                <a:cs typeface="Times New Roman"/>
                <a:sym typeface="Times New Roman"/>
              </a:rPr>
              <a:t>Response is monitored with</a:t>
            </a:r>
            <a:r>
              <a:rPr lang="en-US" sz="1800" b="1">
                <a:solidFill>
                  <a:srgbClr val="0000FF"/>
                </a:solidFill>
                <a:latin typeface="Times New Roman"/>
                <a:ea typeface="Times New Roman"/>
                <a:cs typeface="Times New Roman"/>
                <a:sym typeface="Times New Roman"/>
              </a:rPr>
              <a:t> the laser system </a:t>
            </a:r>
            <a:r>
              <a:rPr lang="en-US" sz="1800">
                <a:solidFill>
                  <a:srgbClr val="0000FF"/>
                </a:solidFill>
                <a:latin typeface="Times New Roman"/>
                <a:ea typeface="Times New Roman"/>
                <a:cs typeface="Times New Roman"/>
                <a:sym typeface="Times New Roman"/>
              </a:rPr>
              <a:t>injecting light in each crystal </a:t>
            </a:r>
            <a:endParaRPr sz="1800">
              <a:solidFill>
                <a:srgbClr val="0000FF"/>
              </a:solidFill>
              <a:latin typeface="Times New Roman"/>
              <a:ea typeface="Times New Roman"/>
              <a:cs typeface="Times New Roman"/>
              <a:sym typeface="Times New Roman"/>
            </a:endParaRPr>
          </a:p>
        </p:txBody>
      </p:sp>
      <p:pic>
        <p:nvPicPr>
          <p:cNvPr id="162" name="Google Shape;162;p19"/>
          <p:cNvPicPr preferRelativeResize="0"/>
          <p:nvPr/>
        </p:nvPicPr>
        <p:blipFill rotWithShape="1">
          <a:blip r:embed="rId4">
            <a:alphaModFix/>
          </a:blip>
          <a:srcRect/>
          <a:stretch/>
        </p:blipFill>
        <p:spPr>
          <a:xfrm>
            <a:off x="6420720" y="3543204"/>
            <a:ext cx="1910559" cy="3208087"/>
          </a:xfrm>
          <a:prstGeom prst="rect">
            <a:avLst/>
          </a:prstGeom>
          <a:noFill/>
          <a:ln>
            <a:noFill/>
          </a:ln>
        </p:spPr>
      </p:pic>
      <p:pic>
        <p:nvPicPr>
          <p:cNvPr id="163" name="Google Shape;163;p19"/>
          <p:cNvPicPr preferRelativeResize="0"/>
          <p:nvPr/>
        </p:nvPicPr>
        <p:blipFill>
          <a:blip r:embed="rId5">
            <a:alphaModFix/>
          </a:blip>
          <a:stretch>
            <a:fillRect/>
          </a:stretch>
        </p:blipFill>
        <p:spPr>
          <a:xfrm>
            <a:off x="101600" y="2361794"/>
            <a:ext cx="5779366" cy="3857240"/>
          </a:xfrm>
          <a:prstGeom prst="rect">
            <a:avLst/>
          </a:prstGeom>
          <a:noFill/>
          <a:ln>
            <a:noFill/>
          </a:ln>
        </p:spPr>
      </p:pic>
      <p:pic>
        <p:nvPicPr>
          <p:cNvPr id="164" name="Google Shape;164;p19"/>
          <p:cNvPicPr preferRelativeResize="0"/>
          <p:nvPr/>
        </p:nvPicPr>
        <p:blipFill>
          <a:blip r:embed="rId6">
            <a:alphaModFix/>
          </a:blip>
          <a:stretch>
            <a:fillRect/>
          </a:stretch>
        </p:blipFill>
        <p:spPr>
          <a:xfrm>
            <a:off x="7915375" y="4778"/>
            <a:ext cx="1156992" cy="68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pic>
        <p:nvPicPr>
          <p:cNvPr id="170" name="Google Shape;170;p20"/>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171" name="Google Shape;171;p20"/>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8</a:t>
            </a:fld>
            <a:endParaRPr sz="1400" b="0">
              <a:solidFill>
                <a:srgbClr val="002060"/>
              </a:solidFill>
              <a:latin typeface="Times New Roman"/>
              <a:ea typeface="Times New Roman"/>
              <a:cs typeface="Times New Roman"/>
              <a:sym typeface="Times New Roman"/>
            </a:endParaRPr>
          </a:p>
        </p:txBody>
      </p:sp>
      <p:sp>
        <p:nvSpPr>
          <p:cNvPr id="172" name="Google Shape;172;p20"/>
          <p:cNvSpPr txBox="1"/>
          <p:nvPr/>
        </p:nvSpPr>
        <p:spPr>
          <a:xfrm>
            <a:off x="822225" y="3968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HL-LHC upgrade </a:t>
            </a:r>
            <a:endParaRPr sz="3200" b="1">
              <a:solidFill>
                <a:srgbClr val="990099"/>
              </a:solidFill>
              <a:latin typeface="Times New Roman"/>
              <a:ea typeface="Times New Roman"/>
              <a:cs typeface="Times New Roman"/>
              <a:sym typeface="Times New Roman"/>
            </a:endParaRPr>
          </a:p>
        </p:txBody>
      </p:sp>
      <p:pic>
        <p:nvPicPr>
          <p:cNvPr id="173" name="Google Shape;173;p20"/>
          <p:cNvPicPr preferRelativeResize="0"/>
          <p:nvPr/>
        </p:nvPicPr>
        <p:blipFill>
          <a:blip r:embed="rId4">
            <a:alphaModFix/>
          </a:blip>
          <a:stretch>
            <a:fillRect/>
          </a:stretch>
        </p:blipFill>
        <p:spPr>
          <a:xfrm>
            <a:off x="0" y="547813"/>
            <a:ext cx="9143998" cy="3880148"/>
          </a:xfrm>
          <a:prstGeom prst="rect">
            <a:avLst/>
          </a:prstGeom>
          <a:noFill/>
          <a:ln>
            <a:noFill/>
          </a:ln>
        </p:spPr>
      </p:pic>
      <p:sp>
        <p:nvSpPr>
          <p:cNvPr id="174" name="Google Shape;174;p20"/>
          <p:cNvSpPr txBox="1"/>
          <p:nvPr/>
        </p:nvSpPr>
        <p:spPr>
          <a:xfrm>
            <a:off x="186725" y="4427950"/>
            <a:ext cx="3802500" cy="953100"/>
          </a:xfrm>
          <a:prstGeom prst="rect">
            <a:avLst/>
          </a:prstGeom>
          <a:solidFill>
            <a:srgbClr val="EA99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Times New Roman"/>
                <a:ea typeface="Times New Roman"/>
                <a:cs typeface="Times New Roman"/>
                <a:sym typeface="Times New Roman"/>
              </a:rPr>
              <a:t>HL-LHC</a:t>
            </a:r>
            <a:r>
              <a:rPr lang="en-US" sz="1800" b="1">
                <a:solidFill>
                  <a:srgbClr val="8E0000"/>
                </a:solidFill>
                <a:latin typeface="Times New Roman"/>
                <a:ea typeface="Times New Roman"/>
                <a:cs typeface="Times New Roman"/>
                <a:sym typeface="Times New Roman"/>
              </a:rPr>
              <a:t>: collider upgrade in </a:t>
            </a:r>
            <a:r>
              <a:rPr lang="en-US" sz="1800" b="1">
                <a:latin typeface="Times New Roman"/>
                <a:ea typeface="Times New Roman"/>
                <a:cs typeface="Times New Roman"/>
                <a:sym typeface="Times New Roman"/>
              </a:rPr>
              <a:t>LS3</a:t>
            </a:r>
            <a:r>
              <a:rPr lang="en-US" sz="1800" b="1">
                <a:solidFill>
                  <a:srgbClr val="8E0000"/>
                </a:solidFill>
                <a:latin typeface="Times New Roman"/>
                <a:ea typeface="Times New Roman"/>
                <a:cs typeface="Times New Roman"/>
                <a:sym typeface="Times New Roman"/>
              </a:rPr>
              <a:t> to increase the integrated luminosity of the LHC </a:t>
            </a:r>
            <a:endParaRPr sz="1800" b="1">
              <a:solidFill>
                <a:srgbClr val="8E0000"/>
              </a:solidFill>
              <a:latin typeface="Times New Roman"/>
              <a:ea typeface="Times New Roman"/>
              <a:cs typeface="Times New Roman"/>
              <a:sym typeface="Times New Roman"/>
            </a:endParaRPr>
          </a:p>
        </p:txBody>
      </p:sp>
      <p:graphicFrame>
        <p:nvGraphicFramePr>
          <p:cNvPr id="175" name="Google Shape;175;p20"/>
          <p:cNvGraphicFramePr/>
          <p:nvPr/>
        </p:nvGraphicFramePr>
        <p:xfrm>
          <a:off x="4148350" y="4427950"/>
          <a:ext cx="4384475" cy="2285880"/>
        </p:xfrm>
        <a:graphic>
          <a:graphicData uri="http://schemas.openxmlformats.org/drawingml/2006/table">
            <a:tbl>
              <a:tblPr>
                <a:noFill/>
                <a:tableStyleId>{DDE6F3F5-B581-4B20-8C40-CECAC7965CCC}</a:tableStyleId>
              </a:tblPr>
              <a:tblGrid>
                <a:gridCol w="1433375">
                  <a:extLst>
                    <a:ext uri="{9D8B030D-6E8A-4147-A177-3AD203B41FA5}">
                      <a16:colId xmlns:a16="http://schemas.microsoft.com/office/drawing/2014/main" val="20000"/>
                    </a:ext>
                  </a:extLst>
                </a:gridCol>
                <a:gridCol w="975100">
                  <a:extLst>
                    <a:ext uri="{9D8B030D-6E8A-4147-A177-3AD203B41FA5}">
                      <a16:colId xmlns:a16="http://schemas.microsoft.com/office/drawing/2014/main" val="20001"/>
                    </a:ext>
                  </a:extLst>
                </a:gridCol>
                <a:gridCol w="762300">
                  <a:extLst>
                    <a:ext uri="{9D8B030D-6E8A-4147-A177-3AD203B41FA5}">
                      <a16:colId xmlns:a16="http://schemas.microsoft.com/office/drawing/2014/main" val="20002"/>
                    </a:ext>
                  </a:extLst>
                </a:gridCol>
                <a:gridCol w="1213700">
                  <a:extLst>
                    <a:ext uri="{9D8B030D-6E8A-4147-A177-3AD203B41FA5}">
                      <a16:colId xmlns:a16="http://schemas.microsoft.com/office/drawing/2014/main" val="20003"/>
                    </a:ext>
                  </a:extLst>
                </a:gridCol>
              </a:tblGrid>
              <a:tr h="563025">
                <a:tc>
                  <a:txBody>
                    <a:bodyPr/>
                    <a:lstStyle/>
                    <a:p>
                      <a:pPr marL="0" lvl="0" indent="0" algn="l" rtl="0">
                        <a:spcBef>
                          <a:spcPts val="0"/>
                        </a:spcBef>
                        <a:spcAft>
                          <a:spcPts val="0"/>
                        </a:spcAft>
                        <a:buNone/>
                      </a:pPr>
                      <a:endParaRPr b="1">
                        <a:solidFill>
                          <a:schemeClr val="dk1"/>
                        </a:solidFill>
                      </a:endParaRPr>
                    </a:p>
                  </a:txBody>
                  <a:tcPr marL="91425" marR="91425" marT="91425" marB="91425">
                    <a:solidFill>
                      <a:srgbClr val="1155CC"/>
                    </a:solidFill>
                  </a:tcPr>
                </a:tc>
                <a:tc>
                  <a:txBody>
                    <a:bodyPr/>
                    <a:lstStyle/>
                    <a:p>
                      <a:pPr marL="0" lvl="0" indent="0" algn="l" rtl="0">
                        <a:spcBef>
                          <a:spcPts val="0"/>
                        </a:spcBef>
                        <a:spcAft>
                          <a:spcPts val="0"/>
                        </a:spcAft>
                        <a:buNone/>
                      </a:pPr>
                      <a:r>
                        <a:rPr lang="en-US" b="1">
                          <a:solidFill>
                            <a:schemeClr val="dk1"/>
                          </a:solidFill>
                        </a:rPr>
                        <a:t>inst. lumi (cm</a:t>
                      </a:r>
                      <a:r>
                        <a:rPr lang="en-US" sz="1800" b="1" baseline="30000">
                          <a:solidFill>
                            <a:schemeClr val="dk1"/>
                          </a:solidFill>
                          <a:latin typeface="Times New Roman"/>
                          <a:ea typeface="Times New Roman"/>
                          <a:cs typeface="Times New Roman"/>
                          <a:sym typeface="Times New Roman"/>
                        </a:rPr>
                        <a:t>-2</a:t>
                      </a:r>
                      <a:r>
                        <a:rPr lang="en-US" b="1">
                          <a:solidFill>
                            <a:schemeClr val="dk1"/>
                          </a:solidFill>
                        </a:rPr>
                        <a:t>s</a:t>
                      </a:r>
                      <a:r>
                        <a:rPr lang="en-US" sz="1800" b="1" baseline="30000">
                          <a:solidFill>
                            <a:schemeClr val="dk1"/>
                          </a:solidFill>
                          <a:latin typeface="Times New Roman"/>
                          <a:ea typeface="Times New Roman"/>
                          <a:cs typeface="Times New Roman"/>
                          <a:sym typeface="Times New Roman"/>
                        </a:rPr>
                        <a:t>-1</a:t>
                      </a:r>
                      <a:r>
                        <a:rPr lang="en-US" b="1">
                          <a:solidFill>
                            <a:schemeClr val="dk1"/>
                          </a:solidFill>
                        </a:rPr>
                        <a:t>)</a:t>
                      </a:r>
                      <a:endParaRPr b="1">
                        <a:solidFill>
                          <a:schemeClr val="dk1"/>
                        </a:solidFill>
                      </a:endParaRPr>
                    </a:p>
                  </a:txBody>
                  <a:tcPr marL="91425" marR="91425" marT="91425" marB="91425">
                    <a:solidFill>
                      <a:srgbClr val="1155CC"/>
                    </a:solidFill>
                  </a:tcPr>
                </a:tc>
                <a:tc>
                  <a:txBody>
                    <a:bodyPr/>
                    <a:lstStyle/>
                    <a:p>
                      <a:pPr marL="0" lvl="0" indent="0" algn="l" rtl="0">
                        <a:spcBef>
                          <a:spcPts val="0"/>
                        </a:spcBef>
                        <a:spcAft>
                          <a:spcPts val="0"/>
                        </a:spcAft>
                        <a:buNone/>
                      </a:pPr>
                      <a:r>
                        <a:rPr lang="en-US" b="1">
                          <a:solidFill>
                            <a:schemeClr val="dk1"/>
                          </a:solidFill>
                        </a:rPr>
                        <a:t>peak pileup</a:t>
                      </a:r>
                      <a:endParaRPr b="1">
                        <a:solidFill>
                          <a:schemeClr val="dk1"/>
                        </a:solidFill>
                      </a:endParaRPr>
                    </a:p>
                  </a:txBody>
                  <a:tcPr marL="91425" marR="91425" marT="91425" marB="91425">
                    <a:solidFill>
                      <a:srgbClr val="1155CC"/>
                    </a:solidFill>
                  </a:tcPr>
                </a:tc>
                <a:tc>
                  <a:txBody>
                    <a:bodyPr/>
                    <a:lstStyle/>
                    <a:p>
                      <a:pPr marL="0" lvl="0" indent="0" algn="l" rtl="0">
                        <a:spcBef>
                          <a:spcPts val="0"/>
                        </a:spcBef>
                        <a:spcAft>
                          <a:spcPts val="0"/>
                        </a:spcAft>
                        <a:buNone/>
                      </a:pPr>
                      <a:r>
                        <a:rPr lang="en-US" b="1">
                          <a:solidFill>
                            <a:schemeClr val="dk1"/>
                          </a:solidFill>
                        </a:rPr>
                        <a:t>integr. lumi (fb</a:t>
                      </a:r>
                      <a:r>
                        <a:rPr lang="en-US" sz="1800" b="1" baseline="30000">
                          <a:solidFill>
                            <a:schemeClr val="dk1"/>
                          </a:solidFill>
                          <a:latin typeface="Times New Roman"/>
                          <a:ea typeface="Times New Roman"/>
                          <a:cs typeface="Times New Roman"/>
                          <a:sym typeface="Times New Roman"/>
                        </a:rPr>
                        <a:t>-1</a:t>
                      </a:r>
                      <a:r>
                        <a:rPr lang="en-US" b="1">
                          <a:solidFill>
                            <a:schemeClr val="dk1"/>
                          </a:solidFill>
                        </a:rPr>
                        <a:t>/yr)</a:t>
                      </a:r>
                      <a:endParaRPr b="1">
                        <a:solidFill>
                          <a:schemeClr val="dk1"/>
                        </a:solidFill>
                      </a:endParaRPr>
                    </a:p>
                  </a:txBody>
                  <a:tcPr marL="91425" marR="91425" marT="91425" marB="91425">
                    <a:solidFill>
                      <a:srgbClr val="1155CC"/>
                    </a:solidFill>
                  </a:tcPr>
                </a:tc>
                <a:extLst>
                  <a:ext uri="{0D108BD9-81ED-4DB2-BD59-A6C34878D82A}">
                    <a16:rowId xmlns:a16="http://schemas.microsoft.com/office/drawing/2014/main" val="10000"/>
                  </a:ext>
                </a:extLst>
              </a:tr>
              <a:tr h="386575">
                <a:tc>
                  <a:txBody>
                    <a:bodyPr/>
                    <a:lstStyle/>
                    <a:p>
                      <a:pPr marL="0" lvl="0" indent="0" algn="ctr" rtl="0">
                        <a:spcBef>
                          <a:spcPts val="0"/>
                        </a:spcBef>
                        <a:spcAft>
                          <a:spcPts val="0"/>
                        </a:spcAft>
                        <a:buNone/>
                      </a:pPr>
                      <a:r>
                        <a:rPr lang="en-US" b="1">
                          <a:solidFill>
                            <a:schemeClr val="dk1"/>
                          </a:solidFill>
                        </a:rPr>
                        <a:t>2018</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1.7x10</a:t>
                      </a:r>
                      <a:r>
                        <a:rPr lang="en-US" sz="1800" b="1" baseline="30000">
                          <a:solidFill>
                            <a:schemeClr val="dk1"/>
                          </a:solidFill>
                          <a:latin typeface="Times New Roman"/>
                          <a:ea typeface="Times New Roman"/>
                          <a:cs typeface="Times New Roman"/>
                          <a:sym typeface="Times New Roman"/>
                        </a:rPr>
                        <a:t>34</a:t>
                      </a:r>
                      <a:r>
                        <a:rPr lang="en-US" sz="1800" b="1">
                          <a:solidFill>
                            <a:srgbClr val="FF3300"/>
                          </a:solidFill>
                          <a:latin typeface="Times New Roman"/>
                          <a:ea typeface="Times New Roman"/>
                          <a:cs typeface="Times New Roman"/>
                          <a:sym typeface="Times New Roman"/>
                        </a:rPr>
                        <a:t> </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50</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40-50</a:t>
                      </a:r>
                      <a:endParaRPr b="1">
                        <a:solidFill>
                          <a:schemeClr val="dk1"/>
                        </a:solidFill>
                      </a:endParaRPr>
                    </a:p>
                  </a:txBody>
                  <a:tcPr marL="91425" marR="91425" marT="91425" marB="91425">
                    <a:solidFill>
                      <a:srgbClr val="A4C2F4"/>
                    </a:solidFill>
                  </a:tcPr>
                </a:tc>
                <a:extLst>
                  <a:ext uri="{0D108BD9-81ED-4DB2-BD59-A6C34878D82A}">
                    <a16:rowId xmlns:a16="http://schemas.microsoft.com/office/drawing/2014/main" val="10001"/>
                  </a:ext>
                </a:extLst>
              </a:tr>
              <a:tr h="506875">
                <a:tc>
                  <a:txBody>
                    <a:bodyPr/>
                    <a:lstStyle/>
                    <a:p>
                      <a:pPr marL="0" lvl="0" indent="0" algn="ctr" rtl="0">
                        <a:spcBef>
                          <a:spcPts val="0"/>
                        </a:spcBef>
                        <a:spcAft>
                          <a:spcPts val="0"/>
                        </a:spcAft>
                        <a:buNone/>
                      </a:pPr>
                      <a:r>
                        <a:rPr lang="en-US" b="1">
                          <a:solidFill>
                            <a:schemeClr val="dk1"/>
                          </a:solidFill>
                        </a:rPr>
                        <a:t>HL-LHC (baseline)</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5x10</a:t>
                      </a:r>
                      <a:r>
                        <a:rPr lang="en-US" sz="1800" b="1" baseline="30000">
                          <a:solidFill>
                            <a:schemeClr val="dk1"/>
                          </a:solidFill>
                          <a:latin typeface="Times New Roman"/>
                          <a:ea typeface="Times New Roman"/>
                          <a:cs typeface="Times New Roman"/>
                          <a:sym typeface="Times New Roman"/>
                        </a:rPr>
                        <a:t>34</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140</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250</a:t>
                      </a:r>
                      <a:endParaRPr b="1">
                        <a:solidFill>
                          <a:schemeClr val="dk1"/>
                        </a:solidFill>
                      </a:endParaRPr>
                    </a:p>
                  </a:txBody>
                  <a:tcPr marL="91425" marR="91425" marT="91425" marB="91425">
                    <a:solidFill>
                      <a:srgbClr val="A4C2F4"/>
                    </a:solidFill>
                  </a:tcPr>
                </a:tc>
                <a:extLst>
                  <a:ext uri="{0D108BD9-81ED-4DB2-BD59-A6C34878D82A}">
                    <a16:rowId xmlns:a16="http://schemas.microsoft.com/office/drawing/2014/main" val="10002"/>
                  </a:ext>
                </a:extLst>
              </a:tr>
              <a:tr h="506875">
                <a:tc>
                  <a:txBody>
                    <a:bodyPr/>
                    <a:lstStyle/>
                    <a:p>
                      <a:pPr marL="0" lvl="0" indent="0" algn="ctr" rtl="0">
                        <a:spcBef>
                          <a:spcPts val="0"/>
                        </a:spcBef>
                        <a:spcAft>
                          <a:spcPts val="0"/>
                        </a:spcAft>
                        <a:buNone/>
                      </a:pPr>
                      <a:r>
                        <a:rPr lang="en-US" b="1">
                          <a:solidFill>
                            <a:schemeClr val="dk1"/>
                          </a:solidFill>
                        </a:rPr>
                        <a:t>HL-LHC (stretch goal)</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7.5x10</a:t>
                      </a:r>
                      <a:r>
                        <a:rPr lang="en-US" sz="1800" b="1" baseline="30000">
                          <a:solidFill>
                            <a:schemeClr val="dk1"/>
                          </a:solidFill>
                          <a:latin typeface="Times New Roman"/>
                          <a:ea typeface="Times New Roman"/>
                          <a:cs typeface="Times New Roman"/>
                          <a:sym typeface="Times New Roman"/>
                        </a:rPr>
                        <a:t>34</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200</a:t>
                      </a:r>
                      <a:endParaRPr b="1">
                        <a:solidFill>
                          <a:schemeClr val="dk1"/>
                        </a:solidFill>
                      </a:endParaRPr>
                    </a:p>
                  </a:txBody>
                  <a:tcPr marL="91425" marR="91425" marT="91425" marB="91425">
                    <a:solidFill>
                      <a:srgbClr val="A4C2F4"/>
                    </a:solidFill>
                  </a:tcPr>
                </a:tc>
                <a:tc>
                  <a:txBody>
                    <a:bodyPr/>
                    <a:lstStyle/>
                    <a:p>
                      <a:pPr marL="0" lvl="0" indent="0" algn="ctr" rtl="0">
                        <a:spcBef>
                          <a:spcPts val="0"/>
                        </a:spcBef>
                        <a:spcAft>
                          <a:spcPts val="0"/>
                        </a:spcAft>
                        <a:buNone/>
                      </a:pPr>
                      <a:r>
                        <a:rPr lang="en-US" b="1">
                          <a:solidFill>
                            <a:schemeClr val="dk1"/>
                          </a:solidFill>
                        </a:rPr>
                        <a:t>300</a:t>
                      </a:r>
                      <a:endParaRPr b="1">
                        <a:solidFill>
                          <a:schemeClr val="dk1"/>
                        </a:solidFill>
                      </a:endParaRPr>
                    </a:p>
                  </a:txBody>
                  <a:tcPr marL="91425" marR="91425" marT="91425" marB="91425">
                    <a:solidFill>
                      <a:srgbClr val="A4C2F4"/>
                    </a:solidFill>
                  </a:tcPr>
                </a:tc>
                <a:extLst>
                  <a:ext uri="{0D108BD9-81ED-4DB2-BD59-A6C34878D82A}">
                    <a16:rowId xmlns:a16="http://schemas.microsoft.com/office/drawing/2014/main" val="10003"/>
                  </a:ext>
                </a:extLst>
              </a:tr>
            </a:tbl>
          </a:graphicData>
        </a:graphic>
      </p:graphicFrame>
      <p:pic>
        <p:nvPicPr>
          <p:cNvPr id="176" name="Google Shape;176;p20"/>
          <p:cNvPicPr preferRelativeResize="0"/>
          <p:nvPr/>
        </p:nvPicPr>
        <p:blipFill>
          <a:blip r:embed="rId5">
            <a:alphaModFix/>
          </a:blip>
          <a:stretch>
            <a:fillRect/>
          </a:stretch>
        </p:blipFill>
        <p:spPr>
          <a:xfrm>
            <a:off x="7915375" y="4778"/>
            <a:ext cx="1156992" cy="682625"/>
          </a:xfrm>
          <a:prstGeom prst="rect">
            <a:avLst/>
          </a:prstGeom>
          <a:noFill/>
          <a:ln>
            <a:noFill/>
          </a:ln>
        </p:spPr>
      </p:pic>
      <p:sp>
        <p:nvSpPr>
          <p:cNvPr id="177" name="Google Shape;177;p20"/>
          <p:cNvSpPr txBox="1"/>
          <p:nvPr/>
        </p:nvSpPr>
        <p:spPr>
          <a:xfrm>
            <a:off x="186725" y="5555650"/>
            <a:ext cx="3802500" cy="1203900"/>
          </a:xfrm>
          <a:prstGeom prst="rect">
            <a:avLst/>
          </a:prstGeom>
          <a:solidFill>
            <a:srgbClr val="EA999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Times New Roman"/>
                <a:ea typeface="Times New Roman"/>
                <a:cs typeface="Times New Roman"/>
                <a:sym typeface="Times New Roman"/>
              </a:rPr>
              <a:t>The required precision</a:t>
            </a:r>
            <a:r>
              <a:rPr lang="en-US" sz="1800" b="1">
                <a:solidFill>
                  <a:srgbClr val="8E0000"/>
                </a:solidFill>
                <a:latin typeface="Times New Roman"/>
                <a:ea typeface="Times New Roman"/>
                <a:cs typeface="Times New Roman"/>
                <a:sym typeface="Times New Roman"/>
              </a:rPr>
              <a:t> for Phase-2 is </a:t>
            </a:r>
            <a:r>
              <a:rPr lang="en-US" sz="1800" b="1">
                <a:latin typeface="Times New Roman"/>
                <a:ea typeface="Times New Roman"/>
                <a:cs typeface="Times New Roman"/>
                <a:sym typeface="Times New Roman"/>
              </a:rPr>
              <a:t>1%</a:t>
            </a:r>
            <a:r>
              <a:rPr lang="en-US" sz="1800" b="1">
                <a:solidFill>
                  <a:srgbClr val="8E0000"/>
                </a:solidFill>
                <a:latin typeface="Times New Roman"/>
                <a:ea typeface="Times New Roman"/>
                <a:cs typeface="Times New Roman"/>
                <a:sym typeface="Times New Roman"/>
              </a:rPr>
              <a:t> due to a significant difference in luminosity and the possibility of calibration on physical events </a:t>
            </a:r>
            <a:endParaRPr sz="1800" b="1">
              <a:solidFill>
                <a:srgbClr val="8E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2"/>
        <p:cNvGrpSpPr/>
        <p:nvPr/>
      </p:nvGrpSpPr>
      <p:grpSpPr>
        <a:xfrm>
          <a:off x="0" y="0"/>
          <a:ext cx="0" cy="0"/>
          <a:chOff x="0" y="0"/>
          <a:chExt cx="0" cy="0"/>
        </a:xfrm>
      </p:grpSpPr>
      <p:pic>
        <p:nvPicPr>
          <p:cNvPr id="183" name="Google Shape;183;p21"/>
          <p:cNvPicPr preferRelativeResize="0"/>
          <p:nvPr/>
        </p:nvPicPr>
        <p:blipFill rotWithShape="1">
          <a:blip r:embed="rId3">
            <a:alphaModFix/>
          </a:blip>
          <a:srcRect/>
          <a:stretch/>
        </p:blipFill>
        <p:spPr>
          <a:xfrm>
            <a:off x="0" y="0"/>
            <a:ext cx="676275" cy="673100"/>
          </a:xfrm>
          <a:prstGeom prst="rect">
            <a:avLst/>
          </a:prstGeom>
          <a:noFill/>
          <a:ln>
            <a:noFill/>
          </a:ln>
        </p:spPr>
      </p:pic>
      <p:sp>
        <p:nvSpPr>
          <p:cNvPr id="184" name="Google Shape;184;p21"/>
          <p:cNvSpPr txBox="1">
            <a:spLocks noGrp="1"/>
          </p:cNvSpPr>
          <p:nvPr>
            <p:ph type="sldNum" idx="12"/>
          </p:nvPr>
        </p:nvSpPr>
        <p:spPr>
          <a:xfrm>
            <a:off x="8532813" y="6394450"/>
            <a:ext cx="487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b="0">
                <a:solidFill>
                  <a:srgbClr val="002060"/>
                </a:solidFill>
                <a:latin typeface="Times New Roman"/>
                <a:ea typeface="Times New Roman"/>
                <a:cs typeface="Times New Roman"/>
                <a:sym typeface="Times New Roman"/>
              </a:rPr>
              <a:t>9</a:t>
            </a:fld>
            <a:endParaRPr sz="1400" b="0">
              <a:solidFill>
                <a:srgbClr val="002060"/>
              </a:solidFill>
              <a:latin typeface="Times New Roman"/>
              <a:ea typeface="Times New Roman"/>
              <a:cs typeface="Times New Roman"/>
              <a:sym typeface="Times New Roman"/>
            </a:endParaRPr>
          </a:p>
        </p:txBody>
      </p:sp>
      <p:sp>
        <p:nvSpPr>
          <p:cNvPr id="185" name="Google Shape;185;p21"/>
          <p:cNvSpPr txBox="1"/>
          <p:nvPr/>
        </p:nvSpPr>
        <p:spPr>
          <a:xfrm>
            <a:off x="767675" y="39688"/>
            <a:ext cx="7056300" cy="593700"/>
          </a:xfrm>
          <a:prstGeom prst="rect">
            <a:avLst/>
          </a:prstGeom>
          <a:solidFill>
            <a:srgbClr val="FFCC99"/>
          </a:solidFill>
          <a:ln>
            <a:noFill/>
          </a:ln>
          <a:effectLst>
            <a:outerShdw blurRad="63500" dist="101600" dir="2700000" algn="tl" rotWithShape="0">
              <a:srgbClr val="0C0C0C">
                <a:alpha val="40000"/>
              </a:srgbClr>
            </a:outerShdw>
          </a:effectLst>
        </p:spPr>
        <p:txBody>
          <a:bodyPr spcFirstLastPara="1" wrap="square" lIns="67475" tIns="33725" rIns="67475" bIns="33725" anchor="t" anchorCtr="0">
            <a:noAutofit/>
          </a:bodyPr>
          <a:lstStyle/>
          <a:p>
            <a:pPr marL="0" marR="0" lvl="0" indent="0" algn="ctr" rtl="0">
              <a:lnSpc>
                <a:spcPct val="90000"/>
              </a:lnSpc>
              <a:spcBef>
                <a:spcPts val="0"/>
              </a:spcBef>
              <a:spcAft>
                <a:spcPts val="0"/>
              </a:spcAft>
              <a:buClr>
                <a:srgbClr val="000000"/>
              </a:buClr>
              <a:buSzPts val="3200"/>
              <a:buFont typeface="Times New Roman"/>
              <a:buNone/>
            </a:pPr>
            <a:r>
              <a:rPr lang="en-US" sz="3200" b="1">
                <a:solidFill>
                  <a:srgbClr val="8E0000"/>
                </a:solidFill>
                <a:latin typeface="Times New Roman"/>
                <a:ea typeface="Times New Roman"/>
                <a:cs typeface="Times New Roman"/>
                <a:sym typeface="Times New Roman"/>
              </a:rPr>
              <a:t>Proposed upgrade of the LM system </a:t>
            </a:r>
            <a:endParaRPr sz="3200" b="1">
              <a:solidFill>
                <a:srgbClr val="990099"/>
              </a:solidFill>
              <a:latin typeface="Times New Roman"/>
              <a:ea typeface="Times New Roman"/>
              <a:cs typeface="Times New Roman"/>
              <a:sym typeface="Times New Roman"/>
            </a:endParaRPr>
          </a:p>
        </p:txBody>
      </p:sp>
      <p:sp>
        <p:nvSpPr>
          <p:cNvPr id="186" name="Google Shape;186;p21"/>
          <p:cNvSpPr txBox="1"/>
          <p:nvPr/>
        </p:nvSpPr>
        <p:spPr>
          <a:xfrm>
            <a:off x="425525" y="1087525"/>
            <a:ext cx="3813600" cy="202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99"/>
              </a:buClr>
              <a:buSzPts val="2000"/>
              <a:buFont typeface="Noto Sans Symbols"/>
              <a:buChar char="➢"/>
            </a:pPr>
            <a:r>
              <a:rPr lang="en-US" sz="2000">
                <a:solidFill>
                  <a:srgbClr val="000099"/>
                </a:solidFill>
                <a:latin typeface="Times New Roman"/>
                <a:ea typeface="Times New Roman"/>
                <a:cs typeface="Times New Roman"/>
                <a:sym typeface="Times New Roman"/>
              </a:rPr>
              <a:t>HL-LHC upgrade will lead to higher radiation damage in all the components of the CMS detector</a:t>
            </a:r>
            <a:endParaRPr sz="2000">
              <a:solidFill>
                <a:srgbClr val="000099"/>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C00000"/>
              </a:buClr>
              <a:buSzPts val="2000"/>
              <a:buFont typeface="Times New Roman"/>
              <a:buChar char="➢"/>
            </a:pPr>
            <a:r>
              <a:rPr lang="en-US" sz="2000">
                <a:solidFill>
                  <a:srgbClr val="C00000"/>
                </a:solidFill>
                <a:latin typeface="Times New Roman"/>
                <a:ea typeface="Times New Roman"/>
                <a:cs typeface="Times New Roman"/>
                <a:sym typeface="Times New Roman"/>
              </a:rPr>
              <a:t>The proposed upgrade for the LM system</a:t>
            </a:r>
            <a:r>
              <a:rPr lang="en-US" sz="2000">
                <a:solidFill>
                  <a:srgbClr val="8E0000"/>
                </a:solidFill>
                <a:latin typeface="Times New Roman"/>
                <a:ea typeface="Times New Roman"/>
                <a:cs typeface="Times New Roman"/>
                <a:sym typeface="Times New Roman"/>
              </a:rPr>
              <a:t> (not a baseline, needs final approval):</a:t>
            </a:r>
            <a:endParaRPr sz="2000">
              <a:solidFill>
                <a:srgbClr val="8E0000"/>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99"/>
              </a:buClr>
              <a:buSzPts val="2000"/>
              <a:buFont typeface="Arial"/>
              <a:buChar char="○"/>
            </a:pPr>
            <a:r>
              <a:rPr lang="en-US" sz="2000">
                <a:solidFill>
                  <a:srgbClr val="990099"/>
                </a:solidFill>
                <a:latin typeface="Times New Roman"/>
                <a:ea typeface="Times New Roman"/>
                <a:cs typeface="Times New Roman"/>
                <a:sym typeface="Times New Roman"/>
              </a:rPr>
              <a:t>Measuring the injected light at the source rather than with PN diodes in supermodules</a:t>
            </a:r>
            <a:endParaRPr sz="2000">
              <a:solidFill>
                <a:srgbClr val="990099"/>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000099"/>
              </a:buClr>
              <a:buSzPts val="2000"/>
              <a:buFont typeface="Arial"/>
              <a:buChar char="○"/>
            </a:pPr>
            <a:r>
              <a:rPr lang="en-US" sz="2000">
                <a:solidFill>
                  <a:srgbClr val="000099"/>
                </a:solidFill>
                <a:latin typeface="Times New Roman"/>
                <a:ea typeface="Times New Roman"/>
                <a:cs typeface="Times New Roman"/>
                <a:sym typeface="Times New Roman"/>
              </a:rPr>
              <a:t>Put spy PiN diodes on master fibers after optical switch</a:t>
            </a:r>
            <a:endParaRPr sz="2000">
              <a:solidFill>
                <a:srgbClr val="000099"/>
              </a:solidFill>
              <a:latin typeface="Times New Roman"/>
              <a:ea typeface="Times New Roman"/>
              <a:cs typeface="Times New Roman"/>
              <a:sym typeface="Times New Roman"/>
            </a:endParaRPr>
          </a:p>
          <a:p>
            <a:pPr marL="742950" marR="0" lvl="1" indent="-285750" algn="l" rtl="0">
              <a:lnSpc>
                <a:spcPct val="100000"/>
              </a:lnSpc>
              <a:spcBef>
                <a:spcPts val="0"/>
              </a:spcBef>
              <a:spcAft>
                <a:spcPts val="0"/>
              </a:spcAft>
              <a:buClr>
                <a:srgbClr val="C00000"/>
              </a:buClr>
              <a:buSzPts val="2000"/>
              <a:buFont typeface="Times New Roman"/>
              <a:buChar char="○"/>
            </a:pPr>
            <a:r>
              <a:rPr lang="en-US" sz="2000">
                <a:solidFill>
                  <a:srgbClr val="C00000"/>
                </a:solidFill>
                <a:latin typeface="Times New Roman"/>
                <a:ea typeface="Times New Roman"/>
                <a:cs typeface="Times New Roman"/>
                <a:sym typeface="Times New Roman"/>
              </a:rPr>
              <a:t>The ageing of the light distribution system itself will no longer be included in the measurement</a:t>
            </a:r>
            <a:endParaRPr sz="2000">
              <a:solidFill>
                <a:srgbClr val="C00000"/>
              </a:solidFill>
              <a:latin typeface="Times New Roman"/>
              <a:ea typeface="Times New Roman"/>
              <a:cs typeface="Times New Roman"/>
              <a:sym typeface="Times New Roman"/>
            </a:endParaRPr>
          </a:p>
        </p:txBody>
      </p:sp>
      <p:pic>
        <p:nvPicPr>
          <p:cNvPr id="187" name="Google Shape;187;p21"/>
          <p:cNvPicPr preferRelativeResize="0"/>
          <p:nvPr/>
        </p:nvPicPr>
        <p:blipFill>
          <a:blip r:embed="rId4">
            <a:alphaModFix/>
          </a:blip>
          <a:stretch>
            <a:fillRect/>
          </a:stretch>
        </p:blipFill>
        <p:spPr>
          <a:xfrm>
            <a:off x="4697075" y="1087525"/>
            <a:ext cx="3950139" cy="1845851"/>
          </a:xfrm>
          <a:prstGeom prst="rect">
            <a:avLst/>
          </a:prstGeom>
          <a:noFill/>
          <a:ln>
            <a:noFill/>
          </a:ln>
        </p:spPr>
      </p:pic>
      <p:pic>
        <p:nvPicPr>
          <p:cNvPr id="188" name="Google Shape;188;p21"/>
          <p:cNvPicPr preferRelativeResize="0"/>
          <p:nvPr/>
        </p:nvPicPr>
        <p:blipFill>
          <a:blip r:embed="rId5">
            <a:alphaModFix/>
          </a:blip>
          <a:stretch>
            <a:fillRect/>
          </a:stretch>
        </p:blipFill>
        <p:spPr>
          <a:xfrm>
            <a:off x="4635013" y="3502650"/>
            <a:ext cx="4074276" cy="2177300"/>
          </a:xfrm>
          <a:prstGeom prst="rect">
            <a:avLst/>
          </a:prstGeom>
          <a:noFill/>
          <a:ln>
            <a:noFill/>
          </a:ln>
        </p:spPr>
      </p:pic>
      <p:pic>
        <p:nvPicPr>
          <p:cNvPr id="189" name="Google Shape;189;p21"/>
          <p:cNvPicPr preferRelativeResize="0"/>
          <p:nvPr/>
        </p:nvPicPr>
        <p:blipFill>
          <a:blip r:embed="rId6">
            <a:alphaModFix/>
          </a:blip>
          <a:stretch>
            <a:fillRect/>
          </a:stretch>
        </p:blipFill>
        <p:spPr>
          <a:xfrm>
            <a:off x="7915375" y="4778"/>
            <a:ext cx="1156992" cy="68262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8358A5-5986-4B32-8E87-7E651E4B67B3}">
  <ds:schemaRef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50F18D48-30A4-4420-8BC2-2DAB7F5A261E}">
  <ds:schemaRefs>
    <ds:schemaRef ds:uri="http://schemas.microsoft.com/sharepoint/v3/contenttype/forms"/>
  </ds:schemaRefs>
</ds:datastoreItem>
</file>

<file path=customXml/itemProps3.xml><?xml version="1.0" encoding="utf-8"?>
<ds:datastoreItem xmlns:ds="http://schemas.openxmlformats.org/officeDocument/2006/customXml" ds:itemID="{CB3443B0-047B-4C1F-8CC5-2D98233A4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940</Words>
  <Application>Microsoft Office PowerPoint</Application>
  <PresentationFormat>On-screen Show (4:3)</PresentationFormat>
  <Paragraphs>116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Helvetica Neue</vt:lpstr>
      <vt:lpstr>Noto Sans Symbols</vt:lpstr>
      <vt:lpstr>Calibri</vt:lpstr>
      <vt:lpstr>Times New Roman</vt:lpstr>
      <vt:lpstr>Arial</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laser</dc:creator>
  <cp:lastModifiedBy>bailleux</cp:lastModifiedBy>
  <cp:revision>1</cp:revision>
  <dcterms:modified xsi:type="dcterms:W3CDTF">2019-04-10T09:48:11Z</dcterms:modified>
</cp:coreProperties>
</file>