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9A5AF-C2F2-4680-A2CC-307611D2CE01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B3F88-DF73-4F45-B508-6F54579AC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29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3231-65D4-4C7F-A1EC-97925966E474}" type="datetime1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41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EBEB-8E44-4017-8AB9-5E18E7AE20F7}" type="datetime1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7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E98B-6C5B-4549-897C-45211C701D31}" type="datetime1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6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6AB5-4A72-4F58-9DD8-FB94EEA1DBD0}" type="datetime1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8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8DA5-3E58-4735-8EEB-A81118B26F47}" type="datetime1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8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113-097C-4321-B044-592DEA0EAFC6}" type="datetime1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3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E94-C724-4823-ADC0-60B33372439E}" type="datetime1">
              <a:rPr lang="en-GB" smtClean="0"/>
              <a:t>07/10/2019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E83-BBDC-4AA0-BB6B-B22D68C18878}" type="datetime1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2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4D25-44EB-4ADB-9E3A-F5663C5E78D1}" type="datetime1">
              <a:rPr lang="en-GB" smtClean="0"/>
              <a:t>07/10/2019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0FD-461C-4F63-84F0-7034934E3CC9}" type="datetime1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4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E99-A6E2-4129-A700-CD26586A3982}" type="datetime1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5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10564-8D64-4B33-BA49-B6119C8FD6FB}" type="datetime1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07A6-E011-46EB-AD36-0F9EE51C2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55343"/>
            <a:ext cx="9144000" cy="161292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Laser maintenance</a:t>
            </a:r>
            <a:br>
              <a:rPr lang="en-GB" sz="4400" dirty="0" smtClean="0"/>
            </a:br>
            <a:r>
              <a:rPr lang="en-GB" sz="4400" dirty="0" smtClean="0"/>
              <a:t>12-16 August 2019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D.Bailleux</a:t>
            </a:r>
            <a:endParaRPr lang="en-GB" dirty="0" smtClean="0"/>
          </a:p>
          <a:p>
            <a:r>
              <a:rPr lang="en-GB" dirty="0" err="1" smtClean="0"/>
              <a:t>L.Zhang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8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10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4746" y="0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Laser maintenance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9664" y="4732079"/>
            <a:ext cx="71519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Questions:</a:t>
            </a:r>
            <a:r>
              <a:rPr lang="en-GB" b="1" dirty="0" smtClean="0"/>
              <a:t> </a:t>
            </a:r>
          </a:p>
          <a:p>
            <a:r>
              <a:rPr lang="en-GB" sz="1600" dirty="0" smtClean="0"/>
              <a:t>a</a:t>
            </a:r>
            <a:r>
              <a:rPr lang="en-GB" sz="1600" dirty="0" smtClean="0"/>
              <a:t>) Why temperature of the diodes is lower than the chiller ? </a:t>
            </a:r>
            <a:endParaRPr lang="en-GB" sz="1600" dirty="0"/>
          </a:p>
          <a:p>
            <a:r>
              <a:rPr lang="en-GB" sz="1600" dirty="0" smtClean="0"/>
              <a:t>For DP2-2, temperatures are the same. It should be equal or at least </a:t>
            </a:r>
            <a:r>
              <a:rPr lang="en-GB" sz="1600" dirty="0" err="1" smtClean="0"/>
              <a:t>T.diode</a:t>
            </a:r>
            <a:r>
              <a:rPr lang="en-GB" sz="1600" dirty="0" smtClean="0"/>
              <a:t> higher than the chiller,  </a:t>
            </a:r>
            <a:r>
              <a:rPr lang="en-GB" sz="1600" dirty="0" smtClean="0"/>
              <a:t>not </a:t>
            </a:r>
            <a:r>
              <a:rPr lang="en-GB" sz="1600" dirty="0" smtClean="0"/>
              <a:t>colder. </a:t>
            </a:r>
            <a:endParaRPr lang="en-GB" sz="1600" dirty="0" smtClean="0"/>
          </a:p>
          <a:p>
            <a:r>
              <a:rPr lang="en-GB" sz="1600" dirty="0" smtClean="0"/>
              <a:t>b) We have 2 options to keep the same power:  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Running at same current but with </a:t>
            </a:r>
            <a:r>
              <a:rPr lang="en-GB" sz="1600" dirty="0" err="1" smtClean="0"/>
              <a:t>Tchiller</a:t>
            </a:r>
            <a:r>
              <a:rPr lang="en-GB" sz="1600" dirty="0" smtClean="0"/>
              <a:t> =33°C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Running at higher current but with same </a:t>
            </a:r>
            <a:r>
              <a:rPr lang="en-GB" sz="1600" dirty="0" err="1" smtClean="0"/>
              <a:t>Tchiller</a:t>
            </a:r>
            <a:r>
              <a:rPr lang="en-GB" sz="1600" dirty="0" smtClean="0"/>
              <a:t>=25°C</a:t>
            </a:r>
            <a:endParaRPr lang="en-GB" sz="1600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sz="1600" dirty="0" smtClean="0"/>
              <a:t>Ideally need </a:t>
            </a:r>
            <a:r>
              <a:rPr lang="en-GB" sz="1600" dirty="0" smtClean="0"/>
              <a:t>to get the same wavelength for both </a:t>
            </a:r>
            <a:r>
              <a:rPr lang="en-GB" sz="1600" dirty="0" smtClean="0"/>
              <a:t>lasers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664" y="800920"/>
            <a:ext cx="1150549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Conclusion:</a:t>
            </a:r>
            <a:r>
              <a:rPr lang="en-GB" b="1" dirty="0" smtClean="0"/>
              <a:t> 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Following our expertise, we </a:t>
            </a:r>
            <a:r>
              <a:rPr lang="en-GB" sz="1600" dirty="0">
                <a:solidFill>
                  <a:srgbClr val="0070C0"/>
                </a:solidFill>
              </a:rPr>
              <a:t>are not going to ship the laser for </a:t>
            </a:r>
            <a:r>
              <a:rPr lang="en-GB" sz="1600" dirty="0" smtClean="0">
                <a:solidFill>
                  <a:srgbClr val="0070C0"/>
                </a:solidFill>
              </a:rPr>
              <a:t>maintenance: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=&gt; No sign of degradation. Photonics suggested to put back the old diodes ! 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=&gt; Basic inspection is $1000 : no more things than we have done. 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=&gt; ETN: Equivalent to New upgrade with warranty: $82’500. 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This is good to know for future. </a:t>
            </a:r>
            <a:endParaRPr lang="en-GB" sz="16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endParaRPr lang="en-GB" sz="16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The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2nd DP2-447 laser is measured and found no evident degradation since last year.</a:t>
            </a:r>
            <a:endParaRPr lang="en-GB" sz="16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4)    Since the two swapped diodes are still usable, we can keep them as emergency spare and don’t need to buy new diodes until the 2nd DP2-447 laser shows some significant output loss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C00000"/>
                </a:solidFill>
                <a:ea typeface="Calibri" panose="020F0502020204030204" pitchFamily="34" charset="0"/>
              </a:rPr>
              <a:t>Water flow issue DP2-1: 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C00000"/>
                </a:solidFill>
                <a:ea typeface="Calibri" panose="020F0502020204030204" pitchFamily="34" charset="0"/>
              </a:rPr>
              <a:t>Opposite statement from Photonics to change the flow rate threshold: instruction how to change it  in the past  but now they said it is not a good thing. 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C00000"/>
                </a:solidFill>
                <a:ea typeface="Calibri" panose="020F0502020204030204" pitchFamily="34" charset="0"/>
              </a:rPr>
              <a:t>=&gt; We cut the water pipes to have shorter length. We decrease a bit the threshold. </a:t>
            </a:r>
            <a:endParaRPr lang="en-GB" sz="1600" dirty="0">
              <a:solidFill>
                <a:srgbClr val="C00000"/>
              </a:solidFill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78" y="686190"/>
            <a:ext cx="3885415" cy="13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6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746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Laser maintenance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014761"/>
            <a:ext cx="10641330" cy="261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 smtClean="0"/>
              <a:t>Aim</a:t>
            </a:r>
            <a:r>
              <a:rPr lang="en-GB" sz="2000" b="1" dirty="0" smtClean="0"/>
              <a:t>: </a:t>
            </a:r>
          </a:p>
          <a:p>
            <a:pPr marL="0" indent="0">
              <a:buNone/>
            </a:pPr>
            <a:r>
              <a:rPr lang="en-GB" sz="2000" dirty="0" smtClean="0"/>
              <a:t>1. replace the diodes of DP2-1. </a:t>
            </a:r>
          </a:p>
          <a:p>
            <a:pPr marL="0" indent="0">
              <a:buNone/>
            </a:pPr>
            <a:r>
              <a:rPr lang="en-GB" sz="2000" dirty="0" smtClean="0"/>
              <a:t>No degradation observed but long operating time (35khr) since 2013 !</a:t>
            </a:r>
          </a:p>
          <a:p>
            <a:pPr marL="0" indent="0">
              <a:buNone/>
            </a:pPr>
            <a:r>
              <a:rPr lang="en-GB" sz="2000" dirty="0" smtClean="0"/>
              <a:t>Need  reliable spare laser for the next 4 years</a:t>
            </a:r>
          </a:p>
          <a:p>
            <a:pPr marL="0" indent="0">
              <a:buNone/>
            </a:pPr>
            <a:r>
              <a:rPr lang="en-GB" sz="2000" dirty="0" smtClean="0"/>
              <a:t>(Even if laser is not online, as a spare, the current is set to 35A)</a:t>
            </a:r>
          </a:p>
          <a:p>
            <a:pPr marL="0" indent="0">
              <a:buNone/>
            </a:pPr>
            <a:r>
              <a:rPr lang="en-GB" sz="2000" dirty="0" smtClean="0"/>
              <a:t>2. Regular issue with water flow/dust. To be solved. </a:t>
            </a:r>
          </a:p>
          <a:p>
            <a:pPr marL="0" indent="0">
              <a:buNone/>
            </a:pPr>
            <a:endParaRPr lang="en-GB" sz="29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3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6" y="2998745"/>
            <a:ext cx="4879898" cy="3659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33" y="2998214"/>
            <a:ext cx="4880605" cy="366045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746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Laser maintenance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3003" y="758080"/>
            <a:ext cx="63455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Operating procedure:</a:t>
            </a:r>
          </a:p>
          <a:p>
            <a:pPr marL="342900" indent="-342900">
              <a:buAutoNum type="arabicPeriod"/>
            </a:pPr>
            <a:r>
              <a:rPr lang="en-GB" dirty="0" smtClean="0"/>
              <a:t>DP2-1 power measurement, calibration</a:t>
            </a:r>
          </a:p>
          <a:p>
            <a:pPr marL="342900" indent="-342900">
              <a:buAutoNum type="arabicPeriod"/>
            </a:pPr>
            <a:r>
              <a:rPr lang="en-GB" dirty="0" smtClean="0"/>
              <a:t>Opening the laser controller</a:t>
            </a:r>
          </a:p>
          <a:p>
            <a:pPr marL="342900" indent="-342900">
              <a:buAutoNum type="arabicPeriod"/>
            </a:pPr>
            <a:r>
              <a:rPr lang="en-GB" dirty="0" smtClean="0"/>
              <a:t>Diodes measurement : power and wavelength for each diodes</a:t>
            </a:r>
          </a:p>
          <a:p>
            <a:pPr marL="342900" indent="-342900">
              <a:buAutoNum type="arabicPeriod"/>
            </a:pPr>
            <a:r>
              <a:rPr lang="en-GB" dirty="0" smtClean="0"/>
              <a:t>Diodes replacement</a:t>
            </a:r>
          </a:p>
          <a:p>
            <a:pPr marL="342900" indent="-342900">
              <a:buAutoNum type="arabicPeriod"/>
            </a:pPr>
            <a:r>
              <a:rPr lang="en-GB" dirty="0" smtClean="0"/>
              <a:t>Repeat step 3. </a:t>
            </a:r>
          </a:p>
          <a:p>
            <a:pPr marL="342900" indent="-342900">
              <a:buAutoNum type="arabicPeriod"/>
            </a:pPr>
            <a:r>
              <a:rPr lang="en-GB" dirty="0" smtClean="0"/>
              <a:t>Repeat step 1.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6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/>
        </p:blipFill>
        <p:spPr>
          <a:xfrm>
            <a:off x="7919132" y="1255499"/>
            <a:ext cx="4191174" cy="525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3" b="26081"/>
          <a:stretch/>
        </p:blipFill>
        <p:spPr>
          <a:xfrm>
            <a:off x="4413769" y="3971127"/>
            <a:ext cx="3512820" cy="2532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/>
          <a:stretch/>
        </p:blipFill>
        <p:spPr>
          <a:xfrm>
            <a:off x="4413769" y="697865"/>
            <a:ext cx="3503679" cy="333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20000" r="1716" b="21194"/>
          <a:stretch/>
        </p:blipFill>
        <p:spPr>
          <a:xfrm>
            <a:off x="7919132" y="697865"/>
            <a:ext cx="4192858" cy="21967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746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Laser maintenance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4372" y="821290"/>
            <a:ext cx="428342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Diodes replacement:</a:t>
            </a:r>
          </a:p>
          <a:p>
            <a:pPr marL="342900" indent="-342900">
              <a:buAutoNum type="arabicParenR"/>
            </a:pPr>
            <a:r>
              <a:rPr lang="en-GB" dirty="0" smtClean="0"/>
              <a:t>Install new temperature sensors on the new diodes</a:t>
            </a:r>
          </a:p>
          <a:p>
            <a:pPr marL="342900" indent="-342900">
              <a:buAutoNum type="arabicParenR"/>
            </a:pPr>
            <a:r>
              <a:rPr lang="en-GB" dirty="0" smtClean="0"/>
              <a:t>Use the same plastic insulation for the screws</a:t>
            </a:r>
          </a:p>
          <a:p>
            <a:pPr marL="342900" indent="-342900">
              <a:buAutoNum type="arabicParenR"/>
            </a:pPr>
            <a:r>
              <a:rPr lang="en-GB" dirty="0" smtClean="0"/>
              <a:t>Put the thermal grease</a:t>
            </a:r>
          </a:p>
          <a:p>
            <a:pPr marL="342900" indent="-342900">
              <a:buFontTx/>
              <a:buAutoNum type="arabicParenR"/>
            </a:pPr>
            <a:r>
              <a:rPr lang="en-GB" dirty="0" smtClean="0"/>
              <a:t>Check the electrical insulation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364" y="3334609"/>
            <a:ext cx="4283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Found 2-3 screws with hot stop </a:t>
            </a:r>
          </a:p>
          <a:p>
            <a:r>
              <a:rPr lang="en-GB" dirty="0" smtClean="0"/>
              <a:t>-&gt; washer in plastic melted 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9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93" y="735980"/>
            <a:ext cx="7196021" cy="53970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4746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Laser maintenance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7381" y="1117189"/>
            <a:ext cx="349308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Setup for power and wavelength diodes measurement.</a:t>
            </a:r>
          </a:p>
          <a:p>
            <a:r>
              <a:rPr lang="en-GB" dirty="0" smtClean="0"/>
              <a:t>Use beam dump for the fibre disconnected from the diode (back reflection from 1</a:t>
            </a:r>
            <a:r>
              <a:rPr lang="en-GB" baseline="30000" dirty="0" smtClean="0"/>
              <a:t>st</a:t>
            </a:r>
            <a:r>
              <a:rPr lang="en-GB" dirty="0" smtClean="0"/>
              <a:t> diode)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7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4746" y="0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/>
              <a:t>Laser maintenance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531" y="1223009"/>
            <a:ext cx="7577469" cy="4548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820" y="1337308"/>
            <a:ext cx="4133159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Measurement result:</a:t>
            </a:r>
          </a:p>
          <a:p>
            <a:endParaRPr lang="en-GB" dirty="0" smtClean="0"/>
          </a:p>
          <a:p>
            <a:r>
              <a:rPr lang="en-GB" dirty="0" smtClean="0"/>
              <a:t>1. Diodes power are lower than the old one: one ~10% and other 5% lower</a:t>
            </a:r>
          </a:p>
          <a:p>
            <a:endParaRPr lang="en-GB" dirty="0" smtClean="0"/>
          </a:p>
          <a:p>
            <a:r>
              <a:rPr lang="en-GB" dirty="0" smtClean="0"/>
              <a:t>2. Both new </a:t>
            </a:r>
            <a:r>
              <a:rPr lang="en-GB" dirty="0"/>
              <a:t>diodes have a peak of about 806 nm at 50 A, which is about 2 nm shorter than that of old diodes.</a:t>
            </a:r>
          </a:p>
          <a:p>
            <a:endParaRPr lang="en-GB" dirty="0" smtClean="0"/>
          </a:p>
          <a:p>
            <a:r>
              <a:rPr lang="en-GB" dirty="0" smtClean="0"/>
              <a:t>3. The output BLUE power with the new diodes mounted is lower than before.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820" y="4664497"/>
            <a:ext cx="48272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step:</a:t>
            </a:r>
          </a:p>
          <a:p>
            <a:endParaRPr lang="en-GB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O</a:t>
            </a:r>
            <a:r>
              <a:rPr lang="en-GB" dirty="0" smtClean="0"/>
              <a:t>ptimize </a:t>
            </a:r>
            <a:r>
              <a:rPr lang="en-GB" dirty="0"/>
              <a:t>the pump diodes temperature, SHG temperature and THG </a:t>
            </a:r>
            <a:r>
              <a:rPr lang="en-GB" dirty="0" smtClean="0"/>
              <a:t>temperature.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 </a:t>
            </a:r>
            <a:r>
              <a:rPr lang="en-GB" dirty="0" smtClean="0"/>
              <a:t>Photonics contacted.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863" y="225174"/>
            <a:ext cx="5399909" cy="33080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04746" y="0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		Laser maintenance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786" y="3412990"/>
            <a:ext cx="5630999" cy="34450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680" y="824017"/>
            <a:ext cx="4827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Photonics advice</a:t>
            </a:r>
            <a:r>
              <a:rPr lang="en-GB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662" y="1272881"/>
            <a:ext cx="56076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“The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older diodes are performing well enough to continue to be used. The difference in power is less than 10% and that may even be recovered through current and temperature adjustments. It is possible that there is some optical damage that could cause a similar drop in power but that cannot be determined without further inspection.</a:t>
            </a:r>
            <a:endParaRPr lang="en-GB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difference with the newer diodes is explained by the differences in pump wavelength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.”</a:t>
            </a:r>
            <a:endParaRPr lang="en-GB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846" y="1211717"/>
            <a:ext cx="8627399" cy="51446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4745" y="42040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	</a:t>
            </a:r>
            <a:r>
              <a:rPr lang="en-GB" dirty="0" smtClean="0"/>
              <a:t>DP2-1 and 2 comparison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27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07A6-E011-46EB-AD36-0F9EE51C20A7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0037" y="1002635"/>
            <a:ext cx="1132046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 with the water flow: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laser suffers from the beginning about drop of the water flow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alarm triggered , laser stopped. 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Threshold is 2.6 l/min.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We have changed it to 2 L/min . Second laser is the same since the beginning, 2 L/min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From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Photonics it is not good to lower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(while in the past they give us instruction how to change it !!!)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GB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GB" sz="1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Historical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 2013: 	email from Photonics mentioning that the flow should be around 4 L/min. </a:t>
            </a:r>
          </a:p>
          <a:p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Oct 2013: 	low flow: change the water pipes connection from parallel to serial link: flow jump from  2.2 L/min to 4.3 L/min</a:t>
            </a:r>
          </a:p>
          <a:p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Sept 2014: flow was 3 L/min </a:t>
            </a:r>
          </a:p>
          <a:p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Feb 2015: 	flow was 2.5 L/min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flushing pipes : 3.4 L/min</a:t>
            </a:r>
          </a:p>
          <a:p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Nov 2016:	flow was 2.8 L/min  flushing pipes : 3 L/min</a:t>
            </a:r>
          </a:p>
          <a:p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Feb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2017: 	flow was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2.6  L/min  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with new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pipe with 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new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sensor : 3.2 L/min</a:t>
            </a:r>
          </a:p>
          <a:p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April 2018: flow was 2.3 L/min   new pipes with new sensor: 2.8 L/min </a:t>
            </a:r>
          </a:p>
          <a:p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Today:	flow is 2.7 – 2.8 L/min.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4746" y="0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Laser maintenance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44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576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Laser maintenance 12-16 August 2019</vt:lpstr>
      <vt:lpstr>Laser maintenance</vt:lpstr>
      <vt:lpstr>Laser maintenance</vt:lpstr>
      <vt:lpstr>Laser maintenance</vt:lpstr>
      <vt:lpstr>Laser maintenance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maintenance 12-16 August 2019</dc:title>
  <dc:creator>David Bailleux</dc:creator>
  <cp:lastModifiedBy>David Bailleux</cp:lastModifiedBy>
  <cp:revision>34</cp:revision>
  <dcterms:created xsi:type="dcterms:W3CDTF">2019-08-14T12:15:21Z</dcterms:created>
  <dcterms:modified xsi:type="dcterms:W3CDTF">2019-10-07T08:49:50Z</dcterms:modified>
</cp:coreProperties>
</file>