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57" r:id="rId3"/>
    <p:sldId id="259" r:id="rId4"/>
    <p:sldId id="262" r:id="rId5"/>
    <p:sldId id="261" r:id="rId6"/>
    <p:sldId id="258" r:id="rId7"/>
    <p:sldId id="263" r:id="rId8"/>
    <p:sldId id="264"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0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4660"/>
  </p:normalViewPr>
  <p:slideViewPr>
    <p:cSldViewPr snapToGrid="0">
      <p:cViewPr varScale="1">
        <p:scale>
          <a:sx n="74" d="100"/>
          <a:sy n="74" d="100"/>
        </p:scale>
        <p:origin x="84"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9A752-613B-4DE8-BFDC-ACCFB8D2F7FE}" type="datetimeFigureOut">
              <a:rPr lang="en-GB" smtClean="0"/>
              <a:t>21/10/2019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B014B-6080-46E9-B3C7-68692E2009E3}" type="slidenum">
              <a:rPr lang="en-GB" smtClean="0"/>
              <a:t>‹#›</a:t>
            </a:fld>
            <a:endParaRPr lang="en-GB"/>
          </a:p>
        </p:txBody>
      </p:sp>
    </p:spTree>
    <p:extLst>
      <p:ext uri="{BB962C8B-B14F-4D97-AF65-F5344CB8AC3E}">
        <p14:creationId xmlns:p14="http://schemas.microsoft.com/office/powerpoint/2010/main" val="260160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E8799F-8FAA-4027-98BE-E360229BCB19}" type="datetime1">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D737C-D810-4EC6-967C-A2D8177F36E8}" type="slidenum">
              <a:rPr lang="en-GB" smtClean="0"/>
              <a:t>‹#›</a:t>
            </a:fld>
            <a:endParaRPr lang="en-GB"/>
          </a:p>
        </p:txBody>
      </p:sp>
    </p:spTree>
    <p:extLst>
      <p:ext uri="{BB962C8B-B14F-4D97-AF65-F5344CB8AC3E}">
        <p14:creationId xmlns:p14="http://schemas.microsoft.com/office/powerpoint/2010/main" val="1390955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323AF7-7AB5-4586-B18D-0760AC2997E6}" type="datetime1">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D737C-D810-4EC6-967C-A2D8177F36E8}" type="slidenum">
              <a:rPr lang="en-GB" smtClean="0"/>
              <a:t>‹#›</a:t>
            </a:fld>
            <a:endParaRPr lang="en-GB"/>
          </a:p>
        </p:txBody>
      </p:sp>
    </p:spTree>
    <p:extLst>
      <p:ext uri="{BB962C8B-B14F-4D97-AF65-F5344CB8AC3E}">
        <p14:creationId xmlns:p14="http://schemas.microsoft.com/office/powerpoint/2010/main" val="51624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CA158C-2526-4C7A-BFB6-7922A5EF3D12}" type="datetime1">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D737C-D810-4EC6-967C-A2D8177F36E8}" type="slidenum">
              <a:rPr lang="en-GB" smtClean="0"/>
              <a:t>‹#›</a:t>
            </a:fld>
            <a:endParaRPr lang="en-GB"/>
          </a:p>
        </p:txBody>
      </p:sp>
    </p:spTree>
    <p:extLst>
      <p:ext uri="{BB962C8B-B14F-4D97-AF65-F5344CB8AC3E}">
        <p14:creationId xmlns:p14="http://schemas.microsoft.com/office/powerpoint/2010/main" val="154180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CDE756-BE2C-485D-80A4-CDBCB6C5FABB}" type="datetime1">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D737C-D810-4EC6-967C-A2D8177F36E8}" type="slidenum">
              <a:rPr lang="en-GB" smtClean="0"/>
              <a:t>‹#›</a:t>
            </a:fld>
            <a:endParaRPr lang="en-GB"/>
          </a:p>
        </p:txBody>
      </p:sp>
    </p:spTree>
    <p:extLst>
      <p:ext uri="{BB962C8B-B14F-4D97-AF65-F5344CB8AC3E}">
        <p14:creationId xmlns:p14="http://schemas.microsoft.com/office/powerpoint/2010/main" val="279870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43579D-2E37-4ED0-BEB1-8E165B3235D3}" type="datetime1">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D737C-D810-4EC6-967C-A2D8177F36E8}" type="slidenum">
              <a:rPr lang="en-GB" smtClean="0"/>
              <a:t>‹#›</a:t>
            </a:fld>
            <a:endParaRPr lang="en-GB"/>
          </a:p>
        </p:txBody>
      </p:sp>
    </p:spTree>
    <p:extLst>
      <p:ext uri="{BB962C8B-B14F-4D97-AF65-F5344CB8AC3E}">
        <p14:creationId xmlns:p14="http://schemas.microsoft.com/office/powerpoint/2010/main" val="52638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A69AFE-E7A5-4936-93B9-D7886383653B}" type="datetime1">
              <a:rPr lang="en-GB" smtClean="0"/>
              <a:t>21/10/2019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0D737C-D810-4EC6-967C-A2D8177F36E8}" type="slidenum">
              <a:rPr lang="en-GB" smtClean="0"/>
              <a:t>‹#›</a:t>
            </a:fld>
            <a:endParaRPr lang="en-GB"/>
          </a:p>
        </p:txBody>
      </p:sp>
    </p:spTree>
    <p:extLst>
      <p:ext uri="{BB962C8B-B14F-4D97-AF65-F5344CB8AC3E}">
        <p14:creationId xmlns:p14="http://schemas.microsoft.com/office/powerpoint/2010/main" val="88690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0EED31-7322-40FD-A0C2-8B7F28CEB829}" type="datetime1">
              <a:rPr lang="en-GB" smtClean="0"/>
              <a:t>21/10/2019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0D737C-D810-4EC6-967C-A2D8177F36E8}" type="slidenum">
              <a:rPr lang="en-GB" smtClean="0"/>
              <a:t>‹#›</a:t>
            </a:fld>
            <a:endParaRPr lang="en-GB"/>
          </a:p>
        </p:txBody>
      </p:sp>
    </p:spTree>
    <p:extLst>
      <p:ext uri="{BB962C8B-B14F-4D97-AF65-F5344CB8AC3E}">
        <p14:creationId xmlns:p14="http://schemas.microsoft.com/office/powerpoint/2010/main" val="1859495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757653-49FA-4737-A983-014182D69754}" type="datetime1">
              <a:rPr lang="en-GB" smtClean="0"/>
              <a:t>21/10/2019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0D737C-D810-4EC6-967C-A2D8177F36E8}" type="slidenum">
              <a:rPr lang="en-GB" smtClean="0"/>
              <a:t>‹#›</a:t>
            </a:fld>
            <a:endParaRPr lang="en-GB"/>
          </a:p>
        </p:txBody>
      </p:sp>
    </p:spTree>
    <p:extLst>
      <p:ext uri="{BB962C8B-B14F-4D97-AF65-F5344CB8AC3E}">
        <p14:creationId xmlns:p14="http://schemas.microsoft.com/office/powerpoint/2010/main" val="2380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DB832-D6EA-4F96-81AD-610419301813}" type="datetime1">
              <a:rPr lang="en-GB" smtClean="0"/>
              <a:t>21/10/2019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0D737C-D810-4EC6-967C-A2D8177F36E8}" type="slidenum">
              <a:rPr lang="en-GB" smtClean="0"/>
              <a:t>‹#›</a:t>
            </a:fld>
            <a:endParaRPr lang="en-GB"/>
          </a:p>
        </p:txBody>
      </p:sp>
    </p:spTree>
    <p:extLst>
      <p:ext uri="{BB962C8B-B14F-4D97-AF65-F5344CB8AC3E}">
        <p14:creationId xmlns:p14="http://schemas.microsoft.com/office/powerpoint/2010/main" val="199204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5D2DEC-8F6D-4265-9244-E7591666FBC4}" type="datetime1">
              <a:rPr lang="en-GB" smtClean="0"/>
              <a:t>21/10/2019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0D737C-D810-4EC6-967C-A2D8177F36E8}" type="slidenum">
              <a:rPr lang="en-GB" smtClean="0"/>
              <a:t>‹#›</a:t>
            </a:fld>
            <a:endParaRPr lang="en-GB"/>
          </a:p>
        </p:txBody>
      </p:sp>
    </p:spTree>
    <p:extLst>
      <p:ext uri="{BB962C8B-B14F-4D97-AF65-F5344CB8AC3E}">
        <p14:creationId xmlns:p14="http://schemas.microsoft.com/office/powerpoint/2010/main" val="355594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62B831-D857-4D68-BD4F-BACB4ED7FB9B}" type="datetime1">
              <a:rPr lang="en-GB" smtClean="0"/>
              <a:t>21/10/2019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0D737C-D810-4EC6-967C-A2D8177F36E8}" type="slidenum">
              <a:rPr lang="en-GB" smtClean="0"/>
              <a:t>‹#›</a:t>
            </a:fld>
            <a:endParaRPr lang="en-GB"/>
          </a:p>
        </p:txBody>
      </p:sp>
    </p:spTree>
    <p:extLst>
      <p:ext uri="{BB962C8B-B14F-4D97-AF65-F5344CB8AC3E}">
        <p14:creationId xmlns:p14="http://schemas.microsoft.com/office/powerpoint/2010/main" val="240047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57B19-6524-4DA7-9F2A-FE4997C42681}" type="datetime1">
              <a:rPr lang="en-GB" smtClean="0"/>
              <a:t>21/10/2019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D737C-D810-4EC6-967C-A2D8177F36E8}" type="slidenum">
              <a:rPr lang="en-GB" smtClean="0"/>
              <a:t>‹#›</a:t>
            </a:fld>
            <a:endParaRPr lang="en-GB"/>
          </a:p>
        </p:txBody>
      </p:sp>
    </p:spTree>
    <p:extLst>
      <p:ext uri="{BB962C8B-B14F-4D97-AF65-F5344CB8AC3E}">
        <p14:creationId xmlns:p14="http://schemas.microsoft.com/office/powerpoint/2010/main" val="193541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hse.cern/content/ni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en.wikipedia.org/wiki/International_Electrotechnical_Commission" TargetMode="External"/><Relationship Id="rId4" Type="http://schemas.openxmlformats.org/officeDocument/2006/relationships/hyperlink" Target="https://en.wikipedia.org/wiki/International_standar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lasermet.com/laser-interlock-operating.php"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 descr="180px-Laser-symbol-text_svg"/>
          <p:cNvPicPr>
            <a:picLocks noChangeAspect="1" noChangeArrowheads="1"/>
          </p:cNvPicPr>
          <p:nvPr/>
        </p:nvPicPr>
        <p:blipFill>
          <a:blip r:embed="rId2">
            <a:lum bright="87000" contrast="-89000"/>
          </a:blip>
          <a:stretch>
            <a:fillRect/>
          </a:stretch>
        </p:blipFill>
        <p:spPr bwMode="auto">
          <a:xfrm>
            <a:off x="2702560" y="0"/>
            <a:ext cx="6858000" cy="6858000"/>
          </a:xfrm>
          <a:prstGeom prst="rect">
            <a:avLst/>
          </a:prstGeom>
          <a:noFill/>
          <a:ln>
            <a:noFill/>
          </a:ln>
        </p:spPr>
      </p:pic>
      <p:sp>
        <p:nvSpPr>
          <p:cNvPr id="5" name="TextBox 4"/>
          <p:cNvSpPr txBox="1"/>
          <p:nvPr/>
        </p:nvSpPr>
        <p:spPr>
          <a:xfrm>
            <a:off x="3039408" y="1434222"/>
            <a:ext cx="6336704" cy="1446550"/>
          </a:xfrm>
          <a:prstGeom prst="rect">
            <a:avLst/>
          </a:prstGeom>
          <a:noFill/>
        </p:spPr>
        <p:txBody>
          <a:bodyPr wrap="square" rtlCol="0">
            <a:spAutoFit/>
          </a:bodyPr>
          <a:lstStyle/>
          <a:p>
            <a:pPr algn="ctr"/>
            <a:r>
              <a:rPr lang="en-GB" sz="3200" b="1" dirty="0" smtClean="0"/>
              <a:t>USC laser barrack</a:t>
            </a:r>
          </a:p>
          <a:p>
            <a:pPr algn="ctr"/>
            <a:r>
              <a:rPr lang="en-GB" sz="2400" b="1" dirty="0" smtClean="0"/>
              <a:t>3524 – U0 – 213</a:t>
            </a:r>
            <a:endParaRPr lang="en-GB" sz="3200" b="1" dirty="0" smtClean="0"/>
          </a:p>
          <a:p>
            <a:pPr algn="ctr"/>
            <a:r>
              <a:rPr lang="en-GB" sz="3200" b="1" dirty="0" smtClean="0"/>
              <a:t>Review </a:t>
            </a:r>
            <a:r>
              <a:rPr lang="en-GB" sz="3200" b="1" dirty="0" smtClean="0"/>
              <a:t>of the </a:t>
            </a:r>
            <a:r>
              <a:rPr lang="en-GB" sz="3200" b="1" dirty="0" smtClean="0"/>
              <a:t>safety system</a:t>
            </a:r>
          </a:p>
        </p:txBody>
      </p:sp>
      <p:sp>
        <p:nvSpPr>
          <p:cNvPr id="6" name="TextBox 5"/>
          <p:cNvSpPr txBox="1"/>
          <p:nvPr/>
        </p:nvSpPr>
        <p:spPr>
          <a:xfrm>
            <a:off x="4119528" y="3995956"/>
            <a:ext cx="4202112" cy="523220"/>
          </a:xfrm>
          <a:prstGeom prst="rect">
            <a:avLst/>
          </a:prstGeom>
          <a:noFill/>
        </p:spPr>
        <p:txBody>
          <a:bodyPr wrap="none" rtlCol="0">
            <a:spAutoFit/>
          </a:bodyPr>
          <a:lstStyle/>
          <a:p>
            <a:r>
              <a:rPr lang="en-GB" sz="2800" b="1" dirty="0" err="1" smtClean="0"/>
              <a:t>D.Bailleux</a:t>
            </a:r>
            <a:r>
              <a:rPr lang="en-GB" sz="2800" b="1" dirty="0" smtClean="0"/>
              <a:t> </a:t>
            </a:r>
            <a:r>
              <a:rPr lang="en-GB" sz="2400" b="1" dirty="0" smtClean="0"/>
              <a:t>(DLSO G. Martinez)</a:t>
            </a:r>
            <a:endParaRPr lang="en-GB" sz="2400" b="1" dirty="0"/>
          </a:p>
        </p:txBody>
      </p:sp>
    </p:spTree>
    <p:extLst>
      <p:ext uri="{BB962C8B-B14F-4D97-AF65-F5344CB8AC3E}">
        <p14:creationId xmlns:p14="http://schemas.microsoft.com/office/powerpoint/2010/main" val="1089191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6"/>
            <a:ext cx="10515600" cy="417194"/>
          </a:xfrm>
        </p:spPr>
        <p:txBody>
          <a:bodyPr>
            <a:noAutofit/>
          </a:bodyPr>
          <a:lstStyle/>
          <a:p>
            <a:pPr algn="ctr"/>
            <a:r>
              <a:rPr lang="fr-CH" sz="3600" b="1" dirty="0" smtClean="0"/>
              <a:t>CERN </a:t>
            </a:r>
            <a:r>
              <a:rPr lang="fr-CH" sz="3600" b="1" dirty="0" err="1"/>
              <a:t>r</a:t>
            </a:r>
            <a:r>
              <a:rPr lang="fr-CH" sz="3600" b="1" dirty="0" err="1" smtClean="0"/>
              <a:t>ules</a:t>
            </a:r>
            <a:endParaRPr lang="en-GB" sz="3600" b="1" dirty="0"/>
          </a:p>
        </p:txBody>
      </p:sp>
      <p:sp>
        <p:nvSpPr>
          <p:cNvPr id="7" name="Rectangle 6"/>
          <p:cNvSpPr/>
          <p:nvPr/>
        </p:nvSpPr>
        <p:spPr>
          <a:xfrm>
            <a:off x="2204830" y="2234503"/>
            <a:ext cx="7782339" cy="4078809"/>
          </a:xfrm>
          <a:prstGeom prst="rect">
            <a:avLst/>
          </a:prstGeom>
        </p:spPr>
        <p:txBody>
          <a:bodyPr wrap="square">
            <a:spAutoFit/>
          </a:bodyPr>
          <a:lstStyle/>
          <a:p>
            <a:pPr marL="742950" lvl="1" indent="-285750">
              <a:lnSpc>
                <a:spcPct val="105000"/>
              </a:lnSpc>
              <a:spcBef>
                <a:spcPts val="1800"/>
              </a:spcBef>
              <a:buFont typeface="+mj-lt"/>
              <a:buAutoNum type="arabicPeriod"/>
            </a:pPr>
            <a:r>
              <a:rPr lang="en-GB" sz="1100" b="1" dirty="0" smtClean="0">
                <a:effectLst/>
                <a:latin typeface="Calibri" panose="020F0502020204030204" pitchFamily="34" charset="0"/>
                <a:ea typeface="Times New Roman" panose="02020603050405020304" pitchFamily="18" charset="0"/>
              </a:rPr>
              <a:t>Designated Laser Area (DLA)</a:t>
            </a:r>
            <a:endParaRPr lang="en-GB" sz="1100" b="1" dirty="0" smtClean="0">
              <a:effectLst/>
              <a:latin typeface="Calibri" panose="020F0502020204030204" pitchFamily="34" charset="0"/>
              <a:ea typeface="Calibri" panose="020F0502020204030204" pitchFamily="34" charset="0"/>
            </a:endParaRPr>
          </a:p>
          <a:p>
            <a:pPr>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Where exposed beams of </a:t>
            </a:r>
            <a:r>
              <a:rPr lang="en-GB" sz="11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Class 3B and 4 lasers </a:t>
            </a: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shall be operated, this must be in </a:t>
            </a:r>
            <a:r>
              <a:rPr lang="en-GB" sz="11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Designated Laser Areas </a:t>
            </a: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as described in </a:t>
            </a:r>
            <a:r>
              <a:rPr lang="en-GB" sz="1100" b="1"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IEC 60825-1</a:t>
            </a:r>
            <a:r>
              <a:rPr lang="en-GB" sz="1100" u="sng"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Annex A. Where any of the conditions for an enclosed and interlocked area are not possible, compensatory measures are to be agreed with the LSO and HSE, recorded in the safety documentation and put in place. The main points for a suitable DLA are:</a:t>
            </a:r>
          </a:p>
          <a:p>
            <a:pPr marL="342900" lvl="0" indent="-342900">
              <a:spcBef>
                <a:spcPts val="300"/>
              </a:spcBef>
              <a:buFont typeface="Arial" panose="020B0604020202020204" pitchFamily="34" charset="0"/>
              <a:buChar char="•"/>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Closed area having access limited to authorised persons.</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Contact details of the responsible person and authorised users clearly posted at the access points.</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PPE must be available in an area not exposed to direct or indirect laser beams.</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Interlocked access with laser output (shutter or power).</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Interlocks on any openings: windows or emergency exits.</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No hazardous beam may exit the area (i.e. opening doors for access while laser is operating).</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Easily accessible emergency stop for the laser output within the area.</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Easily accessible local emergency stop to cut power to other hazards in the area.</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Safe emergency access procedure for first aiders and emergency services.</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Illuminated warning signs at the access points to the area when laser is in use.</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Audible or visual warning sign within the area when laser is in use.</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If laser output is tripped by an interlock, a positive reset must be made by the operator to cancel the fault: no automatic restart.</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The interlocks, Interlock control and access system are all safety control elements and must be designed as fail safe instrumented systems with a reliability suitable for the hazard they are controlling, following the methods of </a:t>
            </a:r>
            <a:r>
              <a:rPr lang="en-GB" sz="1600" b="1"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 61508</a:t>
            </a: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 as required by the Machinery Directive EC 2006-42 (harmonised standard with EC 2006-25 Artificial Optical Radiation).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rot="19514355">
            <a:off x="-29575" y="1394486"/>
            <a:ext cx="2861553" cy="369332"/>
          </a:xfrm>
          <a:prstGeom prst="rect">
            <a:avLst/>
          </a:prstGeom>
        </p:spPr>
        <p:txBody>
          <a:bodyPr wrap="none">
            <a:spAutoFit/>
          </a:bodyPr>
          <a:lstStyle/>
          <a:p>
            <a:r>
              <a:rPr lang="en-GB" dirty="0" smtClean="0">
                <a:hlinkClick r:id="rId2"/>
              </a:rPr>
              <a:t>https://hse.cern/content/nir</a:t>
            </a:r>
            <a:endParaRPr lang="en-GB" dirty="0"/>
          </a:p>
        </p:txBody>
      </p:sp>
      <p:sp>
        <p:nvSpPr>
          <p:cNvPr id="9" name="TextBox 8"/>
          <p:cNvSpPr txBox="1"/>
          <p:nvPr/>
        </p:nvSpPr>
        <p:spPr>
          <a:xfrm>
            <a:off x="2856898" y="926226"/>
            <a:ext cx="6650923" cy="400110"/>
          </a:xfrm>
          <a:prstGeom prst="rect">
            <a:avLst/>
          </a:prstGeom>
          <a:noFill/>
        </p:spPr>
        <p:txBody>
          <a:bodyPr wrap="none" rtlCol="0">
            <a:spAutoFit/>
          </a:bodyPr>
          <a:lstStyle/>
          <a:p>
            <a:r>
              <a:rPr lang="en-GB" sz="2000" dirty="0" smtClean="0"/>
              <a:t>Regarding interlock and safety system, for Laser class 3B and 4</a:t>
            </a:r>
            <a:endParaRPr lang="en-GB" sz="2000" dirty="0"/>
          </a:p>
        </p:txBody>
      </p:sp>
      <p:sp>
        <p:nvSpPr>
          <p:cNvPr id="10" name="TextBox 9"/>
          <p:cNvSpPr txBox="1"/>
          <p:nvPr/>
        </p:nvSpPr>
        <p:spPr>
          <a:xfrm>
            <a:off x="1681480" y="1764300"/>
            <a:ext cx="8062848" cy="369332"/>
          </a:xfrm>
          <a:prstGeom prst="rect">
            <a:avLst/>
          </a:prstGeom>
          <a:noFill/>
        </p:spPr>
        <p:txBody>
          <a:bodyPr wrap="none" rtlCol="0">
            <a:spAutoFit/>
          </a:bodyPr>
          <a:lstStyle/>
          <a:p>
            <a:r>
              <a:rPr lang="en-GB" dirty="0" smtClean="0"/>
              <a:t>CERN follow the international standard for the Safety of laser products : IEC 60825-1</a:t>
            </a:r>
          </a:p>
        </p:txBody>
      </p:sp>
    </p:spTree>
    <p:extLst>
      <p:ext uri="{BB962C8B-B14F-4D97-AF65-F5344CB8AC3E}">
        <p14:creationId xmlns:p14="http://schemas.microsoft.com/office/powerpoint/2010/main" val="1249121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853"/>
            <a:ext cx="10515600" cy="651987"/>
          </a:xfrm>
        </p:spPr>
        <p:txBody>
          <a:bodyPr>
            <a:normAutofit/>
          </a:bodyPr>
          <a:lstStyle/>
          <a:p>
            <a:pPr algn="ctr"/>
            <a:r>
              <a:rPr lang="en-US" sz="3200" b="1" dirty="0" smtClean="0"/>
              <a:t>Current safety system</a:t>
            </a:r>
            <a:endParaRPr lang="en-US" sz="2400" b="1" dirty="0"/>
          </a:p>
        </p:txBody>
      </p:sp>
      <p:sp>
        <p:nvSpPr>
          <p:cNvPr id="6" name="Rectangle 5"/>
          <p:cNvSpPr/>
          <p:nvPr/>
        </p:nvSpPr>
        <p:spPr>
          <a:xfrm>
            <a:off x="386080" y="1546212"/>
            <a:ext cx="8224520" cy="861774"/>
          </a:xfrm>
          <a:prstGeom prst="rect">
            <a:avLst/>
          </a:prstGeom>
        </p:spPr>
        <p:txBody>
          <a:bodyPr wrap="square">
            <a:spAutoFit/>
          </a:bodyPr>
          <a:lstStyle/>
          <a:p>
            <a:r>
              <a:rPr lang="en-US" u="sng" dirty="0"/>
              <a:t>Access </a:t>
            </a:r>
            <a:r>
              <a:rPr lang="en-US" u="sng" dirty="0" smtClean="0"/>
              <a:t>procedures 3524 </a:t>
            </a:r>
            <a:r>
              <a:rPr lang="en-US" u="sng" dirty="0"/>
              <a:t>– U0 – </a:t>
            </a:r>
            <a:r>
              <a:rPr lang="en-US" u="sng" dirty="0" smtClean="0"/>
              <a:t>213</a:t>
            </a:r>
            <a:r>
              <a:rPr lang="en-US" u="sng" kern="0" spc="-15" dirty="0" smtClean="0">
                <a:latin typeface="Calibri" panose="020F0502020204030204" pitchFamily="34" charset="0"/>
              </a:rPr>
              <a:t>: </a:t>
            </a:r>
          </a:p>
          <a:p>
            <a:r>
              <a:rPr lang="en-US" sz="1600" kern="0" spc="-15" dirty="0" smtClean="0">
                <a:latin typeface="Calibri" panose="020F0502020204030204" pitchFamily="34" charset="0"/>
              </a:rPr>
              <a:t>1. Need </a:t>
            </a:r>
            <a:r>
              <a:rPr lang="en-US" sz="1600" kern="0" spc="-15" dirty="0">
                <a:latin typeface="Calibri" panose="020F0502020204030204" pitchFamily="34" charset="0"/>
              </a:rPr>
              <a:t>to follow </a:t>
            </a:r>
            <a:r>
              <a:rPr lang="en-US" sz="1600" kern="0" spc="-15" dirty="0" smtClean="0">
                <a:latin typeface="Calibri" panose="020F0502020204030204" pitchFamily="34" charset="0"/>
              </a:rPr>
              <a:t>the  </a:t>
            </a:r>
            <a:r>
              <a:rPr lang="en-US" sz="1600" kern="0" spc="-15" dirty="0">
                <a:latin typeface="Calibri" panose="020F0502020204030204" pitchFamily="34" charset="0"/>
              </a:rPr>
              <a:t>laser </a:t>
            </a:r>
            <a:r>
              <a:rPr lang="en-US" sz="1600" kern="0" spc="-15" dirty="0" smtClean="0">
                <a:latin typeface="Calibri" panose="020F0502020204030204" pitchFamily="34" charset="0"/>
              </a:rPr>
              <a:t>training session (user or expert)</a:t>
            </a:r>
          </a:p>
          <a:p>
            <a:r>
              <a:rPr lang="en-US" sz="1600" kern="0" spc="-15" dirty="0" smtClean="0">
                <a:latin typeface="Calibri" panose="020F0502020204030204" pitchFamily="34" charset="0"/>
              </a:rPr>
              <a:t>2. Special access request through EDH</a:t>
            </a:r>
            <a:endParaRPr lang="en-GB" sz="1600" b="1" kern="0" spc="-15" dirty="0" smtClean="0">
              <a:effectLst/>
              <a:latin typeface="Courier"/>
            </a:endParaRPr>
          </a:p>
        </p:txBody>
      </p:sp>
      <p:sp>
        <p:nvSpPr>
          <p:cNvPr id="8" name="Rectangle 7"/>
          <p:cNvSpPr/>
          <p:nvPr/>
        </p:nvSpPr>
        <p:spPr>
          <a:xfrm>
            <a:off x="386080" y="2732478"/>
            <a:ext cx="7302555" cy="1846659"/>
          </a:xfrm>
          <a:prstGeom prst="rect">
            <a:avLst/>
          </a:prstGeom>
        </p:spPr>
        <p:txBody>
          <a:bodyPr wrap="square">
            <a:spAutoFit/>
          </a:bodyPr>
          <a:lstStyle/>
          <a:p>
            <a:pPr algn="just">
              <a:spcAft>
                <a:spcPts val="0"/>
              </a:spcAft>
            </a:pPr>
            <a:r>
              <a:rPr lang="en-US" u="sng" dirty="0" smtClean="0">
                <a:latin typeface="Calibri" panose="020F0502020204030204" pitchFamily="34" charset="0"/>
                <a:ea typeface="Times New Roman" panose="02020603050405020304" pitchFamily="18" charset="0"/>
                <a:cs typeface="Times New Roman" panose="02020603050405020304" pitchFamily="18" charset="0"/>
              </a:rPr>
              <a:t>Hardware from 2008: </a:t>
            </a:r>
          </a:p>
          <a:p>
            <a:pPr algn="just">
              <a:spcAft>
                <a:spcPts val="0"/>
              </a:spcAft>
            </a:pPr>
            <a:r>
              <a:rPr lang="en-US" sz="1600" dirty="0" smtClean="0">
                <a:latin typeface="Calibri" panose="020F0502020204030204" pitchFamily="34" charset="0"/>
                <a:ea typeface="Times New Roman" panose="02020603050405020304" pitchFamily="18" charset="0"/>
                <a:cs typeface="Times New Roman" panose="02020603050405020304" pitchFamily="18" charset="0"/>
              </a:rPr>
              <a:t>1. Flash lamp outside</a:t>
            </a:r>
          </a:p>
          <a:p>
            <a:pPr algn="just">
              <a:spcAft>
                <a:spcPts val="0"/>
              </a:spcAft>
            </a:pPr>
            <a:r>
              <a:rPr lang="en-US" sz="1600" dirty="0" smtClean="0">
                <a:latin typeface="Calibri" panose="020F0502020204030204" pitchFamily="34" charset="0"/>
                <a:ea typeface="Times New Roman" panose="02020603050405020304" pitchFamily="18" charset="0"/>
                <a:cs typeface="Times New Roman" panose="02020603050405020304" pitchFamily="18" charset="0"/>
              </a:rPr>
              <a:t>2. Flash LED inside in front of each door</a:t>
            </a:r>
          </a:p>
          <a:p>
            <a:pPr algn="just">
              <a:spcAft>
                <a:spcPts val="0"/>
              </a:spcAft>
            </a:pPr>
            <a:r>
              <a:rPr lang="en-US" sz="1600" dirty="0" smtClean="0">
                <a:latin typeface="Calibri" panose="020F0502020204030204" pitchFamily="34" charset="0"/>
                <a:ea typeface="Times New Roman" panose="02020603050405020304" pitchFamily="18" charset="0"/>
                <a:cs typeface="Times New Roman" panose="02020603050405020304" pitchFamily="18" charset="0"/>
              </a:rPr>
              <a:t>3. Door interlock on all doors</a:t>
            </a:r>
          </a:p>
          <a:p>
            <a:pPr algn="just"/>
            <a:r>
              <a:rPr lang="en-US" sz="1600" dirty="0">
                <a:latin typeface="Calibri" panose="020F0502020204030204" pitchFamily="34" charset="0"/>
                <a:ea typeface="Times New Roman" panose="02020603050405020304" pitchFamily="18" charset="0"/>
                <a:cs typeface="Times New Roman" panose="02020603050405020304" pitchFamily="18" charset="0"/>
              </a:rPr>
              <a:t>4</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Safety box (Caltech design) to control the shutter with door interlock. Shutter is inside the laser itself for the DP2. No remote control once it has been closed (need intervention)</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386080" y="4903630"/>
            <a:ext cx="8709332" cy="1354217"/>
          </a:xfrm>
          <a:prstGeom prst="rect">
            <a:avLst/>
          </a:prstGeom>
        </p:spPr>
        <p:txBody>
          <a:bodyPr wrap="square">
            <a:spAutoFit/>
          </a:bodyPr>
          <a:lstStyle/>
          <a:p>
            <a:pPr algn="just">
              <a:tabLst>
                <a:tab pos="457200" algn="l"/>
              </a:tabLst>
            </a:pPr>
            <a:r>
              <a:rPr lang="en-US" u="sng" dirty="0" smtClean="0">
                <a:latin typeface="Calibri" panose="020F0502020204030204" pitchFamily="34" charset="0"/>
                <a:ea typeface="Times New Roman" panose="02020603050405020304" pitchFamily="18" charset="0"/>
                <a:cs typeface="NimbusRomNo9L-Medi"/>
              </a:rPr>
              <a:t>Safety logic :</a:t>
            </a:r>
          </a:p>
          <a:p>
            <a:pPr algn="just">
              <a:tabLst>
                <a:tab pos="457200" algn="l"/>
              </a:tabLst>
            </a:pPr>
            <a:r>
              <a:rPr lang="en-US" sz="1600" dirty="0" smtClean="0">
                <a:latin typeface="Calibri" panose="020F0502020204030204" pitchFamily="34" charset="0"/>
                <a:ea typeface="Times New Roman" panose="02020603050405020304" pitchFamily="18" charset="0"/>
                <a:cs typeface="NimbusRomNo9L-Medi"/>
              </a:rPr>
              <a:t>If the outer door is opened at the same time of the inner door </a:t>
            </a:r>
            <a:r>
              <a:rPr lang="en-US" sz="1600" dirty="0" smtClean="0">
                <a:latin typeface="Calibri" panose="020F0502020204030204" pitchFamily="34" charset="0"/>
                <a:ea typeface="Times New Roman" panose="02020603050405020304" pitchFamily="18" charset="0"/>
                <a:cs typeface="NimbusRomNo9L-Medi"/>
                <a:sym typeface="Wingdings" panose="05000000000000000000" pitchFamily="2" charset="2"/>
              </a:rPr>
              <a:t> shutter is closing. </a:t>
            </a:r>
          </a:p>
          <a:p>
            <a:pPr algn="just">
              <a:tabLst>
                <a:tab pos="457200" algn="l"/>
              </a:tabLst>
            </a:pPr>
            <a:r>
              <a:rPr lang="en-US" sz="1600" dirty="0" smtClean="0">
                <a:latin typeface="Calibri" panose="020F0502020204030204" pitchFamily="34" charset="0"/>
                <a:ea typeface="Times New Roman" panose="02020603050405020304" pitchFamily="18" charset="0"/>
                <a:cs typeface="NimbusRomNo9L-Medi"/>
                <a:sym typeface="Wingdings" panose="05000000000000000000" pitchFamily="2" charset="2"/>
              </a:rPr>
              <a:t>This prevent visible light in case of maintenance. </a:t>
            </a:r>
            <a:endParaRPr lang="en-US" sz="1600" dirty="0" smtClean="0">
              <a:latin typeface="Calibri" panose="020F0502020204030204" pitchFamily="34" charset="0"/>
              <a:ea typeface="Times New Roman" panose="02020603050405020304" pitchFamily="18" charset="0"/>
              <a:cs typeface="NimbusRomNo9L-Medi"/>
            </a:endParaRPr>
          </a:p>
          <a:p>
            <a:pPr lvl="0" algn="just">
              <a:spcAft>
                <a:spcPts val="0"/>
              </a:spcAft>
              <a:tabLst>
                <a:tab pos="457200" algn="l"/>
              </a:tabLst>
            </a:pPr>
            <a:r>
              <a:rPr lang="en-US" sz="1600" dirty="0" smtClean="0">
                <a:latin typeface="Calibri" panose="020F0502020204030204" pitchFamily="34" charset="0"/>
                <a:ea typeface="Times New Roman" panose="02020603050405020304" pitchFamily="18" charset="0"/>
                <a:cs typeface="NimbusRomNo9L-Medi"/>
              </a:rPr>
              <a:t>Modification was done in 2012 to accommodate the new lasers</a:t>
            </a:r>
          </a:p>
          <a:p>
            <a:pPr lvl="0" algn="just">
              <a:spcAft>
                <a:spcPts val="0"/>
              </a:spcAft>
              <a:tabLst>
                <a:tab pos="457200" algn="l"/>
              </a:tabLst>
            </a:pPr>
            <a:endParaRPr lang="en-US" sz="1600" dirty="0">
              <a:latin typeface="Calibri" panose="020F0502020204030204" pitchFamily="34" charset="0"/>
              <a:ea typeface="Times New Roman" panose="02020603050405020304" pitchFamily="18" charset="0"/>
              <a:cs typeface="NimbusRomNo9L-Medi"/>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5412" y="887034"/>
            <a:ext cx="1965960" cy="2621280"/>
          </a:xfrm>
          <a:prstGeom prst="rect">
            <a:avLst/>
          </a:prstGeom>
        </p:spPr>
      </p:pic>
      <p:pic>
        <p:nvPicPr>
          <p:cNvPr id="1027" name="Picture 3" descr="Photo00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412" y="3640052"/>
            <a:ext cx="1965960" cy="261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917903" y="1046707"/>
            <a:ext cx="4356193" cy="369332"/>
          </a:xfrm>
          <a:prstGeom prst="rect">
            <a:avLst/>
          </a:prstGeom>
        </p:spPr>
        <p:txBody>
          <a:bodyPr wrap="none">
            <a:spAutoFit/>
          </a:bodyPr>
          <a:lstStyle/>
          <a:p>
            <a:r>
              <a:rPr lang="fr-FR" b="1" dirty="0"/>
              <a:t>Access and the DLA </a:t>
            </a:r>
            <a:r>
              <a:rPr lang="fr-FR" b="1" dirty="0" smtClean="0"/>
              <a:t>(</a:t>
            </a:r>
            <a:r>
              <a:rPr lang="en-US" b="1" dirty="0" smtClean="0"/>
              <a:t>Designated</a:t>
            </a:r>
            <a:r>
              <a:rPr lang="fr-FR" b="1" dirty="0" smtClean="0"/>
              <a:t> </a:t>
            </a:r>
            <a:r>
              <a:rPr lang="fr-FR" b="1" dirty="0"/>
              <a:t>Laser Area)</a:t>
            </a:r>
            <a:endParaRPr lang="en-GB" dirty="0"/>
          </a:p>
        </p:txBody>
      </p:sp>
    </p:spTree>
    <p:extLst>
      <p:ext uri="{BB962C8B-B14F-4D97-AF65-F5344CB8AC3E}">
        <p14:creationId xmlns:p14="http://schemas.microsoft.com/office/powerpoint/2010/main" val="609512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13495" y="5871916"/>
            <a:ext cx="2308645" cy="507831"/>
          </a:xfrm>
          <a:prstGeom prst="rect">
            <a:avLst/>
          </a:prstGeom>
          <a:noFill/>
        </p:spPr>
        <p:txBody>
          <a:bodyPr wrap="none" rtlCol="0">
            <a:spAutoFit/>
          </a:bodyPr>
          <a:lstStyle/>
          <a:p>
            <a:r>
              <a:rPr lang="fr-FR" sz="900" b="1" dirty="0" smtClean="0"/>
              <a:t>Clean room : 127x170 cm </a:t>
            </a:r>
            <a:r>
              <a:rPr lang="fr-FR" sz="900" b="1" dirty="0" err="1" smtClean="0"/>
              <a:t>outside</a:t>
            </a:r>
            <a:r>
              <a:rPr lang="fr-FR" sz="900" b="1" dirty="0" smtClean="0"/>
              <a:t> dimension</a:t>
            </a:r>
          </a:p>
          <a:p>
            <a:r>
              <a:rPr lang="fr-FR" sz="900" b="1" dirty="0" smtClean="0"/>
              <a:t>Optical table : 76 x 121 cm</a:t>
            </a:r>
          </a:p>
          <a:p>
            <a:endParaRPr lang="fr-FR" sz="900" b="1" dirty="0"/>
          </a:p>
        </p:txBody>
      </p:sp>
      <p:sp>
        <p:nvSpPr>
          <p:cNvPr id="42" name="Title 1"/>
          <p:cNvSpPr txBox="1">
            <a:spLocks/>
          </p:cNvSpPr>
          <p:nvPr/>
        </p:nvSpPr>
        <p:spPr>
          <a:xfrm>
            <a:off x="864326" y="-12085"/>
            <a:ext cx="10515600" cy="651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smtClean="0"/>
              <a:t>Access and the DLA (Designated Laser Area)</a:t>
            </a:r>
            <a:endParaRPr lang="en-GB" sz="2400" b="1" dirty="0"/>
          </a:p>
        </p:txBody>
      </p:sp>
      <p:grpSp>
        <p:nvGrpSpPr>
          <p:cNvPr id="45" name="Group 44"/>
          <p:cNvGrpSpPr/>
          <p:nvPr/>
        </p:nvGrpSpPr>
        <p:grpSpPr>
          <a:xfrm>
            <a:off x="3275363" y="1032244"/>
            <a:ext cx="8153106" cy="4422485"/>
            <a:chOff x="1480560" y="1032244"/>
            <a:chExt cx="9047999" cy="4836567"/>
          </a:xfrm>
        </p:grpSpPr>
        <p:grpSp>
          <p:nvGrpSpPr>
            <p:cNvPr id="43" name="Group 42"/>
            <p:cNvGrpSpPr/>
            <p:nvPr/>
          </p:nvGrpSpPr>
          <p:grpSpPr>
            <a:xfrm>
              <a:off x="1480560" y="1032244"/>
              <a:ext cx="9047999" cy="4836567"/>
              <a:chOff x="1480560" y="1032244"/>
              <a:chExt cx="9047999" cy="4836567"/>
            </a:xfrm>
          </p:grpSpPr>
          <p:grpSp>
            <p:nvGrpSpPr>
              <p:cNvPr id="7" name="Group 6"/>
              <p:cNvGrpSpPr/>
              <p:nvPr/>
            </p:nvGrpSpPr>
            <p:grpSpPr>
              <a:xfrm>
                <a:off x="1480560" y="1032244"/>
                <a:ext cx="9047999" cy="4836567"/>
                <a:chOff x="-36512" y="968697"/>
                <a:chExt cx="9047999" cy="4836567"/>
              </a:xfrm>
            </p:grpSpPr>
            <p:grpSp>
              <p:nvGrpSpPr>
                <p:cNvPr id="17" name="Group 16"/>
                <p:cNvGrpSpPr/>
                <p:nvPr/>
              </p:nvGrpSpPr>
              <p:grpSpPr>
                <a:xfrm>
                  <a:off x="-36512" y="968697"/>
                  <a:ext cx="9047999" cy="4836567"/>
                  <a:chOff x="-36512" y="968697"/>
                  <a:chExt cx="9047999" cy="4836567"/>
                </a:xfrm>
              </p:grpSpPr>
              <p:grpSp>
                <p:nvGrpSpPr>
                  <p:cNvPr id="20" name="Group 19"/>
                  <p:cNvGrpSpPr/>
                  <p:nvPr/>
                </p:nvGrpSpPr>
                <p:grpSpPr>
                  <a:xfrm>
                    <a:off x="-36512" y="968697"/>
                    <a:ext cx="9047999" cy="4836567"/>
                    <a:chOff x="-36512" y="976953"/>
                    <a:chExt cx="9047999" cy="4836567"/>
                  </a:xfrm>
                </p:grpSpPr>
                <p:grpSp>
                  <p:nvGrpSpPr>
                    <p:cNvPr id="25" name="Group 24"/>
                    <p:cNvGrpSpPr/>
                    <p:nvPr/>
                  </p:nvGrpSpPr>
                  <p:grpSpPr>
                    <a:xfrm>
                      <a:off x="-36512" y="976953"/>
                      <a:ext cx="9047999" cy="4836567"/>
                      <a:chOff x="-25009" y="896689"/>
                      <a:chExt cx="9047999" cy="4836567"/>
                    </a:xfrm>
                  </p:grpSpPr>
                  <p:grpSp>
                    <p:nvGrpSpPr>
                      <p:cNvPr id="33" name="Group 32"/>
                      <p:cNvGrpSpPr/>
                      <p:nvPr/>
                    </p:nvGrpSpPr>
                    <p:grpSpPr>
                      <a:xfrm>
                        <a:off x="-25009" y="896689"/>
                        <a:ext cx="9047999" cy="4836567"/>
                        <a:chOff x="10487" y="896689"/>
                        <a:chExt cx="9047999" cy="4836567"/>
                      </a:xfrm>
                    </p:grpSpPr>
                    <p:grpSp>
                      <p:nvGrpSpPr>
                        <p:cNvPr id="37" name="Group 36"/>
                        <p:cNvGrpSpPr/>
                        <p:nvPr/>
                      </p:nvGrpSpPr>
                      <p:grpSpPr>
                        <a:xfrm>
                          <a:off x="10487" y="896689"/>
                          <a:ext cx="9047999" cy="4836567"/>
                          <a:chOff x="10487" y="896689"/>
                          <a:chExt cx="9047999" cy="4836567"/>
                        </a:xfrm>
                      </p:grpSpPr>
                      <p:pic>
                        <p:nvPicPr>
                          <p:cNvPr id="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7" y="896689"/>
                            <a:ext cx="9047999" cy="483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L-Shape 39"/>
                          <p:cNvSpPr/>
                          <p:nvPr/>
                        </p:nvSpPr>
                        <p:spPr>
                          <a:xfrm rot="5400000">
                            <a:off x="6222170" y="1130760"/>
                            <a:ext cx="1020139" cy="3024338"/>
                          </a:xfrm>
                          <a:prstGeom prst="corner">
                            <a:avLst>
                              <a:gd name="adj1" fmla="val 4840"/>
                              <a:gd name="adj2" fmla="val 553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7380312" y="2216516"/>
                            <a:ext cx="844738" cy="959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8" name="Rectangle 37"/>
                        <p:cNvSpPr/>
                        <p:nvPr/>
                      </p:nvSpPr>
                      <p:spPr>
                        <a:xfrm>
                          <a:off x="5039545" y="1556788"/>
                          <a:ext cx="3186524" cy="576068"/>
                        </a:xfrm>
                        <a:prstGeom prst="rect">
                          <a:avLst/>
                        </a:prstGeom>
                        <a:solidFill>
                          <a:schemeClr val="bg1"/>
                        </a:solidFill>
                        <a:ln w="12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3500</a:t>
                          </a:r>
                          <a:endParaRPr lang="fr-FR" dirty="0"/>
                        </a:p>
                      </p:txBody>
                    </p:sp>
                  </p:grpSp>
                  <p:cxnSp>
                    <p:nvCxnSpPr>
                      <p:cNvPr id="34" name="Straight Arrow Connector 33"/>
                      <p:cNvCxnSpPr/>
                      <p:nvPr/>
                    </p:nvCxnSpPr>
                    <p:spPr>
                      <a:xfrm>
                        <a:off x="5180184" y="1772816"/>
                        <a:ext cx="3054054"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V="1">
                        <a:off x="5180184" y="1628800"/>
                        <a:ext cx="0" cy="504060"/>
                      </a:xfrm>
                      <a:prstGeom prst="line">
                        <a:avLst/>
                      </a:prstGeom>
                    </p:spPr>
                    <p:style>
                      <a:lnRef idx="1">
                        <a:schemeClr val="dk1"/>
                      </a:lnRef>
                      <a:fillRef idx="0">
                        <a:schemeClr val="dk1"/>
                      </a:fillRef>
                      <a:effectRef idx="0">
                        <a:schemeClr val="dk1"/>
                      </a:effectRef>
                      <a:fontRef idx="minor">
                        <a:schemeClr val="tx1"/>
                      </a:fontRef>
                    </p:style>
                  </p:cxnSp>
                  <p:sp>
                    <p:nvSpPr>
                      <p:cNvPr id="36" name="Rectangle 35"/>
                      <p:cNvSpPr/>
                      <p:nvPr/>
                    </p:nvSpPr>
                    <p:spPr>
                      <a:xfrm>
                        <a:off x="5724127" y="2216516"/>
                        <a:ext cx="1620687" cy="1212484"/>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pSp>
                <p:sp>
                  <p:nvSpPr>
                    <p:cNvPr id="26" name="Rectangle 25"/>
                    <p:cNvSpPr/>
                    <p:nvPr/>
                  </p:nvSpPr>
                  <p:spPr>
                    <a:xfrm>
                      <a:off x="2915816" y="1311436"/>
                      <a:ext cx="172819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2195736" y="1368558"/>
                      <a:ext cx="504056"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2699792" y="1374839"/>
                      <a:ext cx="504056"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3203848" y="1374839"/>
                      <a:ext cx="504056"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755576" y="2073726"/>
                      <a:ext cx="648072" cy="10801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3786453" y="1412776"/>
                      <a:ext cx="504056"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Block Arc 31"/>
                    <p:cNvSpPr/>
                    <p:nvPr/>
                  </p:nvSpPr>
                  <p:spPr>
                    <a:xfrm rot="5400000">
                      <a:off x="1156582" y="2469263"/>
                      <a:ext cx="504055" cy="288031"/>
                    </a:xfrm>
                    <a:prstGeom prst="blockArc">
                      <a:avLst>
                        <a:gd name="adj1" fmla="val 10713707"/>
                        <a:gd name="adj2" fmla="val 348145"/>
                        <a:gd name="adj3" fmla="val 236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21" name="Group 20"/>
                  <p:cNvGrpSpPr/>
                  <p:nvPr/>
                </p:nvGrpSpPr>
                <p:grpSpPr>
                  <a:xfrm>
                    <a:off x="6156176" y="2541023"/>
                    <a:ext cx="1440000" cy="959985"/>
                    <a:chOff x="6698993" y="5841465"/>
                    <a:chExt cx="1440000" cy="959985"/>
                  </a:xfrm>
                </p:grpSpPr>
                <p:sp>
                  <p:nvSpPr>
                    <p:cNvPr id="22" name="Rectangle 21"/>
                    <p:cNvSpPr/>
                    <p:nvPr/>
                  </p:nvSpPr>
                  <p:spPr>
                    <a:xfrm>
                      <a:off x="6698993" y="5841465"/>
                      <a:ext cx="1440000" cy="95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rot="16200000">
                      <a:off x="7419129" y="5637575"/>
                      <a:ext cx="180000" cy="828000"/>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200" b="1" dirty="0" smtClean="0"/>
                        <a:t>Laser 5</a:t>
                      </a:r>
                      <a:endParaRPr lang="fr-FR" sz="1200" b="1" dirty="0"/>
                    </a:p>
                  </p:txBody>
                </p:sp>
                <p:sp>
                  <p:nvSpPr>
                    <p:cNvPr id="24" name="Rectangle 23"/>
                    <p:cNvSpPr/>
                    <p:nvPr/>
                  </p:nvSpPr>
                  <p:spPr>
                    <a:xfrm>
                      <a:off x="6965329" y="6236618"/>
                      <a:ext cx="966128" cy="445037"/>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Laser 4 </a:t>
                      </a:r>
                    </a:p>
                    <a:p>
                      <a:pPr algn="ctr"/>
                      <a:r>
                        <a:rPr lang="fr-FR" sz="1200" b="1" dirty="0" smtClean="0"/>
                        <a:t>DP2-447</a:t>
                      </a:r>
                      <a:endParaRPr lang="fr-FR" sz="1200" b="1" dirty="0"/>
                    </a:p>
                  </p:txBody>
                </p:sp>
              </p:grpSp>
            </p:grpSp>
            <p:cxnSp>
              <p:nvCxnSpPr>
                <p:cNvPr id="18" name="Straight Arrow Connector 17"/>
                <p:cNvCxnSpPr/>
                <p:nvPr/>
              </p:nvCxnSpPr>
              <p:spPr>
                <a:xfrm flipV="1">
                  <a:off x="8373616" y="2204864"/>
                  <a:ext cx="0" cy="338437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rot="16200000">
                  <a:off x="8209275" y="3825915"/>
                  <a:ext cx="415498" cy="230832"/>
                </a:xfrm>
                <a:prstGeom prst="rect">
                  <a:avLst/>
                </a:prstGeom>
                <a:noFill/>
              </p:spPr>
              <p:txBody>
                <a:bodyPr wrap="none" rtlCol="0">
                  <a:spAutoFit/>
                </a:bodyPr>
                <a:lstStyle/>
                <a:p>
                  <a:r>
                    <a:rPr lang="fr-FR" sz="900" dirty="0" smtClean="0"/>
                    <a:t>3900</a:t>
                  </a:r>
                  <a:endParaRPr lang="fr-FR" sz="900" dirty="0"/>
                </a:p>
              </p:txBody>
            </p:sp>
          </p:grpSp>
          <p:sp>
            <p:nvSpPr>
              <p:cNvPr id="8" name="TextBox 7"/>
              <p:cNvSpPr txBox="1"/>
              <p:nvPr/>
            </p:nvSpPr>
            <p:spPr>
              <a:xfrm>
                <a:off x="8031718" y="1749547"/>
                <a:ext cx="415498" cy="230832"/>
              </a:xfrm>
              <a:prstGeom prst="rect">
                <a:avLst/>
              </a:prstGeom>
              <a:noFill/>
            </p:spPr>
            <p:txBody>
              <a:bodyPr wrap="none" rtlCol="0">
                <a:spAutoFit/>
              </a:bodyPr>
              <a:lstStyle/>
              <a:p>
                <a:r>
                  <a:rPr lang="fr-FR" sz="900" dirty="0" smtClean="0"/>
                  <a:t>3500</a:t>
                </a:r>
                <a:endParaRPr lang="fr-FR" sz="900" dirty="0"/>
              </a:p>
            </p:txBody>
          </p:sp>
          <p:sp>
            <p:nvSpPr>
              <p:cNvPr id="9" name="Rectangle 8"/>
              <p:cNvSpPr/>
              <p:nvPr/>
            </p:nvSpPr>
            <p:spPr>
              <a:xfrm>
                <a:off x="7397327" y="1260297"/>
                <a:ext cx="703346" cy="288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8266046" y="1260295"/>
                <a:ext cx="703346" cy="288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Straight Arrow Connector 10"/>
              <p:cNvCxnSpPr/>
              <p:nvPr/>
            </p:nvCxnSpPr>
            <p:spPr>
              <a:xfrm>
                <a:off x="7645913" y="3607835"/>
                <a:ext cx="1467495"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8193854" y="3535827"/>
                <a:ext cx="415498" cy="230832"/>
              </a:xfrm>
              <a:prstGeom prst="rect">
                <a:avLst/>
              </a:prstGeom>
              <a:noFill/>
            </p:spPr>
            <p:txBody>
              <a:bodyPr wrap="none" rtlCol="0">
                <a:spAutoFit/>
              </a:bodyPr>
              <a:lstStyle/>
              <a:p>
                <a:r>
                  <a:rPr lang="fr-FR" sz="900" dirty="0" smtClean="0"/>
                  <a:t>1700</a:t>
                </a:r>
                <a:endParaRPr lang="fr-FR" sz="900" dirty="0"/>
              </a:p>
            </p:txBody>
          </p:sp>
          <p:cxnSp>
            <p:nvCxnSpPr>
              <p:cNvPr id="13" name="Straight Arrow Connector 12"/>
              <p:cNvCxnSpPr/>
              <p:nvPr/>
            </p:nvCxnSpPr>
            <p:spPr>
              <a:xfrm flipV="1">
                <a:off x="9185416" y="2574829"/>
                <a:ext cx="1" cy="98490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rot="16200000">
                <a:off x="9021075" y="2908080"/>
                <a:ext cx="415498" cy="230832"/>
              </a:xfrm>
              <a:prstGeom prst="rect">
                <a:avLst/>
              </a:prstGeom>
              <a:noFill/>
            </p:spPr>
            <p:txBody>
              <a:bodyPr wrap="none" rtlCol="0">
                <a:spAutoFit/>
              </a:bodyPr>
              <a:lstStyle/>
              <a:p>
                <a:r>
                  <a:rPr lang="fr-FR" sz="900" dirty="0" smtClean="0"/>
                  <a:t>1270</a:t>
                </a:r>
                <a:endParaRPr lang="fr-FR" sz="900" dirty="0"/>
              </a:p>
            </p:txBody>
          </p:sp>
          <p:sp>
            <p:nvSpPr>
              <p:cNvPr id="16" name="Rectangle 15"/>
              <p:cNvSpPr/>
              <p:nvPr/>
            </p:nvSpPr>
            <p:spPr>
              <a:xfrm>
                <a:off x="6870166" y="3111383"/>
                <a:ext cx="645220" cy="69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TextBox 43"/>
            <p:cNvSpPr txBox="1"/>
            <p:nvPr/>
          </p:nvSpPr>
          <p:spPr>
            <a:xfrm>
              <a:off x="2782867" y="4407725"/>
              <a:ext cx="1060611" cy="572210"/>
            </a:xfrm>
            <a:prstGeom prst="rect">
              <a:avLst/>
            </a:prstGeom>
            <a:solidFill>
              <a:schemeClr val="bg1"/>
            </a:solidFill>
          </p:spPr>
          <p:txBody>
            <a:bodyPr wrap="none" rtlCol="0">
              <a:spAutoFit/>
            </a:bodyPr>
            <a:lstStyle/>
            <a:p>
              <a:r>
                <a:rPr lang="fr-CH" sz="2800" i="1" dirty="0" smtClean="0"/>
                <a:t>HCAL</a:t>
              </a:r>
              <a:endParaRPr lang="en-GB" sz="2800" i="1" dirty="0"/>
            </a:p>
          </p:txBody>
        </p:sp>
      </p:grpSp>
      <p:pic>
        <p:nvPicPr>
          <p:cNvPr id="46" name="Picture 45"/>
          <p:cNvPicPr>
            <a:picLocks noChangeAspect="1"/>
          </p:cNvPicPr>
          <p:nvPr/>
        </p:nvPicPr>
        <p:blipFill>
          <a:blip r:embed="rId3"/>
          <a:stretch>
            <a:fillRect/>
          </a:stretch>
        </p:blipFill>
        <p:spPr>
          <a:xfrm>
            <a:off x="10806381" y="2157438"/>
            <a:ext cx="666844" cy="439623"/>
          </a:xfrm>
          <a:prstGeom prst="rect">
            <a:avLst/>
          </a:prstGeom>
        </p:spPr>
      </p:pic>
      <p:pic>
        <p:nvPicPr>
          <p:cNvPr id="47" name="Picture 46"/>
          <p:cNvPicPr>
            <a:picLocks noChangeAspect="1"/>
          </p:cNvPicPr>
          <p:nvPr/>
        </p:nvPicPr>
        <p:blipFill>
          <a:blip r:embed="rId3"/>
          <a:stretch>
            <a:fillRect/>
          </a:stretch>
        </p:blipFill>
        <p:spPr>
          <a:xfrm>
            <a:off x="7471278" y="2710465"/>
            <a:ext cx="666844" cy="394944"/>
          </a:xfrm>
          <a:prstGeom prst="rect">
            <a:avLst/>
          </a:prstGeom>
        </p:spPr>
      </p:pic>
      <p:pic>
        <p:nvPicPr>
          <p:cNvPr id="48" name="Picture 47"/>
          <p:cNvPicPr>
            <a:picLocks noChangeAspect="1"/>
          </p:cNvPicPr>
          <p:nvPr/>
        </p:nvPicPr>
        <p:blipFill>
          <a:blip r:embed="rId3"/>
          <a:stretch>
            <a:fillRect/>
          </a:stretch>
        </p:blipFill>
        <p:spPr>
          <a:xfrm>
            <a:off x="4587543" y="2821541"/>
            <a:ext cx="666844" cy="439623"/>
          </a:xfrm>
          <a:prstGeom prst="rect">
            <a:avLst/>
          </a:prstGeom>
        </p:spPr>
      </p:pic>
      <p:sp>
        <p:nvSpPr>
          <p:cNvPr id="49" name="TextBox 48"/>
          <p:cNvSpPr txBox="1"/>
          <p:nvPr/>
        </p:nvSpPr>
        <p:spPr>
          <a:xfrm>
            <a:off x="4994970" y="1405821"/>
            <a:ext cx="812723" cy="646331"/>
          </a:xfrm>
          <a:prstGeom prst="rect">
            <a:avLst/>
          </a:prstGeom>
          <a:solidFill>
            <a:schemeClr val="accent2">
              <a:lumMod val="40000"/>
              <a:lumOff val="60000"/>
            </a:schemeClr>
          </a:solidFill>
        </p:spPr>
        <p:txBody>
          <a:bodyPr wrap="none" rtlCol="0">
            <a:spAutoFit/>
          </a:bodyPr>
          <a:lstStyle/>
          <a:p>
            <a:pPr algn="ctr"/>
            <a:r>
              <a:rPr lang="fr-CH" dirty="0" smtClean="0">
                <a:solidFill>
                  <a:srgbClr val="1D0CFC"/>
                </a:solidFill>
              </a:rPr>
              <a:t>Safety </a:t>
            </a:r>
          </a:p>
          <a:p>
            <a:pPr algn="ctr"/>
            <a:r>
              <a:rPr lang="fr-CH" dirty="0" smtClean="0">
                <a:solidFill>
                  <a:srgbClr val="1D0CFC"/>
                </a:solidFill>
              </a:rPr>
              <a:t>box</a:t>
            </a:r>
            <a:endParaRPr lang="en-GB" dirty="0">
              <a:solidFill>
                <a:srgbClr val="1D0CFC"/>
              </a:solidFill>
            </a:endParaRPr>
          </a:p>
        </p:txBody>
      </p:sp>
      <p:sp>
        <p:nvSpPr>
          <p:cNvPr id="62" name="TextBox 61"/>
          <p:cNvSpPr txBox="1"/>
          <p:nvPr/>
        </p:nvSpPr>
        <p:spPr>
          <a:xfrm>
            <a:off x="10658320" y="1378310"/>
            <a:ext cx="1003993" cy="646331"/>
          </a:xfrm>
          <a:prstGeom prst="rect">
            <a:avLst/>
          </a:prstGeom>
          <a:noFill/>
        </p:spPr>
        <p:txBody>
          <a:bodyPr wrap="none" rtlCol="0">
            <a:spAutoFit/>
          </a:bodyPr>
          <a:lstStyle/>
          <a:p>
            <a:r>
              <a:rPr lang="fr-CH" dirty="0" err="1" smtClean="0">
                <a:solidFill>
                  <a:srgbClr val="1D0CFC"/>
                </a:solidFill>
              </a:rPr>
              <a:t>Door</a:t>
            </a:r>
            <a:r>
              <a:rPr lang="fr-CH" dirty="0" smtClean="0">
                <a:solidFill>
                  <a:srgbClr val="1D0CFC"/>
                </a:solidFill>
              </a:rPr>
              <a:t> </a:t>
            </a:r>
          </a:p>
          <a:p>
            <a:r>
              <a:rPr lang="fr-CH" dirty="0" smtClean="0">
                <a:solidFill>
                  <a:srgbClr val="1D0CFC"/>
                </a:solidFill>
              </a:rPr>
              <a:t>interlock</a:t>
            </a:r>
            <a:endParaRPr lang="en-GB" dirty="0">
              <a:solidFill>
                <a:srgbClr val="1D0CFC"/>
              </a:solidFill>
            </a:endParaRPr>
          </a:p>
        </p:txBody>
      </p:sp>
      <p:sp>
        <p:nvSpPr>
          <p:cNvPr id="63" name="TextBox 62"/>
          <p:cNvSpPr txBox="1"/>
          <p:nvPr/>
        </p:nvSpPr>
        <p:spPr>
          <a:xfrm>
            <a:off x="6660733" y="2727433"/>
            <a:ext cx="1003993" cy="646331"/>
          </a:xfrm>
          <a:prstGeom prst="rect">
            <a:avLst/>
          </a:prstGeom>
          <a:noFill/>
        </p:spPr>
        <p:txBody>
          <a:bodyPr wrap="none" rtlCol="0">
            <a:spAutoFit/>
          </a:bodyPr>
          <a:lstStyle/>
          <a:p>
            <a:r>
              <a:rPr lang="fr-CH" dirty="0" err="1" smtClean="0">
                <a:solidFill>
                  <a:srgbClr val="1D0CFC"/>
                </a:solidFill>
              </a:rPr>
              <a:t>Door</a:t>
            </a:r>
            <a:r>
              <a:rPr lang="fr-CH" dirty="0" smtClean="0">
                <a:solidFill>
                  <a:srgbClr val="1D0CFC"/>
                </a:solidFill>
              </a:rPr>
              <a:t> </a:t>
            </a:r>
          </a:p>
          <a:p>
            <a:r>
              <a:rPr lang="fr-CH" dirty="0" smtClean="0">
                <a:solidFill>
                  <a:srgbClr val="1D0CFC"/>
                </a:solidFill>
              </a:rPr>
              <a:t>interlock</a:t>
            </a:r>
            <a:endParaRPr lang="en-GB" dirty="0">
              <a:solidFill>
                <a:srgbClr val="1D0CFC"/>
              </a:solidFill>
            </a:endParaRPr>
          </a:p>
        </p:txBody>
      </p:sp>
      <p:sp>
        <p:nvSpPr>
          <p:cNvPr id="64" name="TextBox 63"/>
          <p:cNvSpPr txBox="1"/>
          <p:nvPr/>
        </p:nvSpPr>
        <p:spPr>
          <a:xfrm>
            <a:off x="5329693" y="2740995"/>
            <a:ext cx="1003993" cy="646331"/>
          </a:xfrm>
          <a:prstGeom prst="rect">
            <a:avLst/>
          </a:prstGeom>
          <a:noFill/>
        </p:spPr>
        <p:txBody>
          <a:bodyPr wrap="none" rtlCol="0">
            <a:spAutoFit/>
          </a:bodyPr>
          <a:lstStyle/>
          <a:p>
            <a:r>
              <a:rPr lang="fr-CH" dirty="0" err="1" smtClean="0">
                <a:solidFill>
                  <a:srgbClr val="1D0CFC"/>
                </a:solidFill>
              </a:rPr>
              <a:t>Door</a:t>
            </a:r>
            <a:r>
              <a:rPr lang="fr-CH" dirty="0" smtClean="0">
                <a:solidFill>
                  <a:srgbClr val="1D0CFC"/>
                </a:solidFill>
              </a:rPr>
              <a:t> </a:t>
            </a:r>
          </a:p>
          <a:p>
            <a:r>
              <a:rPr lang="fr-CH" dirty="0" smtClean="0">
                <a:solidFill>
                  <a:srgbClr val="1D0CFC"/>
                </a:solidFill>
              </a:rPr>
              <a:t>interlock</a:t>
            </a:r>
            <a:endParaRPr lang="en-GB" dirty="0">
              <a:solidFill>
                <a:srgbClr val="1D0CFC"/>
              </a:solidFill>
            </a:endParaRPr>
          </a:p>
        </p:txBody>
      </p:sp>
      <p:sp>
        <p:nvSpPr>
          <p:cNvPr id="65" name="Rectangle 64"/>
          <p:cNvSpPr/>
          <p:nvPr/>
        </p:nvSpPr>
        <p:spPr>
          <a:xfrm>
            <a:off x="80480" y="1011600"/>
            <a:ext cx="3496884" cy="4001095"/>
          </a:xfrm>
          <a:prstGeom prst="rect">
            <a:avLst/>
          </a:prstGeom>
        </p:spPr>
        <p:txBody>
          <a:bodyPr wrap="square">
            <a:spAutoFit/>
          </a:bodyPr>
          <a:lstStyle/>
          <a:p>
            <a:pPr algn="just">
              <a:tabLst>
                <a:tab pos="457200" algn="l"/>
              </a:tabLst>
            </a:pPr>
            <a:r>
              <a:rPr lang="en-US" u="sng" dirty="0" smtClean="0">
                <a:latin typeface="Calibri" panose="020F0502020204030204" pitchFamily="34" charset="0"/>
                <a:ea typeface="Times New Roman" panose="02020603050405020304" pitchFamily="18" charset="0"/>
                <a:cs typeface="NimbusRomNo9L-Medi"/>
              </a:rPr>
              <a:t>Not optimal: </a:t>
            </a:r>
          </a:p>
          <a:p>
            <a:pPr algn="just">
              <a:tabLst>
                <a:tab pos="457200" algn="l"/>
              </a:tabLst>
            </a:pPr>
            <a:r>
              <a:rPr lang="en-US" dirty="0" smtClean="0">
                <a:latin typeface="Calibri" panose="020F0502020204030204" pitchFamily="34" charset="0"/>
                <a:ea typeface="Times New Roman" panose="02020603050405020304" pitchFamily="18" charset="0"/>
                <a:cs typeface="NimbusRomNo9L-Medi"/>
              </a:rPr>
              <a:t>1. Flash </a:t>
            </a:r>
            <a:r>
              <a:rPr lang="en-US" dirty="0">
                <a:latin typeface="Calibri" panose="020F0502020204030204" pitchFamily="34" charset="0"/>
                <a:ea typeface="Times New Roman" panose="02020603050405020304" pitchFamily="18" charset="0"/>
                <a:cs typeface="NimbusRomNo9L-Medi"/>
              </a:rPr>
              <a:t>lamp not linked with laser : manual ON/OFF operation  </a:t>
            </a:r>
          </a:p>
          <a:p>
            <a:pPr lvl="0" algn="just">
              <a:spcAft>
                <a:spcPts val="0"/>
              </a:spcAft>
              <a:tabLst>
                <a:tab pos="457200" algn="l"/>
              </a:tabLst>
            </a:pPr>
            <a:endParaRPr lang="en-US" dirty="0">
              <a:latin typeface="Calibri" panose="020F0502020204030204" pitchFamily="34" charset="0"/>
              <a:ea typeface="Times New Roman" panose="02020603050405020304" pitchFamily="18" charset="0"/>
              <a:cs typeface="NimbusRomNo9L-Medi"/>
            </a:endParaRPr>
          </a:p>
          <a:p>
            <a:pPr lvl="0" algn="just">
              <a:spcAft>
                <a:spcPts val="0"/>
              </a:spcAft>
              <a:tabLst>
                <a:tab pos="457200" algn="l"/>
              </a:tabLst>
            </a:pPr>
            <a:r>
              <a:rPr lang="en-US" dirty="0" smtClean="0">
                <a:latin typeface="Calibri" panose="020F0502020204030204" pitchFamily="34" charset="0"/>
                <a:ea typeface="Times New Roman" panose="02020603050405020304" pitchFamily="18" charset="0"/>
                <a:cs typeface="NimbusRomNo9L-Medi"/>
              </a:rPr>
              <a:t>2. ECAL and HCAL users:</a:t>
            </a:r>
            <a:endParaRPr lang="en-US" dirty="0">
              <a:latin typeface="Calibri" panose="020F0502020204030204" pitchFamily="34" charset="0"/>
              <a:ea typeface="Times New Roman" panose="02020603050405020304" pitchFamily="18" charset="0"/>
              <a:cs typeface="NimbusRomNo9L-Medi"/>
            </a:endParaRPr>
          </a:p>
          <a:p>
            <a:pPr lvl="0" algn="just">
              <a:spcAft>
                <a:spcPts val="0"/>
              </a:spcAft>
              <a:tabLst>
                <a:tab pos="457200" algn="l"/>
              </a:tabLst>
            </a:pPr>
            <a:r>
              <a:rPr lang="en-US" dirty="0" smtClean="0">
                <a:latin typeface="Calibri" panose="020F0502020204030204" pitchFamily="34" charset="0"/>
                <a:ea typeface="Times New Roman" panose="02020603050405020304" pitchFamily="18" charset="0"/>
                <a:cs typeface="NimbusRomNo9L-Medi"/>
              </a:rPr>
              <a:t>in </a:t>
            </a:r>
            <a:r>
              <a:rPr lang="en-US" dirty="0">
                <a:latin typeface="Calibri" panose="020F0502020204030204" pitchFamily="34" charset="0"/>
                <a:ea typeface="Times New Roman" panose="02020603050405020304" pitchFamily="18" charset="0"/>
                <a:cs typeface="NimbusRomNo9L-Medi"/>
              </a:rPr>
              <a:t>case of maintenance of ECAL laser </a:t>
            </a:r>
            <a:r>
              <a:rPr lang="en-US" dirty="0" smtClean="0">
                <a:latin typeface="Calibri" panose="020F0502020204030204" pitchFamily="34" charset="0"/>
                <a:ea typeface="Times New Roman" panose="02020603050405020304" pitchFamily="18" charset="0"/>
                <a:cs typeface="NimbusRomNo9L-Medi"/>
              </a:rPr>
              <a:t>or HCAL </a:t>
            </a:r>
            <a:r>
              <a:rPr lang="en-US" dirty="0">
                <a:latin typeface="Calibri" panose="020F0502020204030204" pitchFamily="34" charset="0"/>
                <a:ea typeface="Times New Roman" panose="02020603050405020304" pitchFamily="18" charset="0"/>
                <a:cs typeface="NimbusRomNo9L-Medi"/>
              </a:rPr>
              <a:t>, nothing will prevent other users to enter the  </a:t>
            </a:r>
            <a:r>
              <a:rPr lang="en-US" dirty="0" smtClean="0">
                <a:latin typeface="Calibri" panose="020F0502020204030204" pitchFamily="34" charset="0"/>
                <a:ea typeface="Times New Roman" panose="02020603050405020304" pitchFamily="18" charset="0"/>
                <a:cs typeface="NimbusRomNo9L-Medi"/>
              </a:rPr>
              <a:t>room. Only rely on people communication. </a:t>
            </a:r>
          </a:p>
          <a:p>
            <a:pPr lvl="0" algn="just">
              <a:spcAft>
                <a:spcPts val="0"/>
              </a:spcAft>
              <a:tabLst>
                <a:tab pos="457200" algn="l"/>
              </a:tabLst>
            </a:pPr>
            <a:endParaRPr lang="en-US" dirty="0">
              <a:latin typeface="Calibri" panose="020F0502020204030204" pitchFamily="34" charset="0"/>
              <a:ea typeface="Times New Roman" panose="02020603050405020304" pitchFamily="18" charset="0"/>
              <a:cs typeface="NimbusRomNo9L-Medi"/>
            </a:endParaRPr>
          </a:p>
          <a:p>
            <a:pPr lvl="0" algn="just">
              <a:spcAft>
                <a:spcPts val="0"/>
              </a:spcAft>
              <a:tabLst>
                <a:tab pos="457200" algn="l"/>
              </a:tabLst>
            </a:pPr>
            <a:r>
              <a:rPr lang="en-US" dirty="0" smtClean="0">
                <a:latin typeface="Calibri" panose="020F0502020204030204" pitchFamily="34" charset="0"/>
                <a:ea typeface="Times New Roman" panose="02020603050405020304" pitchFamily="18" charset="0"/>
                <a:cs typeface="NimbusRomNo9L-Medi"/>
              </a:rPr>
              <a:t>3. Safety box and interlock control: </a:t>
            </a:r>
          </a:p>
          <a:p>
            <a:pPr lvl="0" algn="ctr">
              <a:spcAft>
                <a:spcPts val="0"/>
              </a:spcAft>
              <a:tabLst>
                <a:tab pos="457200" algn="l"/>
              </a:tabLst>
            </a:pPr>
            <a:r>
              <a:rPr lang="en-US" sz="2000" dirty="0" smtClean="0">
                <a:latin typeface="Calibri" panose="020F0502020204030204" pitchFamily="34" charset="0"/>
                <a:ea typeface="Times New Roman" panose="02020603050405020304" pitchFamily="18" charset="0"/>
                <a:cs typeface="NimbusRomNo9L-Medi"/>
              </a:rPr>
              <a:t>Not </a:t>
            </a:r>
            <a:r>
              <a:rPr lang="en-GB" sz="20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EN </a:t>
            </a:r>
            <a:r>
              <a:rPr lang="en-GB" sz="2000"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61508 </a:t>
            </a:r>
            <a:r>
              <a:rPr lang="fr-CH" sz="2000" dirty="0" err="1" smtClean="0">
                <a:latin typeface="Calibri" panose="020F0502020204030204" pitchFamily="34" charset="0"/>
                <a:ea typeface="Calibri" panose="020F0502020204030204" pitchFamily="34" charset="0"/>
                <a:cs typeface="Times New Roman" panose="02020603050405020304" pitchFamily="18" charset="0"/>
              </a:rPr>
              <a:t>certified</a:t>
            </a:r>
            <a:endParaRPr lang="en-US" sz="2000" dirty="0" smtClean="0">
              <a:latin typeface="Calibri" panose="020F0502020204030204" pitchFamily="34" charset="0"/>
              <a:ea typeface="Times New Roman" panose="02020603050405020304" pitchFamily="18" charset="0"/>
              <a:cs typeface="NimbusRomNo9L-Medi"/>
            </a:endParaRPr>
          </a:p>
          <a:p>
            <a:pPr lvl="0" algn="just">
              <a:spcAft>
                <a:spcPts val="0"/>
              </a:spcAft>
              <a:tabLst>
                <a:tab pos="457200" algn="l"/>
              </a:tabLst>
            </a:pPr>
            <a:endParaRPr lang="en-US" dirty="0">
              <a:latin typeface="Calibri" panose="020F0502020204030204" pitchFamily="34" charset="0"/>
              <a:ea typeface="Times New Roman" panose="02020603050405020304" pitchFamily="18" charset="0"/>
              <a:cs typeface="NimbusRomNo9L-Medi"/>
            </a:endParaRPr>
          </a:p>
        </p:txBody>
      </p:sp>
      <p:sp>
        <p:nvSpPr>
          <p:cNvPr id="66" name="TextBox 65"/>
          <p:cNvSpPr txBox="1"/>
          <p:nvPr/>
        </p:nvSpPr>
        <p:spPr>
          <a:xfrm>
            <a:off x="6557337" y="4401465"/>
            <a:ext cx="1408399" cy="369332"/>
          </a:xfrm>
          <a:prstGeom prst="rect">
            <a:avLst/>
          </a:prstGeom>
          <a:noFill/>
        </p:spPr>
        <p:txBody>
          <a:bodyPr wrap="none" rtlCol="0">
            <a:spAutoFit/>
          </a:bodyPr>
          <a:lstStyle/>
          <a:p>
            <a:r>
              <a:rPr lang="fr-CH" dirty="0" smtClean="0">
                <a:solidFill>
                  <a:srgbClr val="1D0CFC"/>
                </a:solidFill>
              </a:rPr>
              <a:t>Laser </a:t>
            </a:r>
            <a:r>
              <a:rPr lang="fr-CH" dirty="0" err="1" smtClean="0">
                <a:solidFill>
                  <a:srgbClr val="1D0CFC"/>
                </a:solidFill>
              </a:rPr>
              <a:t>shutter</a:t>
            </a:r>
            <a:endParaRPr lang="en-GB" dirty="0">
              <a:solidFill>
                <a:srgbClr val="1D0CFC"/>
              </a:solidFill>
            </a:endParaRPr>
          </a:p>
        </p:txBody>
      </p:sp>
      <p:sp>
        <p:nvSpPr>
          <p:cNvPr id="67" name="TextBox 66"/>
          <p:cNvSpPr txBox="1"/>
          <p:nvPr/>
        </p:nvSpPr>
        <p:spPr>
          <a:xfrm>
            <a:off x="8867985" y="3113749"/>
            <a:ext cx="1408399" cy="369332"/>
          </a:xfrm>
          <a:prstGeom prst="rect">
            <a:avLst/>
          </a:prstGeom>
          <a:noFill/>
        </p:spPr>
        <p:txBody>
          <a:bodyPr wrap="none" rtlCol="0">
            <a:spAutoFit/>
          </a:bodyPr>
          <a:lstStyle/>
          <a:p>
            <a:r>
              <a:rPr lang="fr-CH" dirty="0" smtClean="0">
                <a:solidFill>
                  <a:srgbClr val="1D0CFC"/>
                </a:solidFill>
              </a:rPr>
              <a:t>Laser </a:t>
            </a:r>
            <a:r>
              <a:rPr lang="fr-CH" dirty="0" err="1" smtClean="0">
                <a:solidFill>
                  <a:srgbClr val="1D0CFC"/>
                </a:solidFill>
              </a:rPr>
              <a:t>shutter</a:t>
            </a:r>
            <a:endParaRPr lang="en-GB" dirty="0">
              <a:solidFill>
                <a:srgbClr val="1D0CFC"/>
              </a:solidFill>
            </a:endParaRPr>
          </a:p>
        </p:txBody>
      </p:sp>
      <p:sp>
        <p:nvSpPr>
          <p:cNvPr id="68" name="TextBox 67"/>
          <p:cNvSpPr txBox="1"/>
          <p:nvPr/>
        </p:nvSpPr>
        <p:spPr>
          <a:xfrm>
            <a:off x="8829649" y="4431282"/>
            <a:ext cx="1408399" cy="369332"/>
          </a:xfrm>
          <a:prstGeom prst="rect">
            <a:avLst/>
          </a:prstGeom>
          <a:noFill/>
        </p:spPr>
        <p:txBody>
          <a:bodyPr wrap="none" rtlCol="0">
            <a:spAutoFit/>
          </a:bodyPr>
          <a:lstStyle/>
          <a:p>
            <a:r>
              <a:rPr lang="fr-CH" dirty="0" smtClean="0">
                <a:solidFill>
                  <a:srgbClr val="1D0CFC"/>
                </a:solidFill>
              </a:rPr>
              <a:t>Laser </a:t>
            </a:r>
            <a:r>
              <a:rPr lang="fr-CH" dirty="0" err="1" smtClean="0">
                <a:solidFill>
                  <a:srgbClr val="1D0CFC"/>
                </a:solidFill>
              </a:rPr>
              <a:t>shutter</a:t>
            </a:r>
            <a:endParaRPr lang="en-GB" dirty="0">
              <a:solidFill>
                <a:srgbClr val="1D0CFC"/>
              </a:solidFill>
            </a:endParaRPr>
          </a:p>
        </p:txBody>
      </p:sp>
      <p:sp>
        <p:nvSpPr>
          <p:cNvPr id="69" name="Rectangle 68"/>
          <p:cNvSpPr/>
          <p:nvPr/>
        </p:nvSpPr>
        <p:spPr>
          <a:xfrm>
            <a:off x="237686" y="5877300"/>
            <a:ext cx="6096000" cy="738664"/>
          </a:xfrm>
          <a:prstGeom prst="rect">
            <a:avLst/>
          </a:prstGeom>
        </p:spPr>
        <p:txBody>
          <a:bodyPr>
            <a:spAutoFit/>
          </a:bodyPr>
          <a:lstStyle/>
          <a:p>
            <a:r>
              <a:rPr lang="en-GB" sz="1400" b="1" i="1" dirty="0"/>
              <a:t>IEC 61508</a:t>
            </a:r>
            <a:r>
              <a:rPr lang="en-GB" sz="1400" i="1" dirty="0"/>
              <a:t> is an </a:t>
            </a:r>
            <a:r>
              <a:rPr lang="en-GB" sz="1400" i="1" dirty="0">
                <a:hlinkClick r:id="rId4" tooltip="International standard"/>
              </a:rPr>
              <a:t>international standard</a:t>
            </a:r>
            <a:r>
              <a:rPr lang="en-GB" sz="1400" i="1" dirty="0"/>
              <a:t> published by the </a:t>
            </a:r>
            <a:r>
              <a:rPr lang="en-GB" sz="1400" i="1" dirty="0">
                <a:hlinkClick r:id="rId5" tooltip="International Electrotechnical Commission"/>
              </a:rPr>
              <a:t>International </a:t>
            </a:r>
            <a:r>
              <a:rPr lang="en-GB" sz="1400" i="1" dirty="0" err="1">
                <a:hlinkClick r:id="rId5" tooltip="International Electrotechnical Commission"/>
              </a:rPr>
              <a:t>Electrotechnical</a:t>
            </a:r>
            <a:r>
              <a:rPr lang="en-GB" sz="1400" i="1" dirty="0">
                <a:hlinkClick r:id="rId5" tooltip="International Electrotechnical Commission"/>
              </a:rPr>
              <a:t> Commission</a:t>
            </a:r>
            <a:r>
              <a:rPr lang="en-GB" sz="1400" i="1" dirty="0"/>
              <a:t> consisting of methods on how to apply, design, deploy and maintain automatic protection systems called safety-related systems</a:t>
            </a:r>
          </a:p>
        </p:txBody>
      </p:sp>
    </p:spTree>
    <p:extLst>
      <p:ext uri="{BB962C8B-B14F-4D97-AF65-F5344CB8AC3E}">
        <p14:creationId xmlns:p14="http://schemas.microsoft.com/office/powerpoint/2010/main" val="2173973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499"/>
            <a:ext cx="10515600" cy="576636"/>
          </a:xfrm>
        </p:spPr>
        <p:txBody>
          <a:bodyPr>
            <a:normAutofit fontScale="90000"/>
          </a:bodyPr>
          <a:lstStyle/>
          <a:p>
            <a:pPr algn="ctr"/>
            <a:r>
              <a:rPr lang="fr-CH" sz="3600" b="1" dirty="0" smtClean="0"/>
              <a:t>Safety box</a:t>
            </a:r>
            <a:endParaRPr lang="en-GB" sz="36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2814" y="2348558"/>
            <a:ext cx="1973186" cy="2630915"/>
          </a:xfrm>
          <a:prstGeom prst="rect">
            <a:avLst/>
          </a:prstGeom>
        </p:spPr>
      </p:pic>
      <p:pic>
        <p:nvPicPr>
          <p:cNvPr id="8" name="Picture 7"/>
          <p:cNvPicPr>
            <a:picLocks noChangeAspect="1"/>
          </p:cNvPicPr>
          <p:nvPr/>
        </p:nvPicPr>
        <p:blipFill>
          <a:blip r:embed="rId3"/>
          <a:stretch>
            <a:fillRect/>
          </a:stretch>
        </p:blipFill>
        <p:spPr>
          <a:xfrm>
            <a:off x="7621643" y="971680"/>
            <a:ext cx="4255618" cy="5646745"/>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2033" r="61727" b="-1"/>
          <a:stretch/>
        </p:blipFill>
        <p:spPr>
          <a:xfrm>
            <a:off x="271720" y="707095"/>
            <a:ext cx="2509520" cy="5539629"/>
          </a:xfrm>
          <a:prstGeom prst="rect">
            <a:avLst/>
          </a:prstGeom>
        </p:spPr>
      </p:pic>
      <p:sp>
        <p:nvSpPr>
          <p:cNvPr id="6" name="TextBox 5"/>
          <p:cNvSpPr txBox="1"/>
          <p:nvPr/>
        </p:nvSpPr>
        <p:spPr>
          <a:xfrm>
            <a:off x="3079999" y="893791"/>
            <a:ext cx="4834272" cy="923330"/>
          </a:xfrm>
          <a:prstGeom prst="rect">
            <a:avLst/>
          </a:prstGeom>
          <a:solidFill>
            <a:schemeClr val="bg1"/>
          </a:solidFill>
        </p:spPr>
        <p:txBody>
          <a:bodyPr wrap="none" rtlCol="0">
            <a:spAutoFit/>
          </a:bodyPr>
          <a:lstStyle/>
          <a:p>
            <a:r>
              <a:rPr lang="en-GB" dirty="0" smtClean="0"/>
              <a:t>Original drawing for </a:t>
            </a:r>
            <a:r>
              <a:rPr lang="en-GB" dirty="0" err="1" smtClean="0"/>
              <a:t>Quantronix</a:t>
            </a:r>
            <a:r>
              <a:rPr lang="en-GB" dirty="0" smtClean="0"/>
              <a:t> 2001.</a:t>
            </a:r>
          </a:p>
          <a:p>
            <a:r>
              <a:rPr lang="en-GB" dirty="0" smtClean="0"/>
              <a:t>Then modification to keep only the door interlock</a:t>
            </a:r>
          </a:p>
          <a:p>
            <a:r>
              <a:rPr lang="en-GB" dirty="0" smtClean="0"/>
              <a:t>(level 2 TTL, emergency stop remove)</a:t>
            </a:r>
            <a:endParaRPr lang="en-GB" dirty="0"/>
          </a:p>
        </p:txBody>
      </p:sp>
    </p:spTree>
    <p:extLst>
      <p:ext uri="{BB962C8B-B14F-4D97-AF65-F5344CB8AC3E}">
        <p14:creationId xmlns:p14="http://schemas.microsoft.com/office/powerpoint/2010/main" val="1912053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234041"/>
            <a:ext cx="10515600" cy="648665"/>
          </a:xfrm>
        </p:spPr>
        <p:txBody>
          <a:bodyPr>
            <a:normAutofit fontScale="90000"/>
          </a:bodyPr>
          <a:lstStyle/>
          <a:p>
            <a:pPr algn="ctr"/>
            <a:r>
              <a:rPr lang="fr-CH" dirty="0" err="1" smtClean="0"/>
              <a:t>Proposal</a:t>
            </a:r>
            <a:r>
              <a:rPr lang="fr-CH" dirty="0" smtClean="0"/>
              <a:t> solution </a:t>
            </a:r>
            <a:endParaRPr lang="en-GB" dirty="0"/>
          </a:p>
        </p:txBody>
      </p:sp>
      <p:sp>
        <p:nvSpPr>
          <p:cNvPr id="7" name="Rectangle 6"/>
          <p:cNvSpPr/>
          <p:nvPr/>
        </p:nvSpPr>
        <p:spPr>
          <a:xfrm>
            <a:off x="589280" y="1647969"/>
            <a:ext cx="6096000" cy="1200329"/>
          </a:xfrm>
          <a:prstGeom prst="rect">
            <a:avLst/>
          </a:prstGeom>
        </p:spPr>
        <p:txBody>
          <a:bodyPr>
            <a:spAutoFit/>
          </a:bodyPr>
          <a:lstStyle/>
          <a:p>
            <a:pPr algn="just"/>
            <a:r>
              <a:rPr lang="en-GB" dirty="0" smtClean="0"/>
              <a:t>From 2014, CERN standardising on the LASERMET access system for laser rooms, this is the one we have at the training centre. It is a European product, highly reliable and cost effective, there are few comparable systems in the world.</a:t>
            </a:r>
          </a:p>
        </p:txBody>
      </p:sp>
      <p:pic>
        <p:nvPicPr>
          <p:cNvPr id="8" name="Picture 7"/>
          <p:cNvPicPr>
            <a:picLocks noChangeAspect="1"/>
          </p:cNvPicPr>
          <p:nvPr/>
        </p:nvPicPr>
        <p:blipFill>
          <a:blip r:embed="rId2"/>
          <a:stretch>
            <a:fillRect/>
          </a:stretch>
        </p:blipFill>
        <p:spPr>
          <a:xfrm>
            <a:off x="7460324" y="1290961"/>
            <a:ext cx="3571875" cy="3114675"/>
          </a:xfrm>
          <a:prstGeom prst="rect">
            <a:avLst/>
          </a:prstGeom>
        </p:spPr>
      </p:pic>
      <p:pic>
        <p:nvPicPr>
          <p:cNvPr id="9" name="Picture 8"/>
          <p:cNvPicPr>
            <a:picLocks noChangeAspect="1"/>
          </p:cNvPicPr>
          <p:nvPr/>
        </p:nvPicPr>
        <p:blipFill>
          <a:blip r:embed="rId3"/>
          <a:stretch>
            <a:fillRect/>
          </a:stretch>
        </p:blipFill>
        <p:spPr>
          <a:xfrm>
            <a:off x="7898473" y="4392307"/>
            <a:ext cx="2695575" cy="885825"/>
          </a:xfrm>
          <a:prstGeom prst="rect">
            <a:avLst/>
          </a:prstGeom>
        </p:spPr>
      </p:pic>
      <p:sp>
        <p:nvSpPr>
          <p:cNvPr id="2" name="Rectangle 1">
            <a:hlinkClick r:id="rId4"/>
          </p:cNvPr>
          <p:cNvSpPr/>
          <p:nvPr/>
        </p:nvSpPr>
        <p:spPr>
          <a:xfrm>
            <a:off x="957028" y="4521842"/>
            <a:ext cx="5557483" cy="369332"/>
          </a:xfrm>
          <a:prstGeom prst="rect">
            <a:avLst/>
          </a:prstGeom>
        </p:spPr>
        <p:txBody>
          <a:bodyPr wrap="none">
            <a:spAutoFit/>
          </a:bodyPr>
          <a:lstStyle/>
          <a:p>
            <a:r>
              <a:rPr lang="en-GB" dirty="0">
                <a:hlinkClick r:id="rId4"/>
              </a:rPr>
              <a:t>https://</a:t>
            </a:r>
            <a:r>
              <a:rPr lang="en-GB" dirty="0" smtClean="0">
                <a:hlinkClick r:id="rId4"/>
              </a:rPr>
              <a:t>www.lasermet.com/laser-interlock-operating.php</a:t>
            </a:r>
            <a:endParaRPr lang="en-GB" dirty="0" smtClean="0"/>
          </a:p>
        </p:txBody>
      </p:sp>
    </p:spTree>
    <p:extLst>
      <p:ext uri="{BB962C8B-B14F-4D97-AF65-F5344CB8AC3E}">
        <p14:creationId xmlns:p14="http://schemas.microsoft.com/office/powerpoint/2010/main" val="3544679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81951" y="558373"/>
            <a:ext cx="8317892" cy="5756276"/>
          </a:xfrm>
          <a:prstGeom prst="rect">
            <a:avLst/>
          </a:prstGeom>
        </p:spPr>
      </p:pic>
      <p:sp>
        <p:nvSpPr>
          <p:cNvPr id="7" name="Title 1"/>
          <p:cNvSpPr>
            <a:spLocks noGrp="1"/>
          </p:cNvSpPr>
          <p:nvPr>
            <p:ph type="title"/>
          </p:nvPr>
        </p:nvSpPr>
        <p:spPr>
          <a:xfrm>
            <a:off x="786684" y="317585"/>
            <a:ext cx="10515600" cy="481576"/>
          </a:xfrm>
        </p:spPr>
        <p:txBody>
          <a:bodyPr>
            <a:normAutofit fontScale="90000"/>
          </a:bodyPr>
          <a:lstStyle/>
          <a:p>
            <a:pPr algn="ctr"/>
            <a:r>
              <a:rPr lang="en-GB" dirty="0" smtClean="0"/>
              <a:t>H4 installation example, 2016</a:t>
            </a:r>
            <a:endParaRPr lang="en-GB" dirty="0"/>
          </a:p>
        </p:txBody>
      </p:sp>
      <p:sp>
        <p:nvSpPr>
          <p:cNvPr id="8" name="TextBox 7"/>
          <p:cNvSpPr txBox="1"/>
          <p:nvPr/>
        </p:nvSpPr>
        <p:spPr>
          <a:xfrm>
            <a:off x="71930" y="1332429"/>
            <a:ext cx="4038991" cy="1477328"/>
          </a:xfrm>
          <a:prstGeom prst="rect">
            <a:avLst/>
          </a:prstGeom>
          <a:noFill/>
        </p:spPr>
        <p:txBody>
          <a:bodyPr wrap="none" rtlCol="0">
            <a:spAutoFit/>
          </a:bodyPr>
          <a:lstStyle/>
          <a:p>
            <a:r>
              <a:rPr lang="en-GB" dirty="0" smtClean="0"/>
              <a:t>ICS system </a:t>
            </a:r>
            <a:r>
              <a:rPr lang="en-GB" dirty="0" err="1" smtClean="0"/>
              <a:t>lasermet</a:t>
            </a:r>
            <a:r>
              <a:rPr lang="en-GB" dirty="0" smtClean="0"/>
              <a:t>: 	   5300 CHF</a:t>
            </a:r>
          </a:p>
          <a:p>
            <a:r>
              <a:rPr lang="en-GB" dirty="0" smtClean="0"/>
              <a:t>Cost installation by  </a:t>
            </a:r>
            <a:r>
              <a:rPr lang="en-GB" dirty="0" err="1" smtClean="0"/>
              <a:t>Actemium</a:t>
            </a:r>
            <a:r>
              <a:rPr lang="en-GB" dirty="0" smtClean="0"/>
              <a:t>: 3800 CHF</a:t>
            </a:r>
          </a:p>
          <a:p>
            <a:endParaRPr lang="en-GB" dirty="0" smtClean="0"/>
          </a:p>
          <a:p>
            <a:r>
              <a:rPr lang="en-GB" dirty="0" smtClean="0"/>
              <a:t>Installation supervision by : </a:t>
            </a:r>
          </a:p>
          <a:p>
            <a:r>
              <a:rPr lang="en-GB" dirty="0" smtClean="0"/>
              <a:t>Miriam Munoz Codoceo, </a:t>
            </a:r>
            <a:r>
              <a:rPr lang="en-GB" dirty="0" smtClean="0">
                <a:ea typeface="Calibri" panose="020F0502020204030204" pitchFamily="34" charset="0"/>
              </a:rPr>
              <a:t>BE-ICS group</a:t>
            </a:r>
          </a:p>
        </p:txBody>
      </p:sp>
      <p:sp>
        <p:nvSpPr>
          <p:cNvPr id="11" name="TextBox 10"/>
          <p:cNvSpPr txBox="1"/>
          <p:nvPr/>
        </p:nvSpPr>
        <p:spPr>
          <a:xfrm>
            <a:off x="1048342" y="3074814"/>
            <a:ext cx="1789721" cy="369332"/>
          </a:xfrm>
          <a:prstGeom prst="rect">
            <a:avLst/>
          </a:prstGeom>
          <a:solidFill>
            <a:schemeClr val="bg1"/>
          </a:solidFill>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fr-CH" dirty="0" smtClean="0"/>
              <a:t>LSO &lt;-&gt; HSE, TSO</a:t>
            </a:r>
            <a:endParaRPr lang="en-GB" dirty="0"/>
          </a:p>
        </p:txBody>
      </p:sp>
      <p:sp>
        <p:nvSpPr>
          <p:cNvPr id="13" name="Right Arrow 12"/>
          <p:cNvSpPr/>
          <p:nvPr/>
        </p:nvSpPr>
        <p:spPr>
          <a:xfrm rot="5400000">
            <a:off x="1630340" y="3538653"/>
            <a:ext cx="443351" cy="28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348002" y="3902491"/>
            <a:ext cx="1008033" cy="369332"/>
          </a:xfrm>
          <a:prstGeom prst="rect">
            <a:avLst/>
          </a:prstGeom>
          <a:solidFill>
            <a:schemeClr val="bg1"/>
          </a:solidFill>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H" dirty="0" smtClean="0"/>
              <a:t>BE-ICS</a:t>
            </a:r>
            <a:endParaRPr lang="en-GB" dirty="0"/>
          </a:p>
        </p:txBody>
      </p:sp>
      <p:sp>
        <p:nvSpPr>
          <p:cNvPr id="15" name="Right Arrow 14"/>
          <p:cNvSpPr/>
          <p:nvPr/>
        </p:nvSpPr>
        <p:spPr>
          <a:xfrm rot="5400000">
            <a:off x="1630340" y="4351336"/>
            <a:ext cx="443351" cy="28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347998" y="4729712"/>
            <a:ext cx="1008033" cy="369332"/>
          </a:xfrm>
          <a:prstGeom prst="rect">
            <a:avLst/>
          </a:prstGeom>
          <a:solidFill>
            <a:schemeClr val="bg1"/>
          </a:solidFill>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H" dirty="0" smtClean="0"/>
              <a:t>EN-EL</a:t>
            </a:r>
            <a:endParaRPr lang="en-GB" dirty="0"/>
          </a:p>
        </p:txBody>
      </p:sp>
      <p:sp>
        <p:nvSpPr>
          <p:cNvPr id="17" name="TextBox 16"/>
          <p:cNvSpPr txBox="1"/>
          <p:nvPr/>
        </p:nvSpPr>
        <p:spPr>
          <a:xfrm>
            <a:off x="1347998" y="5567328"/>
            <a:ext cx="1008033" cy="307777"/>
          </a:xfrm>
          <a:prstGeom prst="rect">
            <a:avLst/>
          </a:prstGeom>
          <a:solidFill>
            <a:schemeClr val="bg1"/>
          </a:solidFill>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H" sz="1400" dirty="0" err="1" smtClean="0"/>
              <a:t>Actemium</a:t>
            </a:r>
            <a:endParaRPr lang="en-GB" sz="1400" dirty="0"/>
          </a:p>
        </p:txBody>
      </p:sp>
      <p:sp>
        <p:nvSpPr>
          <p:cNvPr id="18" name="Right Arrow 17"/>
          <p:cNvSpPr/>
          <p:nvPr/>
        </p:nvSpPr>
        <p:spPr>
          <a:xfrm rot="5400000">
            <a:off x="1630338" y="5188497"/>
            <a:ext cx="443351" cy="28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6512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6"/>
            <a:ext cx="10515600" cy="608910"/>
          </a:xfrm>
        </p:spPr>
        <p:txBody>
          <a:bodyPr>
            <a:normAutofit fontScale="90000"/>
          </a:bodyPr>
          <a:lstStyle/>
          <a:p>
            <a:pPr algn="ctr"/>
            <a:r>
              <a:rPr lang="fr-CH" dirty="0" err="1" smtClean="0"/>
              <a:t>Lasermet</a:t>
            </a:r>
            <a:r>
              <a:rPr lang="fr-CH" dirty="0" smtClean="0"/>
              <a:t> solution for USC</a:t>
            </a:r>
            <a:endParaRPr lang="en-GB" dirty="0"/>
          </a:p>
        </p:txBody>
      </p:sp>
      <p:sp>
        <p:nvSpPr>
          <p:cNvPr id="7" name="TextBox 6"/>
          <p:cNvSpPr txBox="1"/>
          <p:nvPr/>
        </p:nvSpPr>
        <p:spPr>
          <a:xfrm>
            <a:off x="419799" y="974036"/>
            <a:ext cx="11772201" cy="5355312"/>
          </a:xfrm>
          <a:prstGeom prst="rect">
            <a:avLst/>
          </a:prstGeom>
          <a:noFill/>
        </p:spPr>
        <p:txBody>
          <a:bodyPr wrap="square" rtlCol="0">
            <a:spAutoFit/>
          </a:bodyPr>
          <a:lstStyle/>
          <a:p>
            <a:r>
              <a:rPr lang="en-GB" dirty="0" smtClean="0"/>
              <a:t>1. </a:t>
            </a:r>
            <a:r>
              <a:rPr lang="en-GB" u="sng" dirty="0" smtClean="0"/>
              <a:t>Cost in 2016 as reference</a:t>
            </a:r>
            <a:r>
              <a:rPr lang="en-GB" dirty="0" smtClean="0"/>
              <a:t>: </a:t>
            </a:r>
          </a:p>
          <a:p>
            <a:r>
              <a:rPr lang="en-GB" dirty="0" smtClean="0"/>
              <a:t>ICS system </a:t>
            </a:r>
            <a:r>
              <a:rPr lang="en-GB" dirty="0" err="1" smtClean="0"/>
              <a:t>lasermet</a:t>
            </a:r>
            <a:r>
              <a:rPr lang="en-GB" dirty="0" smtClean="0"/>
              <a:t>: 	   5300 CHF</a:t>
            </a:r>
          </a:p>
          <a:p>
            <a:r>
              <a:rPr lang="en-GB" dirty="0" smtClean="0"/>
              <a:t>Cost installation by  </a:t>
            </a:r>
            <a:r>
              <a:rPr lang="en-GB" dirty="0" err="1" smtClean="0"/>
              <a:t>Actemium</a:t>
            </a:r>
            <a:r>
              <a:rPr lang="en-GB" dirty="0" smtClean="0"/>
              <a:t>: 3800 CHF</a:t>
            </a:r>
          </a:p>
          <a:p>
            <a:endParaRPr lang="en-GB" dirty="0" smtClean="0"/>
          </a:p>
          <a:p>
            <a:r>
              <a:rPr lang="en-GB" dirty="0" smtClean="0"/>
              <a:t>2. </a:t>
            </a:r>
            <a:r>
              <a:rPr lang="en-GB" u="sng" dirty="0" smtClean="0"/>
              <a:t>Difference</a:t>
            </a:r>
            <a:r>
              <a:rPr lang="en-GB" dirty="0" smtClean="0"/>
              <a:t>:  request 2 separates system , 2 ICS boxes </a:t>
            </a:r>
            <a:r>
              <a:rPr lang="en-GB" dirty="0" smtClean="0"/>
              <a:t>control OR none of them ! </a:t>
            </a:r>
            <a:r>
              <a:rPr lang="en-GB" dirty="0" smtClean="0">
                <a:sym typeface="Wingdings" panose="05000000000000000000" pitchFamily="2" charset="2"/>
              </a:rPr>
              <a:t> already card reader outside. </a:t>
            </a:r>
            <a:endParaRPr lang="en-GB" dirty="0" smtClean="0"/>
          </a:p>
          <a:p>
            <a:r>
              <a:rPr lang="en-GB" dirty="0" smtClean="0"/>
              <a:t>	         in H4: only one box controlling the 2 laser rooms. If we close one room, the other one is closed as well. </a:t>
            </a:r>
          </a:p>
          <a:p>
            <a:r>
              <a:rPr lang="en-GB" dirty="0" smtClean="0"/>
              <a:t>	         For USC: need to separate the ECAL and HCAL </a:t>
            </a:r>
            <a:r>
              <a:rPr lang="en-GB" dirty="0" smtClean="0"/>
              <a:t>: </a:t>
            </a:r>
            <a:endParaRPr lang="en-GB" dirty="0" smtClean="0"/>
          </a:p>
          <a:p>
            <a:r>
              <a:rPr lang="en-GB" dirty="0" smtClean="0"/>
              <a:t>	         </a:t>
            </a:r>
            <a:r>
              <a:rPr lang="en-GB" dirty="0" smtClean="0">
                <a:sym typeface="Wingdings" panose="05000000000000000000" pitchFamily="2" charset="2"/>
              </a:rPr>
              <a:t></a:t>
            </a:r>
            <a:r>
              <a:rPr lang="en-GB" dirty="0" smtClean="0"/>
              <a:t>daily operation, maintenance and access not at the same time!  </a:t>
            </a:r>
          </a:p>
          <a:p>
            <a:r>
              <a:rPr lang="en-GB" dirty="0" smtClean="0"/>
              <a:t>	         </a:t>
            </a:r>
            <a:r>
              <a:rPr lang="en-GB" dirty="0" smtClean="0">
                <a:sym typeface="Wingdings" panose="05000000000000000000" pitchFamily="2" charset="2"/>
              </a:rPr>
              <a:t> for the future: for </a:t>
            </a:r>
            <a:r>
              <a:rPr lang="en-GB" dirty="0" smtClean="0"/>
              <a:t>LS3 if we want to separate laser rooms we can keep the same </a:t>
            </a:r>
            <a:r>
              <a:rPr lang="en-GB" dirty="0" smtClean="0"/>
              <a:t>hardware </a:t>
            </a:r>
            <a:r>
              <a:rPr lang="en-GB" dirty="0" smtClean="0"/>
              <a:t>for each rooms.</a:t>
            </a:r>
          </a:p>
          <a:p>
            <a:r>
              <a:rPr lang="en-GB" dirty="0" smtClean="0"/>
              <a:t>			Impossible if we have only one ICS control box (need to buy device again)</a:t>
            </a:r>
          </a:p>
          <a:p>
            <a:endParaRPr lang="en-GB" dirty="0" smtClean="0"/>
          </a:p>
          <a:p>
            <a:r>
              <a:rPr lang="en-GB" dirty="0" smtClean="0"/>
              <a:t>3. </a:t>
            </a:r>
            <a:r>
              <a:rPr lang="en-GB" u="sng" dirty="0" smtClean="0"/>
              <a:t>Access: </a:t>
            </a:r>
          </a:p>
          <a:p>
            <a:r>
              <a:rPr lang="en-GB" dirty="0" smtClean="0"/>
              <a:t>I think we need to keep the control card reader on the main door </a:t>
            </a:r>
            <a:r>
              <a:rPr lang="en-GB" dirty="0" smtClean="0">
                <a:sym typeface="Wingdings" panose="05000000000000000000" pitchFamily="2" charset="2"/>
              </a:rPr>
              <a:t> light is coming on the racks. Danger still present.  </a:t>
            </a:r>
            <a:endParaRPr lang="en-GB" dirty="0" smtClean="0"/>
          </a:p>
          <a:p>
            <a:r>
              <a:rPr lang="en-GB" dirty="0" smtClean="0"/>
              <a:t>Access the laser room inside  : key pad (code) to unlock the door in operation (person inside or not, same thing)</a:t>
            </a:r>
          </a:p>
          <a:p>
            <a:r>
              <a:rPr lang="en-GB" dirty="0" smtClean="0"/>
              <a:t>			  or free access if laser are OFF.</a:t>
            </a:r>
          </a:p>
          <a:p>
            <a:endParaRPr lang="en-GB" dirty="0"/>
          </a:p>
          <a:p>
            <a:r>
              <a:rPr lang="en-GB" dirty="0" smtClean="0"/>
              <a:t>4. </a:t>
            </a:r>
            <a:r>
              <a:rPr lang="en-GB" u="sng" dirty="0"/>
              <a:t>S</a:t>
            </a:r>
            <a:r>
              <a:rPr lang="en-GB" u="sng" dirty="0" smtClean="0"/>
              <a:t>chedule/question: </a:t>
            </a:r>
          </a:p>
          <a:p>
            <a:r>
              <a:rPr lang="en-GB" dirty="0" smtClean="0"/>
              <a:t>If we go to a such solution -&gt; need to be ready few months before end of LS2 (when detectors are in operation)</a:t>
            </a:r>
          </a:p>
          <a:p>
            <a:r>
              <a:rPr lang="en-GB" dirty="0" smtClean="0"/>
              <a:t>In LS3: new laser room move upstairs</a:t>
            </a:r>
            <a:r>
              <a:rPr lang="en-GB" dirty="0"/>
              <a:t> </a:t>
            </a:r>
            <a:r>
              <a:rPr lang="en-GB" dirty="0" smtClean="0">
                <a:sym typeface="Wingdings" panose="05000000000000000000" pitchFamily="2" charset="2"/>
              </a:rPr>
              <a:t> </a:t>
            </a:r>
            <a:r>
              <a:rPr lang="en-GB" dirty="0" smtClean="0"/>
              <a:t> need to be sure this hardware can be reinstalled</a:t>
            </a:r>
          </a:p>
        </p:txBody>
      </p:sp>
    </p:spTree>
    <p:extLst>
      <p:ext uri="{BB962C8B-B14F-4D97-AF65-F5344CB8AC3E}">
        <p14:creationId xmlns:p14="http://schemas.microsoft.com/office/powerpoint/2010/main" val="2443143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2320" y="819011"/>
            <a:ext cx="8534400" cy="544764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eaLnBrk="1" hangingPunct="1">
              <a:defRPr/>
            </a:pPr>
            <a:r>
              <a:rPr lang="en-US" sz="2400" dirty="0" smtClean="0">
                <a:solidFill>
                  <a:srgbClr val="FF0000"/>
                </a:solidFill>
              </a:rPr>
              <a:t>Laser Classification:  Accessible Emission Limit </a:t>
            </a:r>
            <a:endParaRPr lang="en-GB" sz="2400" dirty="0" smtClean="0">
              <a:solidFill>
                <a:srgbClr val="FF0000"/>
              </a:solidFill>
            </a:endParaRPr>
          </a:p>
          <a:p>
            <a:pPr marL="342900" indent="-342900" eaLnBrk="1" hangingPunct="1">
              <a:buFont typeface="Arial" panose="020B0604020202020204" pitchFamily="34" charset="0"/>
              <a:buChar char="•"/>
              <a:defRPr/>
            </a:pPr>
            <a:r>
              <a:rPr lang="en-GB" sz="2400" dirty="0" smtClean="0">
                <a:solidFill>
                  <a:schemeClr val="tx1"/>
                </a:solidFill>
              </a:rPr>
              <a:t>Class </a:t>
            </a:r>
            <a:r>
              <a:rPr lang="en-GB" sz="2400" dirty="0">
                <a:solidFill>
                  <a:schemeClr val="tx1"/>
                </a:solidFill>
              </a:rPr>
              <a:t>1-1M :    </a:t>
            </a:r>
            <a:r>
              <a:rPr lang="en-GB" sz="2400" dirty="0" smtClean="0">
                <a:solidFill>
                  <a:schemeClr val="tx1"/>
                </a:solidFill>
              </a:rPr>
              <a:t>0.39 </a:t>
            </a:r>
            <a:r>
              <a:rPr lang="en-GB" sz="2400" dirty="0" err="1">
                <a:solidFill>
                  <a:schemeClr val="tx1"/>
                </a:solidFill>
              </a:rPr>
              <a:t>mW</a:t>
            </a:r>
            <a:r>
              <a:rPr lang="en-GB" sz="2400" dirty="0">
                <a:solidFill>
                  <a:schemeClr val="tx1"/>
                </a:solidFill>
              </a:rPr>
              <a:t> </a:t>
            </a:r>
            <a:r>
              <a:rPr lang="en-GB" sz="2400" dirty="0" smtClean="0">
                <a:solidFill>
                  <a:schemeClr val="tx1"/>
                </a:solidFill>
              </a:rPr>
              <a:t>in </a:t>
            </a:r>
            <a:r>
              <a:rPr lang="en-GB" sz="2400" dirty="0">
                <a:solidFill>
                  <a:schemeClr val="tx1"/>
                </a:solidFill>
              </a:rPr>
              <a:t>visible </a:t>
            </a:r>
            <a:r>
              <a:rPr lang="en-GB" sz="2400" dirty="0" smtClean="0">
                <a:solidFill>
                  <a:schemeClr val="tx1"/>
                </a:solidFill>
              </a:rPr>
              <a:t>range (large beams..)</a:t>
            </a:r>
            <a:endParaRPr lang="en-GB" sz="2400" dirty="0">
              <a:solidFill>
                <a:schemeClr val="tx1"/>
              </a:solidFill>
            </a:endParaRPr>
          </a:p>
          <a:p>
            <a:pPr eaLnBrk="1" hangingPunct="1">
              <a:defRPr/>
            </a:pPr>
            <a:r>
              <a:rPr lang="en-GB" sz="2000" dirty="0" smtClean="0">
                <a:solidFill>
                  <a:schemeClr val="tx1"/>
                </a:solidFill>
              </a:rPr>
              <a:t>Including </a:t>
            </a:r>
            <a:r>
              <a:rPr lang="en-GB" sz="2000" dirty="0">
                <a:solidFill>
                  <a:schemeClr val="tx1"/>
                </a:solidFill>
              </a:rPr>
              <a:t>all lasers units where no laser light </a:t>
            </a:r>
            <a:r>
              <a:rPr lang="en-GB" sz="2000" dirty="0" smtClean="0">
                <a:solidFill>
                  <a:schemeClr val="tx1"/>
                </a:solidFill>
              </a:rPr>
              <a:t>comes </a:t>
            </a:r>
            <a:r>
              <a:rPr lang="en-GB" sz="2000" dirty="0">
                <a:solidFill>
                  <a:schemeClr val="tx1"/>
                </a:solidFill>
              </a:rPr>
              <a:t>out, </a:t>
            </a:r>
            <a:r>
              <a:rPr lang="en-GB" sz="2000" dirty="0" err="1">
                <a:solidFill>
                  <a:schemeClr val="tx1"/>
                </a:solidFill>
              </a:rPr>
              <a:t>eg</a:t>
            </a:r>
            <a:r>
              <a:rPr lang="en-GB" sz="2000" dirty="0">
                <a:solidFill>
                  <a:schemeClr val="tx1"/>
                </a:solidFill>
              </a:rPr>
              <a:t> laser printers</a:t>
            </a:r>
            <a:r>
              <a:rPr lang="en-GB" sz="2000" dirty="0" smtClean="0">
                <a:solidFill>
                  <a:schemeClr val="tx1"/>
                </a:solidFill>
              </a:rPr>
              <a:t>.</a:t>
            </a:r>
            <a:r>
              <a:rPr lang="en-US" altLang="en-US" sz="2000" dirty="0">
                <a:solidFill>
                  <a:schemeClr val="tx1"/>
                </a:solidFill>
              </a:rPr>
              <a:t> </a:t>
            </a:r>
            <a:endParaRPr lang="en-US" altLang="en-US" sz="2000" dirty="0" smtClean="0">
              <a:solidFill>
                <a:schemeClr val="tx1"/>
              </a:solidFill>
            </a:endParaRPr>
          </a:p>
          <a:p>
            <a:pPr eaLnBrk="1" hangingPunct="1">
              <a:defRPr/>
            </a:pPr>
            <a:r>
              <a:rPr lang="en-US" altLang="en-US" sz="2000" dirty="0" smtClean="0">
                <a:solidFill>
                  <a:schemeClr val="tx1"/>
                </a:solidFill>
              </a:rPr>
              <a:t>1M: This </a:t>
            </a:r>
            <a:r>
              <a:rPr lang="en-US" altLang="en-US" sz="2000" dirty="0">
                <a:solidFill>
                  <a:schemeClr val="tx1"/>
                </a:solidFill>
              </a:rPr>
              <a:t>class is safe for viewing directly with the naked eye, but may be hazardous to view with the aid of optical instruments.</a:t>
            </a:r>
            <a:r>
              <a:rPr lang="en-US" altLang="en-US" sz="2000" dirty="0" smtClean="0">
                <a:solidFill>
                  <a:schemeClr val="tx1"/>
                </a:solidFill>
              </a:rPr>
              <a:t> </a:t>
            </a:r>
            <a:r>
              <a:rPr lang="en-US" altLang="en-US" sz="2000" dirty="0">
                <a:solidFill>
                  <a:schemeClr val="tx1"/>
                </a:solidFill>
              </a:rPr>
              <a:t>binoculars, telescopes, microscopes, focusing lenses, magnifying </a:t>
            </a:r>
            <a:r>
              <a:rPr lang="en-US" altLang="en-US" sz="2000" dirty="0" smtClean="0">
                <a:solidFill>
                  <a:schemeClr val="tx1"/>
                </a:solidFill>
              </a:rPr>
              <a:t>glasses..</a:t>
            </a:r>
            <a:endParaRPr lang="en-GB" sz="2400" dirty="0">
              <a:solidFill>
                <a:schemeClr val="tx1"/>
              </a:solidFill>
            </a:endParaRPr>
          </a:p>
          <a:p>
            <a:pPr marL="342900" indent="-342900" eaLnBrk="1" hangingPunct="1">
              <a:buFont typeface="Arial" panose="020B0604020202020204" pitchFamily="34" charset="0"/>
              <a:buChar char="•"/>
              <a:defRPr/>
            </a:pPr>
            <a:r>
              <a:rPr lang="en-GB" sz="2400" dirty="0">
                <a:solidFill>
                  <a:schemeClr val="tx1"/>
                </a:solidFill>
              </a:rPr>
              <a:t>Class 2-2M :  &lt;1 </a:t>
            </a:r>
            <a:r>
              <a:rPr lang="en-GB" sz="2400" dirty="0" err="1">
                <a:solidFill>
                  <a:schemeClr val="tx1"/>
                </a:solidFill>
              </a:rPr>
              <a:t>mW</a:t>
            </a:r>
            <a:r>
              <a:rPr lang="en-GB" sz="2400" dirty="0">
                <a:solidFill>
                  <a:schemeClr val="tx1"/>
                </a:solidFill>
              </a:rPr>
              <a:t> in the visible </a:t>
            </a:r>
            <a:r>
              <a:rPr lang="en-GB" sz="2400" dirty="0" smtClean="0">
                <a:solidFill>
                  <a:schemeClr val="tx1"/>
                </a:solidFill>
              </a:rPr>
              <a:t>range</a:t>
            </a:r>
          </a:p>
          <a:p>
            <a:pPr eaLnBrk="1" hangingPunct="1">
              <a:defRPr/>
            </a:pPr>
            <a:r>
              <a:rPr lang="en-US" sz="2000" dirty="0" smtClean="0">
                <a:solidFill>
                  <a:schemeClr val="tx1"/>
                </a:solidFill>
              </a:rPr>
              <a:t>Protection via “aversion response” 0.25sec. Blinking (2M as for 1M)</a:t>
            </a:r>
            <a:endParaRPr lang="en-GB" sz="2000" dirty="0">
              <a:solidFill>
                <a:schemeClr val="tx1"/>
              </a:solidFill>
            </a:endParaRPr>
          </a:p>
          <a:p>
            <a:pPr marL="342900" indent="-342900" eaLnBrk="1" hangingPunct="1">
              <a:buFont typeface="Arial" panose="020B0604020202020204" pitchFamily="34" charset="0"/>
              <a:buChar char="•"/>
              <a:defRPr/>
            </a:pPr>
            <a:r>
              <a:rPr lang="en-GB" sz="2400" dirty="0">
                <a:solidFill>
                  <a:schemeClr val="tx1"/>
                </a:solidFill>
              </a:rPr>
              <a:t>Class 3R    :   &lt;5 </a:t>
            </a:r>
            <a:r>
              <a:rPr lang="en-GB" sz="2400" dirty="0" err="1">
                <a:solidFill>
                  <a:schemeClr val="tx1"/>
                </a:solidFill>
              </a:rPr>
              <a:t>mW</a:t>
            </a:r>
            <a:r>
              <a:rPr lang="en-GB" sz="2400" dirty="0">
                <a:solidFill>
                  <a:schemeClr val="tx1"/>
                </a:solidFill>
              </a:rPr>
              <a:t> in the non visible </a:t>
            </a:r>
            <a:r>
              <a:rPr lang="en-GB" sz="2400" dirty="0" smtClean="0">
                <a:solidFill>
                  <a:schemeClr val="tx1"/>
                </a:solidFill>
              </a:rPr>
              <a:t>range</a:t>
            </a:r>
          </a:p>
          <a:p>
            <a:pPr eaLnBrk="1" hangingPunct="1">
              <a:defRPr/>
            </a:pPr>
            <a:r>
              <a:rPr lang="en-US" sz="2000" dirty="0" smtClean="0">
                <a:solidFill>
                  <a:schemeClr val="tx1"/>
                </a:solidFill>
              </a:rPr>
              <a:t>Many laser pointers are sold at this level, but </a:t>
            </a:r>
            <a:r>
              <a:rPr lang="en-US" sz="2000" i="1" dirty="0" smtClean="0">
                <a:solidFill>
                  <a:schemeClr val="tx1"/>
                </a:solidFill>
              </a:rPr>
              <a:t>illegal in some countries</a:t>
            </a:r>
            <a:r>
              <a:rPr lang="en-US" sz="2000" dirty="0" smtClean="0">
                <a:solidFill>
                  <a:schemeClr val="tx1"/>
                </a:solidFill>
              </a:rPr>
              <a:t>.</a:t>
            </a:r>
            <a:endParaRPr lang="en-GB" sz="2000" dirty="0">
              <a:solidFill>
                <a:schemeClr val="tx1"/>
              </a:solidFill>
            </a:endParaRPr>
          </a:p>
          <a:p>
            <a:pPr marL="342900" indent="-342900" eaLnBrk="1" hangingPunct="1">
              <a:buFont typeface="Arial" panose="020B0604020202020204" pitchFamily="34" charset="0"/>
              <a:buChar char="•"/>
              <a:defRPr/>
            </a:pPr>
            <a:r>
              <a:rPr lang="en-GB" sz="2400" dirty="0">
                <a:solidFill>
                  <a:schemeClr val="tx1"/>
                </a:solidFill>
              </a:rPr>
              <a:t>Class 3B    :   &lt;500 </a:t>
            </a:r>
            <a:r>
              <a:rPr lang="en-GB" sz="2400" dirty="0" err="1">
                <a:solidFill>
                  <a:schemeClr val="tx1"/>
                </a:solidFill>
              </a:rPr>
              <a:t>mW</a:t>
            </a:r>
            <a:r>
              <a:rPr lang="en-GB" sz="2400" dirty="0">
                <a:solidFill>
                  <a:schemeClr val="tx1"/>
                </a:solidFill>
              </a:rPr>
              <a:t> in the visible </a:t>
            </a:r>
            <a:r>
              <a:rPr lang="en-GB" sz="2400" dirty="0" smtClean="0">
                <a:solidFill>
                  <a:schemeClr val="tx1"/>
                </a:solidFill>
              </a:rPr>
              <a:t>range</a:t>
            </a:r>
          </a:p>
          <a:p>
            <a:pPr eaLnBrk="1" hangingPunct="1">
              <a:defRPr/>
            </a:pPr>
            <a:r>
              <a:rPr lang="en-US" sz="2000" dirty="0" smtClean="0">
                <a:solidFill>
                  <a:schemeClr val="tx1"/>
                </a:solidFill>
              </a:rPr>
              <a:t>Laser “Expert” training, enclosed room, key, interlocks. Skin hazard, diffuse reflection ok.</a:t>
            </a:r>
            <a:endParaRPr lang="en-GB" sz="2000" dirty="0">
              <a:solidFill>
                <a:schemeClr val="tx1"/>
              </a:solidFill>
            </a:endParaRPr>
          </a:p>
          <a:p>
            <a:pPr marL="342900" indent="-342900" eaLnBrk="1" hangingPunct="1">
              <a:buFont typeface="Arial" panose="020B0604020202020204" pitchFamily="34" charset="0"/>
              <a:buChar char="•"/>
              <a:defRPr/>
            </a:pPr>
            <a:r>
              <a:rPr lang="en-GB" sz="2400" dirty="0">
                <a:solidFill>
                  <a:schemeClr val="tx1"/>
                </a:solidFill>
              </a:rPr>
              <a:t>Class 4      :   &gt; 500 </a:t>
            </a:r>
            <a:r>
              <a:rPr lang="en-GB" sz="2400" dirty="0" err="1">
                <a:solidFill>
                  <a:schemeClr val="tx1"/>
                </a:solidFill>
              </a:rPr>
              <a:t>mW</a:t>
            </a:r>
            <a:r>
              <a:rPr lang="en-GB" sz="2400" dirty="0">
                <a:solidFill>
                  <a:schemeClr val="tx1"/>
                </a:solidFill>
              </a:rPr>
              <a:t> in the visible range</a:t>
            </a:r>
          </a:p>
          <a:p>
            <a:pPr eaLnBrk="1" hangingPunct="1">
              <a:defRPr/>
            </a:pPr>
            <a:r>
              <a:rPr lang="en-GB" sz="2400" dirty="0">
                <a:solidFill>
                  <a:schemeClr val="tx1"/>
                </a:solidFill>
              </a:rPr>
              <a:t>                        &gt; 5 </a:t>
            </a:r>
            <a:r>
              <a:rPr lang="en-GB" sz="2400" dirty="0" err="1">
                <a:solidFill>
                  <a:schemeClr val="tx1"/>
                </a:solidFill>
              </a:rPr>
              <a:t>mW</a:t>
            </a:r>
            <a:r>
              <a:rPr lang="en-GB" sz="2400" dirty="0">
                <a:solidFill>
                  <a:schemeClr val="tx1"/>
                </a:solidFill>
              </a:rPr>
              <a:t> in the non visible range</a:t>
            </a:r>
          </a:p>
          <a:p>
            <a:r>
              <a:rPr lang="en-US" sz="2000" dirty="0">
                <a:solidFill>
                  <a:schemeClr val="tx1"/>
                </a:solidFill>
              </a:rPr>
              <a:t>Laser “Expert” training, enclosed </a:t>
            </a:r>
            <a:r>
              <a:rPr lang="en-US" sz="2000" dirty="0" smtClean="0">
                <a:solidFill>
                  <a:schemeClr val="tx1"/>
                </a:solidFill>
              </a:rPr>
              <a:t>room, …fire risk…..reflections </a:t>
            </a:r>
            <a:r>
              <a:rPr lang="en-US" sz="2000" i="1" dirty="0" smtClean="0">
                <a:solidFill>
                  <a:schemeClr val="tx1"/>
                </a:solidFill>
              </a:rPr>
              <a:t>not </a:t>
            </a:r>
            <a:r>
              <a:rPr lang="en-US" sz="2000" dirty="0" smtClean="0">
                <a:solidFill>
                  <a:schemeClr val="tx1"/>
                </a:solidFill>
              </a:rPr>
              <a:t>ok.  </a:t>
            </a:r>
            <a:endParaRPr lang="en-GB" sz="2000" dirty="0">
              <a:solidFill>
                <a:schemeClr val="tx1"/>
              </a:solidFill>
            </a:endParaRPr>
          </a:p>
        </p:txBody>
      </p:sp>
    </p:spTree>
    <p:extLst>
      <p:ext uri="{BB962C8B-B14F-4D97-AF65-F5344CB8AC3E}">
        <p14:creationId xmlns:p14="http://schemas.microsoft.com/office/powerpoint/2010/main" val="3680372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5609</TotalTime>
  <Words>946</Words>
  <Application>Microsoft Office PowerPoint</Application>
  <PresentationFormat>Widescreen</PresentationFormat>
  <Paragraphs>119</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Courier</vt:lpstr>
      <vt:lpstr>NimbusRomNo9L-Medi</vt:lpstr>
      <vt:lpstr>Times New Roman</vt:lpstr>
      <vt:lpstr>Wingdings</vt:lpstr>
      <vt:lpstr>Office Theme</vt:lpstr>
      <vt:lpstr>PowerPoint Presentation</vt:lpstr>
      <vt:lpstr>CERN rules</vt:lpstr>
      <vt:lpstr>Current safety system</vt:lpstr>
      <vt:lpstr>PowerPoint Presentation</vt:lpstr>
      <vt:lpstr>Safety box</vt:lpstr>
      <vt:lpstr>Proposal solution </vt:lpstr>
      <vt:lpstr>H4 installation example, 2016</vt:lpstr>
      <vt:lpstr>Lasermet solution for USC</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Bailleux</dc:creator>
  <cp:lastModifiedBy>David Bailleux</cp:lastModifiedBy>
  <cp:revision>46</cp:revision>
  <dcterms:created xsi:type="dcterms:W3CDTF">2019-01-24T14:04:24Z</dcterms:created>
  <dcterms:modified xsi:type="dcterms:W3CDTF">2019-10-21T07:00:41Z</dcterms:modified>
</cp:coreProperties>
</file>