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71" r:id="rId2"/>
    <p:sldId id="281" r:id="rId3"/>
    <p:sldId id="282" r:id="rId4"/>
    <p:sldId id="277" r:id="rId5"/>
    <p:sldId id="284" r:id="rId6"/>
    <p:sldId id="278" r:id="rId7"/>
    <p:sldId id="280" r:id="rId8"/>
    <p:sldId id="279"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000"/>
    <a:srgbClr val="DDEEFF"/>
    <a:srgbClr val="FED2D6"/>
    <a:srgbClr val="FF0000"/>
    <a:srgbClr val="000000"/>
    <a:srgbClr val="FECED9"/>
    <a:srgbClr val="FFFFD5"/>
    <a:srgbClr val="FF967D"/>
    <a:srgbClr val="FFFFE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81" autoAdjust="0"/>
  </p:normalViewPr>
  <p:slideViewPr>
    <p:cSldViewPr>
      <p:cViewPr>
        <p:scale>
          <a:sx n="82" d="100"/>
          <a:sy n="82" d="100"/>
        </p:scale>
        <p:origin x="-22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BC682A-D41A-42D4-A1C0-59AF14F85B98}" type="datetimeFigureOut">
              <a:rPr lang="en-US" smtClean="0"/>
              <a:pPr/>
              <a:t>1/12/2011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D32F8-79AF-408A-A483-91460081114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500067-56F2-4321-A4CE-18B7C7D5C8C2}" type="datetime1">
              <a:rPr lang="en-US" smtClean="0"/>
              <a:pPr/>
              <a:t>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7B527-1D1C-467D-99AB-6BFE47382B21}" type="datetime1">
              <a:rPr lang="en-US" smtClean="0"/>
              <a:pPr/>
              <a:t>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EF8BF-B528-4E8F-AB91-427B0FFAADE7}" type="datetime1">
              <a:rPr lang="en-US" smtClean="0"/>
              <a:pPr/>
              <a:t>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3E183-74C2-4E09-A6B8-0528A3EE3808}" type="datetime1">
              <a:rPr lang="en-US" smtClean="0"/>
              <a:pPr/>
              <a:t>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2F3A5A-38BA-4A98-89E4-B7C8EA5842ED}" type="datetime1">
              <a:rPr lang="en-US" smtClean="0"/>
              <a:pPr/>
              <a:t>1/12/2011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59FF0E-D794-4666-951F-76B231E7A15D}" type="datetime1">
              <a:rPr lang="en-US" smtClean="0"/>
              <a:pPr/>
              <a:t>1/12/2011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FCDD90-C882-4EA4-9048-E4DD44DF2A6A}" type="datetime1">
              <a:rPr lang="en-US" smtClean="0"/>
              <a:pPr/>
              <a:t>1/12/2011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D6243B-FA98-46EC-BC89-20A56E1812E3}" type="datetime1">
              <a:rPr lang="en-US" smtClean="0"/>
              <a:pPr/>
              <a:t>1/12/2011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C2505-2F2E-40A5-8F35-7EEC7E689608}" type="datetime1">
              <a:rPr lang="en-US" smtClean="0"/>
              <a:pPr/>
              <a:t>1/12/2011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5982C-7A3A-4FE6-86D7-0FD78861E7E1}" type="datetime1">
              <a:rPr lang="en-US" smtClean="0"/>
              <a:pPr/>
              <a:t>1/12/2011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1F124-1FEA-4B34-BAA5-A548346ECEEE}" type="datetime1">
              <a:rPr lang="en-US" smtClean="0"/>
              <a:pPr/>
              <a:t>1/12/2011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E0CAE8-02B6-4FD6-B305-403B9585246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85D5E-AFE6-4573-B58C-57C3247FFCB1}" type="datetime1">
              <a:rPr lang="en-US" smtClean="0"/>
              <a:pPr/>
              <a:t>1/12/2011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0CAE8-02B6-4FD6-B305-403B9585246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4" descr="180px-Laser-symbol-text_svg"/>
          <p:cNvPicPr>
            <a:picLocks noChangeAspect="1" noChangeArrowheads="1"/>
          </p:cNvPicPr>
          <p:nvPr/>
        </p:nvPicPr>
        <p:blipFill>
          <a:blip r:embed="rId3" cstate="print">
            <a:lum bright="87000" contrast="-89000"/>
          </a:blip>
          <a:stretch>
            <a:fillRect/>
          </a:stretch>
        </p:blipFill>
        <p:spPr bwMode="auto">
          <a:xfrm>
            <a:off x="1187624" y="0"/>
            <a:ext cx="6858000" cy="6480720"/>
          </a:xfrm>
          <a:prstGeom prst="rect">
            <a:avLst/>
          </a:prstGeom>
          <a:noFill/>
          <a:ln>
            <a:noFill/>
          </a:ln>
        </p:spPr>
      </p:pic>
      <p:sp>
        <p:nvSpPr>
          <p:cNvPr id="8" name="Text Box 7"/>
          <p:cNvSpPr txBox="1">
            <a:spLocks noChangeArrowheads="1"/>
          </p:cNvSpPr>
          <p:nvPr/>
        </p:nvSpPr>
        <p:spPr bwMode="auto">
          <a:xfrm>
            <a:off x="2401416" y="5569421"/>
            <a:ext cx="4114800" cy="523875"/>
          </a:xfrm>
          <a:prstGeom prst="rect">
            <a:avLst/>
          </a:prstGeom>
          <a:noFill/>
          <a:ln w="9525">
            <a:noFill/>
            <a:miter lim="800000"/>
            <a:headEnd/>
            <a:tailEnd/>
          </a:ln>
          <a:effectLst/>
        </p:spPr>
        <p:txBody>
          <a:bodyPr>
            <a:spAutoFit/>
          </a:bodyPr>
          <a:lstStyle/>
          <a:p>
            <a:pPr algn="ctr">
              <a:defRPr/>
            </a:pPr>
            <a:r>
              <a:rPr lang="en-US" sz="1400" b="1" dirty="0">
                <a:solidFill>
                  <a:srgbClr val="000099"/>
                </a:solidFill>
                <a:effectLst>
                  <a:outerShdw blurRad="38100" dist="38100" dir="2700000" algn="tl">
                    <a:srgbClr val="C0C0C0"/>
                  </a:outerShdw>
                </a:effectLst>
                <a:latin typeface="Arial Unicode MS" pitchFamily="34" charset="-128"/>
              </a:rPr>
              <a:t>David BAILLEUX</a:t>
            </a:r>
          </a:p>
          <a:p>
            <a:pPr algn="ctr">
              <a:defRPr/>
            </a:pPr>
            <a:r>
              <a:rPr lang="en-US" sz="1400" b="1" i="1" dirty="0" smtClean="0">
                <a:solidFill>
                  <a:srgbClr val="FF0000"/>
                </a:solidFill>
                <a:effectLst>
                  <a:outerShdw blurRad="38100" dist="38100" dir="2700000" algn="tl">
                    <a:srgbClr val="C0C0C0"/>
                  </a:outerShdw>
                </a:effectLst>
                <a:latin typeface="Arial Unicode MS" pitchFamily="34" charset="-128"/>
              </a:rPr>
              <a:t>On </a:t>
            </a:r>
            <a:r>
              <a:rPr lang="en-US" sz="1400" b="1" i="1" dirty="0">
                <a:solidFill>
                  <a:srgbClr val="FF0000"/>
                </a:solidFill>
                <a:effectLst>
                  <a:outerShdw blurRad="38100" dist="38100" dir="2700000" algn="tl">
                    <a:srgbClr val="C0C0C0"/>
                  </a:outerShdw>
                </a:effectLst>
                <a:latin typeface="Arial Unicode MS" pitchFamily="34" charset="-128"/>
              </a:rPr>
              <a:t>behalf of </a:t>
            </a:r>
            <a:r>
              <a:rPr lang="en-US" sz="1400" b="1" i="1" dirty="0" smtClean="0">
                <a:solidFill>
                  <a:srgbClr val="FF0000"/>
                </a:solidFill>
                <a:effectLst>
                  <a:outerShdw blurRad="38100" dist="38100" dir="2700000" algn="tl">
                    <a:srgbClr val="C0C0C0"/>
                  </a:outerShdw>
                </a:effectLst>
                <a:latin typeface="Arial Unicode MS" pitchFamily="34" charset="-128"/>
              </a:rPr>
              <a:t> the Caltech </a:t>
            </a:r>
            <a:r>
              <a:rPr lang="en-US" sz="1400" b="1" i="1" dirty="0">
                <a:solidFill>
                  <a:srgbClr val="FF0000"/>
                </a:solidFill>
                <a:effectLst>
                  <a:outerShdw blurRad="38100" dist="38100" dir="2700000" algn="tl">
                    <a:srgbClr val="C0C0C0"/>
                  </a:outerShdw>
                </a:effectLst>
                <a:latin typeface="Arial Unicode MS" pitchFamily="34" charset="-128"/>
              </a:rPr>
              <a:t>group</a:t>
            </a:r>
          </a:p>
        </p:txBody>
      </p:sp>
      <p:sp>
        <p:nvSpPr>
          <p:cNvPr id="9" name="Rectangle 13"/>
          <p:cNvSpPr>
            <a:spLocks noChangeArrowheads="1"/>
          </p:cNvSpPr>
          <p:nvPr/>
        </p:nvSpPr>
        <p:spPr bwMode="auto">
          <a:xfrm>
            <a:off x="2133600" y="838200"/>
            <a:ext cx="4876800" cy="523220"/>
          </a:xfrm>
          <a:prstGeom prst="rect">
            <a:avLst/>
          </a:prstGeom>
          <a:noFill/>
          <a:ln w="9525">
            <a:noFill/>
            <a:miter lim="800000"/>
            <a:headEnd/>
            <a:tailEnd/>
          </a:ln>
          <a:effectLst/>
        </p:spPr>
        <p:txBody>
          <a:bodyPr wrap="square">
            <a:spAutoFit/>
          </a:bodyPr>
          <a:lstStyle/>
          <a:p>
            <a:pPr algn="ctr">
              <a:defRPr/>
            </a:pPr>
            <a:r>
              <a:rPr lang="en-US" sz="2800" b="1" dirty="0" smtClean="0">
                <a:solidFill>
                  <a:srgbClr val="FF3300"/>
                </a:solidFill>
                <a:effectLst>
                  <a:outerShdw blurRad="38100" dist="38100" dir="2700000" algn="tl">
                    <a:srgbClr val="C0C0C0"/>
                  </a:outerShdw>
                </a:effectLst>
                <a:latin typeface="Comic Sans MS" pitchFamily="66" charset="0"/>
              </a:rPr>
              <a:t>Laser </a:t>
            </a:r>
            <a:r>
              <a:rPr lang="en-US" sz="2800" b="1" dirty="0">
                <a:solidFill>
                  <a:srgbClr val="FF3300"/>
                </a:solidFill>
                <a:effectLst>
                  <a:outerShdw blurRad="38100" dist="38100" dir="2700000" algn="tl">
                    <a:srgbClr val="C0C0C0"/>
                  </a:outerShdw>
                </a:effectLst>
                <a:latin typeface="Comic Sans MS" pitchFamily="66" charset="0"/>
              </a:rPr>
              <a:t>Monitoring </a:t>
            </a:r>
            <a:r>
              <a:rPr lang="en-US" sz="2800" b="1" dirty="0" smtClean="0">
                <a:solidFill>
                  <a:srgbClr val="FF3300"/>
                </a:solidFill>
                <a:effectLst>
                  <a:outerShdw blurRad="38100" dist="38100" dir="2700000" algn="tl">
                    <a:srgbClr val="C0C0C0"/>
                  </a:outerShdw>
                </a:effectLst>
                <a:latin typeface="Comic Sans MS" pitchFamily="66" charset="0"/>
              </a:rPr>
              <a:t>System</a:t>
            </a:r>
          </a:p>
        </p:txBody>
      </p:sp>
      <p:sp>
        <p:nvSpPr>
          <p:cNvPr id="5" name="Title 1"/>
          <p:cNvSpPr txBox="1">
            <a:spLocks/>
          </p:cNvSpPr>
          <p:nvPr/>
        </p:nvSpPr>
        <p:spPr>
          <a:xfrm>
            <a:off x="1907704" y="2276872"/>
            <a:ext cx="5256584" cy="2376264"/>
          </a:xfrm>
          <a:prstGeom prst="rect">
            <a:avLst/>
          </a:prstGeom>
          <a:noFill/>
        </p:spPr>
        <p:txBody>
          <a:bodyPr vert="horz" lIns="91440" tIns="45720" rIns="91440" bIns="45720" rtlCol="0" anchor="ctr">
            <a:normAutofit fontScale="97500"/>
          </a:bodyPr>
          <a:lstStyle/>
          <a:p>
            <a:pPr>
              <a:spcBef>
                <a:spcPct val="0"/>
              </a:spcBef>
              <a:defRPr/>
            </a:pPr>
            <a:r>
              <a:rPr lang="en-US" sz="2100" b="1" dirty="0" smtClean="0">
                <a:latin typeface="+mj-lt"/>
                <a:ea typeface="+mj-ea"/>
                <a:cs typeface="+mj-cs"/>
                <a:sym typeface="Wingdings"/>
              </a:rPr>
              <a:t>	</a:t>
            </a:r>
            <a:r>
              <a:rPr lang="en-US" sz="2100" b="1" dirty="0" smtClean="0">
                <a:latin typeface="+mj-lt"/>
                <a:ea typeface="+mj-ea"/>
                <a:cs typeface="+mj-cs"/>
              </a:rPr>
              <a:t>Plots</a:t>
            </a:r>
            <a:r>
              <a:rPr kumimoji="0" lang="en-US" sz="2100" b="1" i="0" u="none" strike="noStrike" kern="1200" cap="none" spc="0" normalizeH="0" noProof="0" dirty="0" smtClean="0">
                <a:ln>
                  <a:noFill/>
                </a:ln>
                <a:solidFill>
                  <a:schemeClr val="tx1"/>
                </a:solidFill>
                <a:effectLst/>
                <a:uLnTx/>
                <a:uFillTx/>
                <a:latin typeface="+mj-lt"/>
                <a:ea typeface="+mj-ea"/>
                <a:cs typeface="+mj-cs"/>
              </a:rPr>
              <a:t> from laser monitoring</a:t>
            </a:r>
          </a:p>
          <a:p>
            <a:pPr>
              <a:spcBef>
                <a:spcPct val="0"/>
              </a:spcBef>
              <a:defRPr/>
            </a:pPr>
            <a:r>
              <a:rPr lang="en-US" sz="2100" b="1" dirty="0" smtClean="0">
                <a:sym typeface="Wingdings"/>
              </a:rPr>
              <a:t>	 </a:t>
            </a:r>
            <a:r>
              <a:rPr lang="en-US" sz="2100" b="1" dirty="0" smtClean="0">
                <a:latin typeface="+mj-lt"/>
                <a:ea typeface="+mj-ea"/>
                <a:cs typeface="+mj-cs"/>
              </a:rPr>
              <a:t>Number of interventions</a:t>
            </a:r>
          </a:p>
          <a:p>
            <a:pPr>
              <a:spcBef>
                <a:spcPct val="0"/>
              </a:spcBef>
              <a:defRPr/>
            </a:pPr>
            <a:r>
              <a:rPr lang="en-US" sz="2100" b="1" dirty="0" smtClean="0">
                <a:sym typeface="Wingdings"/>
              </a:rPr>
              <a:t>	 </a:t>
            </a:r>
            <a:r>
              <a:rPr kumimoji="0" lang="en-US" sz="2100" b="1" i="0" u="none" strike="noStrike" kern="1200" cap="none" spc="0" normalizeH="0" noProof="0" dirty="0" smtClean="0">
                <a:ln>
                  <a:noFill/>
                </a:ln>
                <a:solidFill>
                  <a:schemeClr val="tx1"/>
                </a:solidFill>
                <a:effectLst/>
                <a:uLnTx/>
                <a:uFillTx/>
                <a:latin typeface="+mj-lt"/>
                <a:ea typeface="+mj-ea"/>
                <a:cs typeface="+mj-cs"/>
              </a:rPr>
              <a:t>Slow – </a:t>
            </a:r>
            <a:r>
              <a:rPr kumimoji="0" lang="en-US" sz="2100" b="1" i="0" u="none" strike="noStrike" kern="1200" cap="none" spc="0" normalizeH="0" noProof="0" dirty="0" err="1" smtClean="0">
                <a:ln>
                  <a:noFill/>
                </a:ln>
                <a:solidFill>
                  <a:schemeClr val="tx1"/>
                </a:solidFill>
                <a:effectLst/>
                <a:uLnTx/>
                <a:uFillTx/>
                <a:latin typeface="+mj-lt"/>
                <a:ea typeface="+mj-ea"/>
                <a:cs typeface="+mj-cs"/>
              </a:rPr>
              <a:t>Matacq</a:t>
            </a:r>
            <a:r>
              <a:rPr kumimoji="0" lang="en-US" sz="2100" b="1" i="0" u="none" strike="noStrike" kern="1200" cap="none" spc="0" normalizeH="0" noProof="0" dirty="0" smtClean="0">
                <a:ln>
                  <a:noFill/>
                </a:ln>
                <a:solidFill>
                  <a:schemeClr val="tx1"/>
                </a:solidFill>
                <a:effectLst/>
                <a:uLnTx/>
                <a:uFillTx/>
                <a:latin typeface="+mj-lt"/>
                <a:ea typeface="+mj-ea"/>
                <a:cs typeface="+mj-cs"/>
              </a:rPr>
              <a:t> correlation</a:t>
            </a:r>
          </a:p>
          <a:p>
            <a:pPr algn="ctr">
              <a:spcBef>
                <a:spcPct val="0"/>
              </a:spcBef>
              <a:defRPr/>
            </a:pPr>
            <a:r>
              <a:rPr kumimoji="0" lang="en-US" sz="2100" b="1" i="0" u="none" strike="noStrike" kern="1200" cap="none" spc="0" normalizeH="0" noProof="0" dirty="0" smtClean="0">
                <a:ln>
                  <a:noFill/>
                </a:ln>
                <a:solidFill>
                  <a:schemeClr val="tx1"/>
                </a:solidFill>
                <a:effectLst/>
                <a:uLnTx/>
                <a:uFillTx/>
                <a:latin typeface="+mj-lt"/>
                <a:ea typeface="+mj-ea"/>
                <a:cs typeface="+mj-cs"/>
              </a:rPr>
              <a:t> </a:t>
            </a:r>
          </a:p>
          <a:p>
            <a:pPr algn="ctr">
              <a:spcBef>
                <a:spcPct val="0"/>
              </a:spcBef>
              <a:defRPr/>
            </a:pPr>
            <a:endParaRPr lang="en-US" sz="1600" b="1" dirty="0" smtClean="0">
              <a:latin typeface="+mj-lt"/>
              <a:ea typeface="+mj-ea"/>
              <a:cs typeface="+mj-cs"/>
            </a:endParaRPr>
          </a:p>
          <a:p>
            <a:pPr algn="ctr">
              <a:spcBef>
                <a:spcPct val="0"/>
              </a:spcBef>
              <a:defRPr/>
            </a:pPr>
            <a:r>
              <a:rPr kumimoji="0" lang="en-US" sz="2500" b="1" i="0" u="none" strike="noStrike" kern="1200" cap="none" spc="0" normalizeH="0" noProof="0" dirty="0" smtClean="0">
                <a:ln>
                  <a:noFill/>
                </a:ln>
                <a:solidFill>
                  <a:schemeClr val="tx1"/>
                </a:solidFill>
                <a:effectLst/>
                <a:uLnTx/>
                <a:uFillTx/>
                <a:latin typeface="+mj-lt"/>
                <a:ea typeface="+mj-ea"/>
                <a:cs typeface="+mj-cs"/>
              </a:rPr>
              <a:t>APRIL – 6 DEC 2010</a:t>
            </a:r>
            <a:endParaRPr kumimoji="0" lang="en-US" sz="1600" b="1" i="0" u="none" strike="noStrike" kern="1200" cap="none" spc="0" normalizeH="0" noProof="0" dirty="0" smtClean="0">
              <a:ln>
                <a:noFill/>
              </a:ln>
              <a:solidFill>
                <a:schemeClr val="tx1"/>
              </a:solidFill>
              <a:effectLst/>
              <a:uLnTx/>
              <a:uFillTx/>
              <a:latin typeface="+mj-lt"/>
              <a:ea typeface="+mj-ea"/>
              <a:cs typeface="+mj-cs"/>
            </a:endParaRPr>
          </a:p>
          <a:p>
            <a:pPr algn="ctr">
              <a:spcBef>
                <a:spcPct val="0"/>
              </a:spcBef>
              <a:defRPr/>
            </a:pPr>
            <a:r>
              <a:rPr kumimoji="0" lang="en-US" sz="1600" b="1" i="0" u="none" strike="noStrike" kern="1200" cap="none" spc="0" normalizeH="0" noProof="0" dirty="0" smtClean="0">
                <a:ln>
                  <a:noFill/>
                </a:ln>
                <a:solidFill>
                  <a:schemeClr val="tx1"/>
                </a:solidFill>
                <a:effectLst/>
                <a:uLnTx/>
                <a:uFillTx/>
                <a:latin typeface="+mj-lt"/>
                <a:ea typeface="+mj-ea"/>
                <a:cs typeface="+mj-cs"/>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1763688" y="980728"/>
            <a:ext cx="7056784" cy="5005636"/>
            <a:chOff x="1115616" y="836712"/>
            <a:chExt cx="6984776" cy="5005636"/>
          </a:xfrm>
        </p:grpSpPr>
        <p:pic>
          <p:nvPicPr>
            <p:cNvPr id="31" name="Picture 2"/>
            <p:cNvPicPr>
              <a:picLocks noChangeAspect="1" noChangeArrowheads="1"/>
            </p:cNvPicPr>
            <p:nvPr/>
          </p:nvPicPr>
          <p:blipFill>
            <a:blip r:embed="rId2" cstate="print"/>
            <a:srcRect/>
            <a:stretch>
              <a:fillRect/>
            </a:stretch>
          </p:blipFill>
          <p:spPr bwMode="auto">
            <a:xfrm>
              <a:off x="1115616" y="836712"/>
              <a:ext cx="6984776" cy="5005636"/>
            </a:xfrm>
            <a:prstGeom prst="rect">
              <a:avLst/>
            </a:prstGeom>
            <a:noFill/>
            <a:ln w="9525">
              <a:noFill/>
              <a:miter lim="800000"/>
              <a:headEnd/>
              <a:tailEnd/>
            </a:ln>
          </p:spPr>
        </p:pic>
        <p:grpSp>
          <p:nvGrpSpPr>
            <p:cNvPr id="32" name="Group 68"/>
            <p:cNvGrpSpPr/>
            <p:nvPr/>
          </p:nvGrpSpPr>
          <p:grpSpPr>
            <a:xfrm>
              <a:off x="2555776" y="980727"/>
              <a:ext cx="4392488" cy="4752529"/>
              <a:chOff x="3347864" y="471528"/>
              <a:chExt cx="4392488" cy="4413062"/>
            </a:xfrm>
          </p:grpSpPr>
          <p:cxnSp>
            <p:nvCxnSpPr>
              <p:cNvPr id="33" name="Straight Connector 32"/>
              <p:cNvCxnSpPr/>
              <p:nvPr/>
            </p:nvCxnSpPr>
            <p:spPr>
              <a:xfrm rot="5400000">
                <a:off x="1141333" y="2678059"/>
                <a:ext cx="4413062"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43" name="Group 66"/>
              <p:cNvGrpSpPr/>
              <p:nvPr/>
            </p:nvGrpSpPr>
            <p:grpSpPr>
              <a:xfrm>
                <a:off x="4067943" y="476672"/>
                <a:ext cx="3672409" cy="4356002"/>
                <a:chOff x="4067943" y="404664"/>
                <a:chExt cx="3672409" cy="4356002"/>
              </a:xfrm>
            </p:grpSpPr>
            <p:cxnSp>
              <p:nvCxnSpPr>
                <p:cNvPr id="44" name="Straight Connector 43"/>
                <p:cNvCxnSpPr/>
                <p:nvPr/>
              </p:nvCxnSpPr>
              <p:spPr>
                <a:xfrm rot="5400000">
                  <a:off x="477026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405018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33010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1889943" y="2582664"/>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261002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562352" y="2582664"/>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grpSp>
      </p:grpSp>
      <p:sp>
        <p:nvSpPr>
          <p:cNvPr id="4" name="Slide Number Placeholder 3"/>
          <p:cNvSpPr>
            <a:spLocks noGrp="1"/>
          </p:cNvSpPr>
          <p:nvPr>
            <p:ph type="sldNum" sz="quarter" idx="12"/>
          </p:nvPr>
        </p:nvSpPr>
        <p:spPr/>
        <p:txBody>
          <a:bodyPr/>
          <a:lstStyle/>
          <a:p>
            <a:fld id="{A9E0CAE8-02B6-4FD6-B305-403B95852461}" type="slidenum">
              <a:rPr lang="en-US" smtClean="0"/>
              <a:pPr/>
              <a:t>2</a:t>
            </a:fld>
            <a:endParaRPr lang="en-US" dirty="0"/>
          </a:p>
        </p:txBody>
      </p:sp>
      <p:sp>
        <p:nvSpPr>
          <p:cNvPr id="7" name="Title 1"/>
          <p:cNvSpPr txBox="1">
            <a:spLocks/>
          </p:cNvSpPr>
          <p:nvPr/>
        </p:nvSpPr>
        <p:spPr>
          <a:xfrm>
            <a:off x="3995936" y="5877272"/>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June</a:t>
            </a: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a:xfrm>
            <a:off x="4716016" y="5877272"/>
            <a:ext cx="73551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July</a:t>
            </a: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tle 1"/>
          <p:cNvSpPr txBox="1">
            <a:spLocks/>
          </p:cNvSpPr>
          <p:nvPr/>
        </p:nvSpPr>
        <p:spPr>
          <a:xfrm>
            <a:off x="5436096" y="5877272"/>
            <a:ext cx="73551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August</a:t>
            </a:r>
          </a:p>
        </p:txBody>
      </p:sp>
      <p:sp>
        <p:nvSpPr>
          <p:cNvPr id="10" name="Title 1"/>
          <p:cNvSpPr txBox="1">
            <a:spLocks/>
          </p:cNvSpPr>
          <p:nvPr/>
        </p:nvSpPr>
        <p:spPr>
          <a:xfrm>
            <a:off x="6156176" y="5877272"/>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Sept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Title 1"/>
          <p:cNvSpPr txBox="1">
            <a:spLocks/>
          </p:cNvSpPr>
          <p:nvPr/>
        </p:nvSpPr>
        <p:spPr>
          <a:xfrm>
            <a:off x="6876256" y="5877272"/>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noProof="0" dirty="0" smtClean="0">
                <a:latin typeface="+mj-lt"/>
                <a:ea typeface="+mj-ea"/>
                <a:cs typeface="+mj-cs"/>
              </a:rPr>
              <a:t>Oct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5" name="Title 1"/>
          <p:cNvSpPr txBox="1">
            <a:spLocks/>
          </p:cNvSpPr>
          <p:nvPr/>
        </p:nvSpPr>
        <p:spPr>
          <a:xfrm>
            <a:off x="2555776" y="5877272"/>
            <a:ext cx="792088"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April</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Title 1"/>
          <p:cNvSpPr txBox="1">
            <a:spLocks/>
          </p:cNvSpPr>
          <p:nvPr/>
        </p:nvSpPr>
        <p:spPr>
          <a:xfrm>
            <a:off x="3275856" y="5877272"/>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May</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4" name="TextBox 23"/>
          <p:cNvSpPr txBox="1"/>
          <p:nvPr/>
        </p:nvSpPr>
        <p:spPr>
          <a:xfrm>
            <a:off x="7020272" y="6165304"/>
            <a:ext cx="1368152" cy="253916"/>
          </a:xfrm>
          <a:prstGeom prst="rect">
            <a:avLst/>
          </a:prstGeom>
          <a:solidFill>
            <a:srgbClr val="0070C0"/>
          </a:solidFill>
        </p:spPr>
        <p:txBody>
          <a:bodyPr wrap="square" rtlCol="0">
            <a:spAutoFit/>
          </a:bodyPr>
          <a:lstStyle/>
          <a:p>
            <a:pPr algn="ctr"/>
            <a:r>
              <a:rPr lang="en-US" sz="1050" dirty="0" smtClean="0"/>
              <a:t>Laser 2</a:t>
            </a:r>
            <a:endParaRPr lang="en-US" sz="1050" dirty="0"/>
          </a:p>
        </p:txBody>
      </p:sp>
      <p:sp>
        <p:nvSpPr>
          <p:cNvPr id="23" name="TextBox 22"/>
          <p:cNvSpPr txBox="1"/>
          <p:nvPr/>
        </p:nvSpPr>
        <p:spPr>
          <a:xfrm>
            <a:off x="4283968" y="6165304"/>
            <a:ext cx="2736304" cy="261610"/>
          </a:xfrm>
          <a:prstGeom prst="rect">
            <a:avLst/>
          </a:prstGeom>
          <a:solidFill>
            <a:schemeClr val="accent1">
              <a:lumMod val="40000"/>
              <a:lumOff val="60000"/>
            </a:schemeClr>
          </a:solidFill>
        </p:spPr>
        <p:txBody>
          <a:bodyPr wrap="square" rtlCol="0">
            <a:spAutoFit/>
          </a:bodyPr>
          <a:lstStyle/>
          <a:p>
            <a:pPr algn="ctr"/>
            <a:r>
              <a:rPr lang="en-US" sz="1100" dirty="0" smtClean="0"/>
              <a:t>Laser 1</a:t>
            </a:r>
            <a:endParaRPr lang="en-US" sz="1100" dirty="0"/>
          </a:p>
        </p:txBody>
      </p:sp>
      <p:sp>
        <p:nvSpPr>
          <p:cNvPr id="13" name="TextBox 12"/>
          <p:cNvSpPr txBox="1"/>
          <p:nvPr/>
        </p:nvSpPr>
        <p:spPr>
          <a:xfrm>
            <a:off x="3131840" y="6165305"/>
            <a:ext cx="648072" cy="261610"/>
          </a:xfrm>
          <a:prstGeom prst="rect">
            <a:avLst/>
          </a:prstGeom>
          <a:solidFill>
            <a:schemeClr val="accent1">
              <a:lumMod val="40000"/>
              <a:lumOff val="60000"/>
            </a:schemeClr>
          </a:solidFill>
        </p:spPr>
        <p:txBody>
          <a:bodyPr wrap="square" rtlCol="0">
            <a:spAutoFit/>
          </a:bodyPr>
          <a:lstStyle/>
          <a:p>
            <a:pPr algn="ctr"/>
            <a:r>
              <a:rPr lang="en-US" sz="1100" dirty="0" smtClean="0"/>
              <a:t>Laser 1</a:t>
            </a:r>
            <a:endParaRPr lang="en-US" sz="1100" dirty="0"/>
          </a:p>
        </p:txBody>
      </p:sp>
      <p:sp>
        <p:nvSpPr>
          <p:cNvPr id="21" name="TextBox 20"/>
          <p:cNvSpPr txBox="1"/>
          <p:nvPr/>
        </p:nvSpPr>
        <p:spPr>
          <a:xfrm>
            <a:off x="2555776" y="6165304"/>
            <a:ext cx="576064" cy="253916"/>
          </a:xfrm>
          <a:prstGeom prst="rect">
            <a:avLst/>
          </a:prstGeom>
          <a:solidFill>
            <a:srgbClr val="0070C0"/>
          </a:solidFill>
        </p:spPr>
        <p:txBody>
          <a:bodyPr wrap="square" rtlCol="0">
            <a:spAutoFit/>
          </a:bodyPr>
          <a:lstStyle/>
          <a:p>
            <a:pPr algn="ctr"/>
            <a:r>
              <a:rPr lang="en-US" sz="1050" dirty="0" smtClean="0"/>
              <a:t>Laser 2</a:t>
            </a:r>
            <a:endParaRPr lang="en-US" sz="1050" dirty="0"/>
          </a:p>
        </p:txBody>
      </p:sp>
      <p:sp>
        <p:nvSpPr>
          <p:cNvPr id="22" name="TextBox 21"/>
          <p:cNvSpPr txBox="1"/>
          <p:nvPr/>
        </p:nvSpPr>
        <p:spPr>
          <a:xfrm>
            <a:off x="3779912" y="6165304"/>
            <a:ext cx="504056" cy="261610"/>
          </a:xfrm>
          <a:prstGeom prst="rect">
            <a:avLst/>
          </a:prstGeom>
          <a:solidFill>
            <a:srgbClr val="0070C0"/>
          </a:solidFill>
        </p:spPr>
        <p:txBody>
          <a:bodyPr wrap="square" rtlCol="0">
            <a:spAutoFit/>
          </a:bodyPr>
          <a:lstStyle/>
          <a:p>
            <a:pPr algn="ctr"/>
            <a:r>
              <a:rPr lang="en-US" sz="1100" dirty="0" smtClean="0"/>
              <a:t>L.2</a:t>
            </a:r>
            <a:endParaRPr lang="en-US" sz="1100" dirty="0"/>
          </a:p>
        </p:txBody>
      </p:sp>
      <p:sp>
        <p:nvSpPr>
          <p:cNvPr id="39" name="Title 1"/>
          <p:cNvSpPr txBox="1">
            <a:spLocks/>
          </p:cNvSpPr>
          <p:nvPr/>
        </p:nvSpPr>
        <p:spPr>
          <a:xfrm>
            <a:off x="35496" y="4509120"/>
            <a:ext cx="1584176" cy="648072"/>
          </a:xfrm>
          <a:prstGeom prst="rect">
            <a:avLst/>
          </a:prstGeom>
        </p:spPr>
        <p:txBody>
          <a:bodyPr vert="horz" lIns="91440" tIns="45720" rIns="91440" bIns="45720" rtlCol="0" anchor="ctr">
            <a:normAutofit fontScale="975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j-lt"/>
                <a:ea typeface="+mj-ea"/>
                <a:cs typeface="+mj-cs"/>
              </a:rPr>
              <a:t>data not uploaded  end of  May but Laser</a:t>
            </a:r>
            <a:r>
              <a:rPr kumimoji="0" lang="en-US" sz="1200" b="0" i="0" u="none" strike="noStrike" kern="1200" cap="none" spc="0" normalizeH="0" noProof="0" dirty="0" smtClean="0">
                <a:ln>
                  <a:noFill/>
                </a:ln>
                <a:solidFill>
                  <a:schemeClr val="tx1"/>
                </a:solidFill>
                <a:effectLst/>
                <a:uLnTx/>
                <a:uFillTx/>
                <a:latin typeface="+mj-lt"/>
                <a:ea typeface="+mj-ea"/>
                <a:cs typeface="+mj-cs"/>
              </a:rPr>
              <a:t> OK.</a:t>
            </a: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n-US" sz="1200" b="0"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40" name="Title 1"/>
          <p:cNvSpPr txBox="1">
            <a:spLocks/>
          </p:cNvSpPr>
          <p:nvPr/>
        </p:nvSpPr>
        <p:spPr>
          <a:xfrm>
            <a:off x="35496" y="620688"/>
            <a:ext cx="1907704" cy="2592288"/>
          </a:xfrm>
          <a:prstGeom prst="rect">
            <a:avLst/>
          </a:prstGeom>
        </p:spPr>
        <p:txBody>
          <a:bodyPr vert="horz" lIns="91440" tIns="45720" rIns="91440" bIns="45720" rtlCol="0" anchor="ctr">
            <a:normAutofit fontScale="975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j-lt"/>
                <a:ea typeface="+mj-ea"/>
                <a:cs typeface="+mj-cs"/>
              </a:rPr>
              <a:t>Laser</a:t>
            </a:r>
            <a:r>
              <a:rPr kumimoji="0" lang="en-US" sz="1200" b="0" i="0" u="none" strike="noStrike" kern="1200" cap="none" spc="0" normalizeH="0" noProof="0" dirty="0" smtClean="0">
                <a:ln>
                  <a:noFill/>
                </a:ln>
                <a:solidFill>
                  <a:schemeClr val="tx1"/>
                </a:solidFill>
                <a:effectLst/>
                <a:uLnTx/>
                <a:uFillTx/>
                <a:latin typeface="+mj-lt"/>
                <a:ea typeface="+mj-ea"/>
                <a:cs typeface="+mj-cs"/>
              </a:rPr>
              <a:t> </a:t>
            </a:r>
            <a:r>
              <a:rPr kumimoji="0" lang="en-US" sz="1200" b="0" i="0" u="none" strike="noStrike" kern="1200" cap="none" spc="0" normalizeH="0" baseline="0" noProof="0" dirty="0" smtClean="0">
                <a:ln>
                  <a:noFill/>
                </a:ln>
                <a:solidFill>
                  <a:schemeClr val="tx1"/>
                </a:solidFill>
                <a:effectLst/>
                <a:uLnTx/>
                <a:uFillTx/>
                <a:latin typeface="+mj-lt"/>
                <a:ea typeface="+mj-ea"/>
                <a:cs typeface="+mj-cs"/>
              </a:rPr>
              <a:t>maintenance</a:t>
            </a:r>
            <a:r>
              <a:rPr kumimoji="0" lang="en-US" sz="1200" b="0" i="0" u="none" strike="noStrike" kern="1200" cap="none" spc="0" normalizeH="0" noProof="0" dirty="0" smtClean="0">
                <a:ln>
                  <a:noFill/>
                </a:ln>
                <a:solidFill>
                  <a:schemeClr val="tx1"/>
                </a:solidFill>
                <a:effectLst/>
                <a:uLnTx/>
                <a:uFillTx/>
                <a:latin typeface="+mj-lt"/>
                <a:ea typeface="+mj-ea"/>
                <a:cs typeface="+mj-cs"/>
              </a:rPr>
              <a:t> usually done  during the TC, technical stop of CMS so invisible interruption (for RED laser). </a:t>
            </a:r>
          </a:p>
          <a:p>
            <a:pPr marL="0" marR="0" lvl="0" indent="0" algn="just" defTabSz="914400" rtl="0" eaLnBrk="1" fontAlgn="auto" latinLnBrk="0" hangingPunct="1">
              <a:lnSpc>
                <a:spcPct val="100000"/>
              </a:lnSpc>
              <a:spcBef>
                <a:spcPct val="0"/>
              </a:spcBef>
              <a:spcAft>
                <a:spcPts val="0"/>
              </a:spcAft>
              <a:buClrTx/>
              <a:buSzTx/>
              <a:buFontTx/>
              <a:buNone/>
              <a:tabLst/>
              <a:defRPr/>
            </a:pPr>
            <a:r>
              <a:rPr lang="en-US" sz="1200" noProof="0" dirty="0" smtClean="0">
                <a:latin typeface="+mj-lt"/>
                <a:ea typeface="+mj-ea"/>
                <a:cs typeface="+mj-cs"/>
              </a:rPr>
              <a:t>When laser is ONLINE , data taking, </a:t>
            </a:r>
            <a:r>
              <a:rPr lang="en-US" sz="1200" b="1" noProof="0" dirty="0" smtClean="0">
                <a:latin typeface="+mj-lt"/>
                <a:ea typeface="+mj-ea"/>
                <a:cs typeface="+mj-cs"/>
              </a:rPr>
              <a:t>laser values are inside the limits all the time </a:t>
            </a:r>
            <a:r>
              <a:rPr lang="en-US" sz="1200" noProof="0" dirty="0" smtClean="0">
                <a:latin typeface="+mj-lt"/>
                <a:ea typeface="+mj-ea"/>
                <a:cs typeface="+mj-cs"/>
              </a:rPr>
              <a:t>else </a:t>
            </a:r>
            <a:r>
              <a:rPr lang="en-US" sz="1200" dirty="0" smtClean="0">
                <a:latin typeface="+mj-lt"/>
                <a:ea typeface="+mj-ea"/>
                <a:cs typeface="+mj-cs"/>
              </a:rPr>
              <a:t> there is intervention ! (few minutes or  few hours)</a:t>
            </a:r>
            <a:endParaRPr kumimoji="0" lang="en-US" sz="1200" b="0" i="0" u="none" strike="noStrike" kern="1200" cap="none" spc="0" normalizeH="0" noProof="0" dirty="0" smtClean="0">
              <a:ln>
                <a:noFill/>
              </a:ln>
              <a:solidFill>
                <a:schemeClr val="tx1"/>
              </a:solidFill>
              <a:effectLst/>
              <a:uLnTx/>
              <a:uFillTx/>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n-US" sz="1200" b="0"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41" name="Rectangle 40"/>
          <p:cNvSpPr/>
          <p:nvPr/>
        </p:nvSpPr>
        <p:spPr>
          <a:xfrm>
            <a:off x="35496" y="3284984"/>
            <a:ext cx="1800200" cy="646331"/>
          </a:xfrm>
          <a:prstGeom prst="rect">
            <a:avLst/>
          </a:prstGeom>
        </p:spPr>
        <p:txBody>
          <a:bodyPr wrap="square">
            <a:spAutoFit/>
          </a:bodyPr>
          <a:lstStyle/>
          <a:p>
            <a:pPr lvl="0" algn="ctr">
              <a:spcBef>
                <a:spcPct val="0"/>
              </a:spcBef>
              <a:defRPr/>
            </a:pPr>
            <a:r>
              <a:rPr lang="en-US" sz="1200" b="1" dirty="0" smtClean="0"/>
              <a:t>Not the same scale as the Light Checker </a:t>
            </a:r>
          </a:p>
          <a:p>
            <a:pPr lvl="0" algn="ctr">
              <a:spcBef>
                <a:spcPct val="0"/>
              </a:spcBef>
              <a:defRPr/>
            </a:pPr>
            <a:r>
              <a:rPr lang="en-US" sz="1200" b="1" dirty="0" smtClean="0"/>
              <a:t>(#limits) </a:t>
            </a:r>
          </a:p>
        </p:txBody>
      </p:sp>
      <p:sp>
        <p:nvSpPr>
          <p:cNvPr id="42" name="TextBox 41"/>
          <p:cNvSpPr txBox="1"/>
          <p:nvPr/>
        </p:nvSpPr>
        <p:spPr>
          <a:xfrm>
            <a:off x="3707904" y="0"/>
            <a:ext cx="2700804" cy="369332"/>
          </a:xfrm>
          <a:prstGeom prst="rect">
            <a:avLst/>
          </a:prstGeom>
          <a:noFill/>
        </p:spPr>
        <p:txBody>
          <a:bodyPr wrap="none" rtlCol="0">
            <a:spAutoFit/>
          </a:bodyPr>
          <a:lstStyle/>
          <a:p>
            <a:r>
              <a:rPr lang="en-US" dirty="0" smtClean="0">
                <a:solidFill>
                  <a:srgbClr val="FF0000"/>
                </a:solidFill>
              </a:rPr>
              <a:t>RED</a:t>
            </a:r>
            <a:r>
              <a:rPr lang="en-US" dirty="0" smtClean="0"/>
              <a:t> and </a:t>
            </a:r>
            <a:r>
              <a:rPr lang="en-US" dirty="0" smtClean="0">
                <a:solidFill>
                  <a:srgbClr val="0070C0"/>
                </a:solidFill>
              </a:rPr>
              <a:t>BLUE</a:t>
            </a:r>
            <a:r>
              <a:rPr lang="en-US" dirty="0" smtClean="0"/>
              <a:t> laser history</a:t>
            </a:r>
            <a:endParaRPr lang="en-US" dirty="0"/>
          </a:p>
        </p:txBody>
      </p:sp>
      <p:sp>
        <p:nvSpPr>
          <p:cNvPr id="50" name="Title 1"/>
          <p:cNvSpPr txBox="1">
            <a:spLocks/>
          </p:cNvSpPr>
          <p:nvPr/>
        </p:nvSpPr>
        <p:spPr>
          <a:xfrm>
            <a:off x="7596336" y="5848976"/>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noProof="0" dirty="0" smtClean="0">
                <a:latin typeface="+mj-lt"/>
                <a:ea typeface="+mj-ea"/>
                <a:cs typeface="+mj-cs"/>
              </a:rPr>
              <a:t>Nov</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16216" y="6376243"/>
            <a:ext cx="2133600" cy="365125"/>
          </a:xfrm>
        </p:spPr>
        <p:txBody>
          <a:bodyPr/>
          <a:lstStyle/>
          <a:p>
            <a:fld id="{A9E0CAE8-02B6-4FD6-B305-403B95852461}" type="slidenum">
              <a:rPr lang="en-US" smtClean="0"/>
              <a:pPr/>
              <a:t>3</a:t>
            </a:fld>
            <a:endParaRPr lang="en-US" dirty="0"/>
          </a:p>
        </p:txBody>
      </p:sp>
      <p:sp>
        <p:nvSpPr>
          <p:cNvPr id="18" name="Title 1"/>
          <p:cNvSpPr txBox="1">
            <a:spLocks/>
          </p:cNvSpPr>
          <p:nvPr/>
        </p:nvSpPr>
        <p:spPr>
          <a:xfrm>
            <a:off x="4067944" y="5687669"/>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June</a:t>
            </a: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9" name="Title 1"/>
          <p:cNvSpPr txBox="1">
            <a:spLocks/>
          </p:cNvSpPr>
          <p:nvPr/>
        </p:nvSpPr>
        <p:spPr>
          <a:xfrm>
            <a:off x="4788024" y="5687669"/>
            <a:ext cx="73551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July</a:t>
            </a: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20" name="Title 1"/>
          <p:cNvSpPr txBox="1">
            <a:spLocks/>
          </p:cNvSpPr>
          <p:nvPr/>
        </p:nvSpPr>
        <p:spPr>
          <a:xfrm>
            <a:off x="5508104" y="5687669"/>
            <a:ext cx="73551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August</a:t>
            </a:r>
          </a:p>
        </p:txBody>
      </p:sp>
      <p:sp>
        <p:nvSpPr>
          <p:cNvPr id="21" name="Title 1"/>
          <p:cNvSpPr txBox="1">
            <a:spLocks/>
          </p:cNvSpPr>
          <p:nvPr/>
        </p:nvSpPr>
        <p:spPr>
          <a:xfrm>
            <a:off x="6228184" y="5687669"/>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Sept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2" name="TextBox 21"/>
          <p:cNvSpPr txBox="1"/>
          <p:nvPr/>
        </p:nvSpPr>
        <p:spPr>
          <a:xfrm>
            <a:off x="3131840" y="5975702"/>
            <a:ext cx="648072" cy="261610"/>
          </a:xfrm>
          <a:prstGeom prst="rect">
            <a:avLst/>
          </a:prstGeom>
          <a:solidFill>
            <a:schemeClr val="accent1">
              <a:lumMod val="40000"/>
              <a:lumOff val="60000"/>
            </a:schemeClr>
          </a:solidFill>
        </p:spPr>
        <p:txBody>
          <a:bodyPr wrap="square" rtlCol="0">
            <a:spAutoFit/>
          </a:bodyPr>
          <a:lstStyle/>
          <a:p>
            <a:pPr algn="ctr"/>
            <a:r>
              <a:rPr lang="en-US" sz="1100" dirty="0" smtClean="0"/>
              <a:t>Laser 1</a:t>
            </a:r>
            <a:endParaRPr lang="en-US" sz="1100" dirty="0"/>
          </a:p>
        </p:txBody>
      </p:sp>
      <p:sp>
        <p:nvSpPr>
          <p:cNvPr id="23" name="Title 1"/>
          <p:cNvSpPr txBox="1">
            <a:spLocks/>
          </p:cNvSpPr>
          <p:nvPr/>
        </p:nvSpPr>
        <p:spPr>
          <a:xfrm>
            <a:off x="6948264" y="5687669"/>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noProof="0" dirty="0" smtClean="0">
                <a:latin typeface="+mj-lt"/>
                <a:ea typeface="+mj-ea"/>
                <a:cs typeface="+mj-cs"/>
              </a:rPr>
              <a:t>Oct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4" name="Title 1"/>
          <p:cNvSpPr txBox="1">
            <a:spLocks/>
          </p:cNvSpPr>
          <p:nvPr/>
        </p:nvSpPr>
        <p:spPr>
          <a:xfrm>
            <a:off x="2555776" y="5687669"/>
            <a:ext cx="792088"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April</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5" name="Title 1"/>
          <p:cNvSpPr txBox="1">
            <a:spLocks/>
          </p:cNvSpPr>
          <p:nvPr/>
        </p:nvSpPr>
        <p:spPr>
          <a:xfrm>
            <a:off x="3347864" y="5687669"/>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May</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6" name="TextBox 25"/>
          <p:cNvSpPr txBox="1"/>
          <p:nvPr/>
        </p:nvSpPr>
        <p:spPr>
          <a:xfrm>
            <a:off x="2555776" y="5975701"/>
            <a:ext cx="576064" cy="253916"/>
          </a:xfrm>
          <a:prstGeom prst="rect">
            <a:avLst/>
          </a:prstGeom>
          <a:solidFill>
            <a:srgbClr val="0070C0"/>
          </a:solidFill>
        </p:spPr>
        <p:txBody>
          <a:bodyPr wrap="square" rtlCol="0">
            <a:spAutoFit/>
          </a:bodyPr>
          <a:lstStyle/>
          <a:p>
            <a:pPr algn="ctr"/>
            <a:r>
              <a:rPr lang="en-US" sz="1050" dirty="0" smtClean="0"/>
              <a:t>Laser 2</a:t>
            </a:r>
            <a:endParaRPr lang="en-US" sz="1050" dirty="0"/>
          </a:p>
        </p:txBody>
      </p:sp>
      <p:sp>
        <p:nvSpPr>
          <p:cNvPr id="27" name="TextBox 26"/>
          <p:cNvSpPr txBox="1"/>
          <p:nvPr/>
        </p:nvSpPr>
        <p:spPr>
          <a:xfrm>
            <a:off x="3779912" y="5975701"/>
            <a:ext cx="504056" cy="261610"/>
          </a:xfrm>
          <a:prstGeom prst="rect">
            <a:avLst/>
          </a:prstGeom>
          <a:solidFill>
            <a:srgbClr val="0070C0"/>
          </a:solidFill>
        </p:spPr>
        <p:txBody>
          <a:bodyPr wrap="square" rtlCol="0">
            <a:spAutoFit/>
          </a:bodyPr>
          <a:lstStyle/>
          <a:p>
            <a:pPr algn="ctr"/>
            <a:r>
              <a:rPr lang="en-US" sz="1100" dirty="0" smtClean="0"/>
              <a:t>L.2</a:t>
            </a:r>
            <a:endParaRPr lang="en-US" sz="1100" dirty="0"/>
          </a:p>
        </p:txBody>
      </p:sp>
      <p:sp>
        <p:nvSpPr>
          <p:cNvPr id="28" name="TextBox 27"/>
          <p:cNvSpPr txBox="1"/>
          <p:nvPr/>
        </p:nvSpPr>
        <p:spPr>
          <a:xfrm>
            <a:off x="4283968" y="5975701"/>
            <a:ext cx="2736304" cy="261610"/>
          </a:xfrm>
          <a:prstGeom prst="rect">
            <a:avLst/>
          </a:prstGeom>
          <a:solidFill>
            <a:schemeClr val="accent1">
              <a:lumMod val="40000"/>
              <a:lumOff val="60000"/>
            </a:schemeClr>
          </a:solidFill>
        </p:spPr>
        <p:txBody>
          <a:bodyPr wrap="square" rtlCol="0">
            <a:spAutoFit/>
          </a:bodyPr>
          <a:lstStyle/>
          <a:p>
            <a:pPr algn="ctr"/>
            <a:r>
              <a:rPr lang="en-US" sz="1100" dirty="0" smtClean="0"/>
              <a:t>Laser 1</a:t>
            </a:r>
            <a:endParaRPr lang="en-US" sz="1100" dirty="0"/>
          </a:p>
        </p:txBody>
      </p:sp>
      <p:sp>
        <p:nvSpPr>
          <p:cNvPr id="29" name="TextBox 28"/>
          <p:cNvSpPr txBox="1"/>
          <p:nvPr/>
        </p:nvSpPr>
        <p:spPr>
          <a:xfrm>
            <a:off x="7020272" y="5975701"/>
            <a:ext cx="1440160" cy="253916"/>
          </a:xfrm>
          <a:prstGeom prst="rect">
            <a:avLst/>
          </a:prstGeom>
          <a:solidFill>
            <a:srgbClr val="0070C0"/>
          </a:solidFill>
        </p:spPr>
        <p:txBody>
          <a:bodyPr wrap="square" rtlCol="0">
            <a:spAutoFit/>
          </a:bodyPr>
          <a:lstStyle/>
          <a:p>
            <a:pPr algn="ctr"/>
            <a:r>
              <a:rPr lang="en-US" sz="1050" dirty="0" smtClean="0"/>
              <a:t>Laser 2</a:t>
            </a:r>
            <a:endParaRPr lang="en-US" sz="1050" dirty="0"/>
          </a:p>
        </p:txBody>
      </p:sp>
      <p:sp>
        <p:nvSpPr>
          <p:cNvPr id="30" name="Oval 29"/>
          <p:cNvSpPr/>
          <p:nvPr/>
        </p:nvSpPr>
        <p:spPr>
          <a:xfrm>
            <a:off x="6012160" y="4365104"/>
            <a:ext cx="288032" cy="288032"/>
          </a:xfrm>
          <a:prstGeom prst="ellipse">
            <a:avLst/>
          </a:prstGeom>
          <a:solidFill>
            <a:srgbClr val="FF6600">
              <a:alpha val="47059"/>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771800" y="4509120"/>
            <a:ext cx="216024" cy="216024"/>
          </a:xfrm>
          <a:prstGeom prst="ellipse">
            <a:avLst/>
          </a:prstGeom>
          <a:solidFill>
            <a:srgbClr val="FF0000">
              <a:alpha val="43922"/>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707904" y="4437112"/>
            <a:ext cx="288032" cy="288032"/>
          </a:xfrm>
          <a:prstGeom prst="ellipse">
            <a:avLst/>
          </a:prstGeom>
          <a:solidFill>
            <a:srgbClr val="FF0000">
              <a:alpha val="43922"/>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211960" y="4365104"/>
            <a:ext cx="288032" cy="288032"/>
          </a:xfrm>
          <a:prstGeom prst="ellipse">
            <a:avLst/>
          </a:prstGeom>
          <a:solidFill>
            <a:srgbClr val="FF0000">
              <a:alpha val="43922"/>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004048" y="4437112"/>
            <a:ext cx="288032" cy="288032"/>
          </a:xfrm>
          <a:prstGeom prst="ellipse">
            <a:avLst/>
          </a:prstGeom>
          <a:solidFill>
            <a:srgbClr val="FF6600">
              <a:alpha val="47059"/>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804248" y="4365104"/>
            <a:ext cx="288032" cy="288032"/>
          </a:xfrm>
          <a:prstGeom prst="ellipse">
            <a:avLst/>
          </a:prstGeom>
          <a:solidFill>
            <a:srgbClr val="FF6600">
              <a:alpha val="47059"/>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059832" y="4365104"/>
            <a:ext cx="216024" cy="207640"/>
          </a:xfrm>
          <a:prstGeom prst="ellipse">
            <a:avLst/>
          </a:prstGeom>
          <a:solidFill>
            <a:srgbClr val="FF0000">
              <a:alpha val="43922"/>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236296" y="4437112"/>
            <a:ext cx="216024" cy="216024"/>
          </a:xfrm>
          <a:prstGeom prst="ellipse">
            <a:avLst/>
          </a:prstGeom>
          <a:solidFill>
            <a:srgbClr val="FF0000">
              <a:alpha val="43922"/>
            </a:srgb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779912" y="5013176"/>
            <a:ext cx="288032" cy="288032"/>
          </a:xfrm>
          <a:prstGeom prst="ellipse">
            <a:avLst/>
          </a:prstGeom>
          <a:solidFill>
            <a:srgbClr val="FF0000">
              <a:alpha val="43922"/>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211960" y="5013176"/>
            <a:ext cx="288032" cy="288032"/>
          </a:xfrm>
          <a:prstGeom prst="ellipse">
            <a:avLst/>
          </a:prstGeom>
          <a:solidFill>
            <a:srgbClr val="FF0000">
              <a:alpha val="43922"/>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5004048" y="5013176"/>
            <a:ext cx="288032" cy="288032"/>
          </a:xfrm>
          <a:prstGeom prst="ellipse">
            <a:avLst/>
          </a:prstGeom>
          <a:solidFill>
            <a:srgbClr val="FF6600">
              <a:alpha val="47059"/>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516216" y="5013176"/>
            <a:ext cx="288032" cy="288032"/>
          </a:xfrm>
          <a:prstGeom prst="ellipse">
            <a:avLst/>
          </a:prstGeom>
          <a:solidFill>
            <a:srgbClr val="FF0000">
              <a:alpha val="43922"/>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940152" y="5013176"/>
            <a:ext cx="288032" cy="288032"/>
          </a:xfrm>
          <a:prstGeom prst="ellipse">
            <a:avLst/>
          </a:prstGeom>
          <a:solidFill>
            <a:srgbClr val="FF6600">
              <a:alpha val="47059"/>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948264" y="5013176"/>
            <a:ext cx="288032" cy="288032"/>
          </a:xfrm>
          <a:prstGeom prst="ellipse">
            <a:avLst/>
          </a:prstGeom>
          <a:solidFill>
            <a:srgbClr val="FF6600">
              <a:alpha val="47059"/>
            </a:srgb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itle 1"/>
          <p:cNvSpPr txBox="1">
            <a:spLocks/>
          </p:cNvSpPr>
          <p:nvPr/>
        </p:nvSpPr>
        <p:spPr>
          <a:xfrm>
            <a:off x="504056" y="4149080"/>
            <a:ext cx="1403648" cy="648072"/>
          </a:xfrm>
          <a:prstGeom prst="rect">
            <a:avLst/>
          </a:prstGeom>
          <a:solidFill>
            <a:srgbClr val="DDEEFF"/>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Blue laser intervention</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0" name="Title 1"/>
          <p:cNvSpPr txBox="1">
            <a:spLocks/>
          </p:cNvSpPr>
          <p:nvPr/>
        </p:nvSpPr>
        <p:spPr>
          <a:xfrm>
            <a:off x="504056" y="4869160"/>
            <a:ext cx="1403648" cy="648072"/>
          </a:xfrm>
          <a:prstGeom prst="rect">
            <a:avLst/>
          </a:prstGeom>
          <a:solidFill>
            <a:srgbClr val="FED2D6"/>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Red laser intervention</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2" name="Title 1"/>
          <p:cNvSpPr txBox="1">
            <a:spLocks/>
          </p:cNvSpPr>
          <p:nvPr/>
        </p:nvSpPr>
        <p:spPr>
          <a:xfrm>
            <a:off x="107504" y="5877272"/>
            <a:ext cx="1043608" cy="360040"/>
          </a:xfrm>
          <a:prstGeom prst="rect">
            <a:avLst/>
          </a:prstGeom>
          <a:solidFill>
            <a:srgbClr val="FFFFCC"/>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j-lt"/>
                <a:ea typeface="+mj-ea"/>
                <a:cs typeface="+mj-cs"/>
              </a:rPr>
              <a:t>Maintenance</a:t>
            </a:r>
            <a:endParaRPr kumimoji="0" lang="en-US" sz="1200" b="1" i="0" u="none" strike="noStrike" kern="1200" cap="none" spc="0" normalizeH="0" noProof="0" dirty="0" smtClean="0">
              <a:ln>
                <a:noFill/>
              </a:ln>
              <a:solidFill>
                <a:schemeClr val="tx1"/>
              </a:solidFill>
              <a:effectLst/>
              <a:uLnTx/>
              <a:uFillTx/>
              <a:latin typeface="+mj-lt"/>
              <a:ea typeface="+mj-ea"/>
              <a:cs typeface="+mj-cs"/>
            </a:endParaRPr>
          </a:p>
        </p:txBody>
      </p:sp>
      <p:sp>
        <p:nvSpPr>
          <p:cNvPr id="63" name="Title 1"/>
          <p:cNvSpPr txBox="1">
            <a:spLocks/>
          </p:cNvSpPr>
          <p:nvPr/>
        </p:nvSpPr>
        <p:spPr>
          <a:xfrm>
            <a:off x="72008" y="6309320"/>
            <a:ext cx="1043608" cy="360040"/>
          </a:xfrm>
          <a:prstGeom prst="rect">
            <a:avLst/>
          </a:prstGeom>
          <a:solidFill>
            <a:srgbClr val="FFFFCC"/>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j-lt"/>
                <a:ea typeface="+mj-ea"/>
                <a:cs typeface="+mj-cs"/>
              </a:rPr>
              <a:t>Services</a:t>
            </a:r>
            <a:endParaRPr kumimoji="0" lang="en-US" sz="1200" b="1" i="0" u="none" strike="noStrike" kern="1200" cap="none" spc="0" normalizeH="0" noProof="0" dirty="0" smtClean="0">
              <a:ln>
                <a:noFill/>
              </a:ln>
              <a:solidFill>
                <a:schemeClr val="tx1"/>
              </a:solidFill>
              <a:effectLst/>
              <a:uLnTx/>
              <a:uFillTx/>
              <a:latin typeface="+mj-lt"/>
              <a:ea typeface="+mj-ea"/>
              <a:cs typeface="+mj-cs"/>
            </a:endParaRPr>
          </a:p>
        </p:txBody>
      </p:sp>
      <p:sp>
        <p:nvSpPr>
          <p:cNvPr id="64" name="Oval 63"/>
          <p:cNvSpPr/>
          <p:nvPr/>
        </p:nvSpPr>
        <p:spPr>
          <a:xfrm>
            <a:off x="1259632" y="5877272"/>
            <a:ext cx="360040" cy="360040"/>
          </a:xfrm>
          <a:prstGeom prst="ellipse">
            <a:avLst/>
          </a:prstGeom>
          <a:solidFill>
            <a:srgbClr val="FF6600"/>
          </a:solidFill>
          <a:ln>
            <a:solidFill>
              <a:srgbClr val="DDE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259632" y="6309320"/>
            <a:ext cx="360040" cy="360040"/>
          </a:xfrm>
          <a:prstGeom prst="ellipse">
            <a:avLst/>
          </a:prstGeom>
          <a:solidFill>
            <a:srgbClr val="FF0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txBox="1">
            <a:spLocks/>
          </p:cNvSpPr>
          <p:nvPr/>
        </p:nvSpPr>
        <p:spPr>
          <a:xfrm>
            <a:off x="0" y="908720"/>
            <a:ext cx="1835696" cy="2736304"/>
          </a:xfrm>
          <a:prstGeom prst="rect">
            <a:avLst/>
          </a:prstGeom>
          <a:solidFill>
            <a:schemeClr val="bg2"/>
          </a:solidFill>
        </p:spPr>
        <p:txBody>
          <a:bodyPr vert="horz" lIns="91440" tIns="45720" rIns="91440" bIns="45720" rtlCol="0" anchor="t" anchorCtr="0">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n-US" sz="1100" b="1" dirty="0" smtClean="0">
                <a:latin typeface="+mj-lt"/>
                <a:ea typeface="+mj-ea"/>
                <a:cs typeface="+mj-cs"/>
              </a:rPr>
              <a:t>Current evolution show any laser interventions of adjustments: </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en-US" sz="1100" dirty="0" smtClean="0">
                <a:latin typeface="+mj-lt"/>
                <a:ea typeface="+mj-ea"/>
                <a:cs typeface="+mj-cs"/>
              </a:rPr>
              <a:t>when it’s get high something wrong; </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en-US" sz="1100" dirty="0" smtClean="0">
                <a:latin typeface="+mj-lt"/>
                <a:ea typeface="+mj-ea"/>
                <a:cs typeface="+mj-cs"/>
              </a:rPr>
              <a:t> when restart from low current, working point,  mean tuning;</a:t>
            </a:r>
          </a:p>
          <a:p>
            <a:pPr marL="0" marR="0" lvl="0" indent="0" algn="just" defTabSz="914400" rtl="0" eaLnBrk="1" fontAlgn="auto" latinLnBrk="0" hangingPunct="1">
              <a:lnSpc>
                <a:spcPct val="100000"/>
              </a:lnSpc>
              <a:spcBef>
                <a:spcPct val="0"/>
              </a:spcBef>
              <a:spcAft>
                <a:spcPts val="0"/>
              </a:spcAft>
              <a:buClrTx/>
              <a:buSzTx/>
              <a:buFontTx/>
              <a:buChar char="-"/>
              <a:tabLst/>
              <a:defRPr/>
            </a:pPr>
            <a:r>
              <a:rPr kumimoji="0" lang="en-US" sz="1100" b="0" i="0" u="none" strike="noStrike" kern="1200" cap="none" spc="0" normalizeH="0" noProof="0" dirty="0" smtClean="0">
                <a:ln>
                  <a:noFill/>
                </a:ln>
                <a:solidFill>
                  <a:schemeClr val="tx1"/>
                </a:solidFill>
                <a:effectLst/>
                <a:uLnTx/>
                <a:uFillTx/>
                <a:latin typeface="+mj-lt"/>
                <a:ea typeface="+mj-ea"/>
                <a:cs typeface="+mj-cs"/>
              </a:rPr>
              <a:t> when current goes to decrease it’s not so well, current should increased to compensate lamp aging. But this is theoretical because feedback is set on TIS timing now, not on the YLF energy</a:t>
            </a:r>
          </a:p>
          <a:p>
            <a:pPr marL="0" marR="0" lvl="0" indent="0" algn="just" defTabSz="914400" rtl="0" eaLnBrk="1" fontAlgn="auto" latinLnBrk="0" hangingPunct="1">
              <a:lnSpc>
                <a:spcPct val="100000"/>
              </a:lnSpc>
              <a:spcBef>
                <a:spcPct val="0"/>
              </a:spcBef>
              <a:spcAft>
                <a:spcPts val="0"/>
              </a:spcAft>
              <a:buClrTx/>
              <a:buSzTx/>
              <a:buFontTx/>
              <a:buChar char="-"/>
              <a:tabLst/>
              <a:defRPr/>
            </a:pPr>
            <a:endParaRPr lang="en-US" sz="1100" baseline="0" dirty="0" smtClean="0">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Char char="-"/>
              <a:tabLst/>
              <a:defRPr/>
            </a:pPr>
            <a:endParaRPr kumimoji="0" lang="en-US" sz="11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4" name="Title 1"/>
          <p:cNvSpPr txBox="1">
            <a:spLocks/>
          </p:cNvSpPr>
          <p:nvPr/>
        </p:nvSpPr>
        <p:spPr>
          <a:xfrm>
            <a:off x="7740352" y="5661248"/>
            <a:ext cx="720080" cy="24432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noProof="0" dirty="0" smtClean="0">
                <a:latin typeface="+mj-lt"/>
                <a:ea typeface="+mj-ea"/>
                <a:cs typeface="+mj-cs"/>
              </a:rPr>
              <a:t>Nov</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6" name="TextBox 85"/>
          <p:cNvSpPr txBox="1"/>
          <p:nvPr/>
        </p:nvSpPr>
        <p:spPr>
          <a:xfrm>
            <a:off x="3707904" y="0"/>
            <a:ext cx="2700804" cy="369332"/>
          </a:xfrm>
          <a:prstGeom prst="rect">
            <a:avLst/>
          </a:prstGeom>
          <a:noFill/>
        </p:spPr>
        <p:txBody>
          <a:bodyPr wrap="none" rtlCol="0">
            <a:spAutoFit/>
          </a:bodyPr>
          <a:lstStyle/>
          <a:p>
            <a:r>
              <a:rPr lang="en-US" dirty="0" smtClean="0">
                <a:solidFill>
                  <a:srgbClr val="FF0000"/>
                </a:solidFill>
              </a:rPr>
              <a:t>RED</a:t>
            </a:r>
            <a:r>
              <a:rPr lang="en-US" dirty="0" smtClean="0"/>
              <a:t> and </a:t>
            </a:r>
            <a:r>
              <a:rPr lang="en-US" dirty="0" smtClean="0">
                <a:solidFill>
                  <a:srgbClr val="0070C0"/>
                </a:solidFill>
              </a:rPr>
              <a:t>BLUE</a:t>
            </a:r>
            <a:r>
              <a:rPr lang="en-US" dirty="0" smtClean="0"/>
              <a:t> laser history</a:t>
            </a:r>
            <a:endParaRPr lang="en-US" dirty="0"/>
          </a:p>
        </p:txBody>
      </p:sp>
      <p:grpSp>
        <p:nvGrpSpPr>
          <p:cNvPr id="92" name="Group 91"/>
          <p:cNvGrpSpPr/>
          <p:nvPr/>
        </p:nvGrpSpPr>
        <p:grpSpPr>
          <a:xfrm>
            <a:off x="1835696" y="836712"/>
            <a:ext cx="6984776" cy="4896545"/>
            <a:chOff x="1835696" y="836712"/>
            <a:chExt cx="6984776" cy="4896545"/>
          </a:xfrm>
        </p:grpSpPr>
        <p:grpSp>
          <p:nvGrpSpPr>
            <p:cNvPr id="73" name="Group 72"/>
            <p:cNvGrpSpPr/>
            <p:nvPr/>
          </p:nvGrpSpPr>
          <p:grpSpPr>
            <a:xfrm>
              <a:off x="1835696" y="836712"/>
              <a:ext cx="6984776" cy="4896545"/>
              <a:chOff x="1835696" y="836712"/>
              <a:chExt cx="6984776" cy="4896545"/>
            </a:xfrm>
          </p:grpSpPr>
          <p:pic>
            <p:nvPicPr>
              <p:cNvPr id="1026" name="Picture 2"/>
              <p:cNvPicPr>
                <a:picLocks noChangeAspect="1" noChangeArrowheads="1"/>
              </p:cNvPicPr>
              <p:nvPr/>
            </p:nvPicPr>
            <p:blipFill>
              <a:blip r:embed="rId2" cstate="print"/>
              <a:srcRect/>
              <a:stretch>
                <a:fillRect/>
              </a:stretch>
            </p:blipFill>
            <p:spPr bwMode="auto">
              <a:xfrm>
                <a:off x="1835696" y="836712"/>
                <a:ext cx="6984776" cy="4800600"/>
              </a:xfrm>
              <a:prstGeom prst="rect">
                <a:avLst/>
              </a:prstGeom>
              <a:noFill/>
              <a:ln w="9525">
                <a:noFill/>
                <a:miter lim="800000"/>
                <a:headEnd/>
                <a:tailEnd/>
              </a:ln>
            </p:spPr>
          </p:pic>
          <p:grpSp>
            <p:nvGrpSpPr>
              <p:cNvPr id="69" name="Group 68"/>
              <p:cNvGrpSpPr/>
              <p:nvPr/>
            </p:nvGrpSpPr>
            <p:grpSpPr>
              <a:xfrm>
                <a:off x="3347864" y="980728"/>
                <a:ext cx="4392488" cy="4752529"/>
                <a:chOff x="3347864" y="471528"/>
                <a:chExt cx="4392488" cy="4413062"/>
              </a:xfrm>
            </p:grpSpPr>
            <p:cxnSp>
              <p:nvCxnSpPr>
                <p:cNvPr id="58" name="Straight Connector 57"/>
                <p:cNvCxnSpPr/>
                <p:nvPr/>
              </p:nvCxnSpPr>
              <p:spPr>
                <a:xfrm rot="5400000">
                  <a:off x="1141333" y="2678059"/>
                  <a:ext cx="4413062"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4067943" y="476672"/>
                  <a:ext cx="3672409" cy="4356002"/>
                  <a:chOff x="4067943" y="404664"/>
                  <a:chExt cx="3672409" cy="4356002"/>
                </a:xfrm>
              </p:grpSpPr>
              <p:cxnSp>
                <p:nvCxnSpPr>
                  <p:cNvPr id="53" name="Straight Connector 52"/>
                  <p:cNvCxnSpPr/>
                  <p:nvPr/>
                </p:nvCxnSpPr>
                <p:spPr>
                  <a:xfrm rot="5400000">
                    <a:off x="477026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05018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333010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1889943" y="2582664"/>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2610024" y="2582666"/>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5562352" y="2582664"/>
                    <a:ext cx="4356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grpSp>
          </p:grpSp>
        </p:grpSp>
        <p:cxnSp>
          <p:nvCxnSpPr>
            <p:cNvPr id="88" name="Straight Connector 87"/>
            <p:cNvCxnSpPr/>
            <p:nvPr/>
          </p:nvCxnSpPr>
          <p:spPr>
            <a:xfrm>
              <a:off x="2627784" y="1628800"/>
              <a:ext cx="5832648"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627784" y="2060848"/>
              <a:ext cx="5832648"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627784" y="1268760"/>
              <a:ext cx="5832648" cy="0"/>
            </a:xfrm>
            <a:prstGeom prst="line">
              <a:avLst/>
            </a:prstGeom>
            <a:ln w="28575">
              <a:solidFill>
                <a:srgbClr val="FF6600"/>
              </a:solidFill>
            </a:ln>
          </p:spPr>
          <p:style>
            <a:lnRef idx="1">
              <a:schemeClr val="accent1"/>
            </a:lnRef>
            <a:fillRef idx="0">
              <a:schemeClr val="accent1"/>
            </a:fillRef>
            <a:effectRef idx="0">
              <a:schemeClr val="accent1"/>
            </a:effectRef>
            <a:fontRef idx="minor">
              <a:schemeClr val="tx1"/>
            </a:fontRef>
          </p:style>
        </p:cxnSp>
      </p:grpSp>
      <p:cxnSp>
        <p:nvCxnSpPr>
          <p:cNvPr id="51" name="Straight Arrow Connector 50"/>
          <p:cNvCxnSpPr/>
          <p:nvPr/>
        </p:nvCxnSpPr>
        <p:spPr>
          <a:xfrm>
            <a:off x="1475656" y="4723556"/>
            <a:ext cx="7920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763688" y="5301208"/>
            <a:ext cx="576064"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E0CAE8-02B6-4FD6-B305-403B95852461}" type="slidenum">
              <a:rPr lang="en-US" smtClean="0"/>
              <a:pPr/>
              <a:t>4</a:t>
            </a:fld>
            <a:endParaRPr lang="en-US" dirty="0"/>
          </a:p>
        </p:txBody>
      </p:sp>
      <p:graphicFrame>
        <p:nvGraphicFramePr>
          <p:cNvPr id="7" name="Table 6"/>
          <p:cNvGraphicFramePr>
            <a:graphicFrameLocks noGrp="1"/>
          </p:cNvGraphicFramePr>
          <p:nvPr/>
        </p:nvGraphicFramePr>
        <p:xfrm>
          <a:off x="755576" y="1556792"/>
          <a:ext cx="4176465" cy="3802400"/>
        </p:xfrm>
        <a:graphic>
          <a:graphicData uri="http://schemas.openxmlformats.org/drawingml/2006/table">
            <a:tbl>
              <a:tblPr firstRow="1" bandRow="1">
                <a:tableStyleId>{5DA37D80-6434-44D0-A028-1B22A696006F}</a:tableStyleId>
              </a:tblPr>
              <a:tblGrid>
                <a:gridCol w="1087025"/>
                <a:gridCol w="1577271"/>
                <a:gridCol w="1512169"/>
              </a:tblGrid>
              <a:tr h="959480">
                <a:tc>
                  <a:txBody>
                    <a:bodyPr/>
                    <a:lstStyle/>
                    <a:p>
                      <a:pPr algn="ctr"/>
                      <a:r>
                        <a:rPr lang="en-US" sz="1400" dirty="0" smtClean="0"/>
                        <a:t>Months</a:t>
                      </a:r>
                      <a:endParaRPr lang="en-US" sz="1400" dirty="0"/>
                    </a:p>
                  </a:txBody>
                  <a:tcPr anchor="ctr"/>
                </a:tc>
                <a:tc>
                  <a:txBody>
                    <a:bodyPr/>
                    <a:lstStyle/>
                    <a:p>
                      <a:pPr algn="ctr"/>
                      <a:r>
                        <a:rPr lang="en-US" sz="1400" dirty="0" smtClean="0"/>
                        <a:t>Usual</a:t>
                      </a:r>
                      <a:r>
                        <a:rPr lang="en-US" sz="1400" baseline="0" dirty="0" smtClean="0"/>
                        <a:t> m</a:t>
                      </a:r>
                      <a:r>
                        <a:rPr lang="en-US" sz="1400" dirty="0" smtClean="0"/>
                        <a:t>aintenance</a:t>
                      </a:r>
                    </a:p>
                    <a:p>
                      <a:pPr algn="ctr"/>
                      <a:r>
                        <a:rPr lang="en-US" sz="1400" dirty="0" smtClean="0"/>
                        <a:t>or  services ( laser</a:t>
                      </a:r>
                      <a:r>
                        <a:rPr lang="en-US" sz="1400" baseline="0" dirty="0" smtClean="0"/>
                        <a:t> </a:t>
                      </a:r>
                      <a:r>
                        <a:rPr lang="en-US" sz="1400" dirty="0" smtClean="0"/>
                        <a:t>failures)</a:t>
                      </a:r>
                      <a:endParaRPr lang="en-US" sz="1400" dirty="0"/>
                    </a:p>
                  </a:txBody>
                  <a:tcPr anchor="ctr"/>
                </a:tc>
                <a:tc>
                  <a:txBody>
                    <a:bodyPr/>
                    <a:lstStyle/>
                    <a:p>
                      <a:pPr algn="ctr"/>
                      <a:r>
                        <a:rPr lang="en-US" sz="1400" dirty="0" smtClean="0"/>
                        <a:t>Number</a:t>
                      </a:r>
                      <a:r>
                        <a:rPr lang="en-US" sz="1400" baseline="0" dirty="0" smtClean="0"/>
                        <a:t> of switching time</a:t>
                      </a:r>
                    </a:p>
                    <a:p>
                      <a:pPr algn="ctr"/>
                      <a:r>
                        <a:rPr lang="en-US" sz="1400" baseline="0" dirty="0" smtClean="0"/>
                        <a:t>with spare laser</a:t>
                      </a:r>
                      <a:endParaRPr lang="en-US" sz="1400" dirty="0"/>
                    </a:p>
                  </a:txBody>
                  <a:tcPr anchor="ctr"/>
                </a:tc>
              </a:tr>
              <a:tr h="355365">
                <a:tc>
                  <a:txBody>
                    <a:bodyPr/>
                    <a:lstStyle/>
                    <a:p>
                      <a:pPr algn="ctr"/>
                      <a:r>
                        <a:rPr lang="en-US" sz="1400" dirty="0" smtClean="0"/>
                        <a:t>April</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a:t>
                      </a:r>
                      <a:endParaRPr lang="en-US" sz="1400" dirty="0"/>
                    </a:p>
                  </a:txBody>
                  <a:tcPr/>
                </a:tc>
              </a:tr>
              <a:tr h="355365">
                <a:tc>
                  <a:txBody>
                    <a:bodyPr/>
                    <a:lstStyle/>
                    <a:p>
                      <a:pPr algn="ctr"/>
                      <a:r>
                        <a:rPr lang="en-US" sz="1400" dirty="0" smtClean="0"/>
                        <a:t>May</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a:t>
                      </a:r>
                      <a:endParaRPr lang="en-US" sz="1400" dirty="0"/>
                    </a:p>
                  </a:txBody>
                  <a:tcPr/>
                </a:tc>
              </a:tr>
              <a:tr h="355365">
                <a:tc>
                  <a:txBody>
                    <a:bodyPr/>
                    <a:lstStyle/>
                    <a:p>
                      <a:pPr algn="ctr"/>
                      <a:r>
                        <a:rPr lang="en-US" sz="1400" dirty="0" smtClean="0"/>
                        <a:t>June</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a:t>
                      </a:r>
                      <a:endParaRPr lang="en-US" sz="1400" dirty="0"/>
                    </a:p>
                  </a:txBody>
                  <a:tcPr/>
                </a:tc>
              </a:tr>
              <a:tr h="355365">
                <a:tc>
                  <a:txBody>
                    <a:bodyPr/>
                    <a:lstStyle/>
                    <a:p>
                      <a:pPr algn="ctr"/>
                      <a:r>
                        <a:rPr lang="en-US" sz="1400" dirty="0" smtClean="0"/>
                        <a:t>July</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0</a:t>
                      </a:r>
                      <a:endParaRPr lang="en-US" sz="1400" dirty="0"/>
                    </a:p>
                  </a:txBody>
                  <a:tcPr/>
                </a:tc>
              </a:tr>
              <a:tr h="355365">
                <a:tc>
                  <a:txBody>
                    <a:bodyPr/>
                    <a:lstStyle/>
                    <a:p>
                      <a:pPr algn="ctr"/>
                      <a:r>
                        <a:rPr lang="en-US" sz="1400" dirty="0" smtClean="0"/>
                        <a:t>August</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0</a:t>
                      </a:r>
                    </a:p>
                  </a:txBody>
                  <a:tcPr/>
                </a:tc>
              </a:tr>
              <a:tr h="355365">
                <a:tc>
                  <a:txBody>
                    <a:bodyPr/>
                    <a:lstStyle/>
                    <a:p>
                      <a:pPr algn="ctr"/>
                      <a:r>
                        <a:rPr lang="en-US" sz="1400" dirty="0" smtClean="0"/>
                        <a:t>Sept</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0</a:t>
                      </a:r>
                    </a:p>
                  </a:txBody>
                  <a:tcPr/>
                </a:tc>
              </a:tr>
              <a:tr h="355365">
                <a:tc>
                  <a:txBody>
                    <a:bodyPr/>
                    <a:lstStyle/>
                    <a:p>
                      <a:pPr algn="ctr"/>
                      <a:r>
                        <a:rPr lang="en-US" sz="1400" dirty="0" smtClean="0"/>
                        <a:t>Oct</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a:t>
                      </a:r>
                    </a:p>
                  </a:txBody>
                  <a:tcPr/>
                </a:tc>
              </a:tr>
              <a:tr h="355365">
                <a:tc>
                  <a:txBody>
                    <a:bodyPr/>
                    <a:lstStyle/>
                    <a:p>
                      <a:pPr algn="ctr"/>
                      <a:r>
                        <a:rPr lang="en-US" sz="1400" dirty="0" smtClean="0"/>
                        <a:t>Nov</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p>
                  </a:txBody>
                  <a:tcPr/>
                </a:tc>
              </a:tr>
            </a:tbl>
          </a:graphicData>
        </a:graphic>
      </p:graphicFrame>
      <p:graphicFrame>
        <p:nvGraphicFramePr>
          <p:cNvPr id="8" name="Table 7"/>
          <p:cNvGraphicFramePr>
            <a:graphicFrameLocks noGrp="1"/>
          </p:cNvGraphicFramePr>
          <p:nvPr/>
        </p:nvGraphicFramePr>
        <p:xfrm>
          <a:off x="5508104" y="1556792"/>
          <a:ext cx="2880320" cy="2739680"/>
        </p:xfrm>
        <a:graphic>
          <a:graphicData uri="http://schemas.openxmlformats.org/drawingml/2006/table">
            <a:tbl>
              <a:tblPr firstRow="1" bandRow="1">
                <a:tableStyleId>{5DA37D80-6434-44D0-A028-1B22A696006F}</a:tableStyleId>
              </a:tblPr>
              <a:tblGrid>
                <a:gridCol w="1727216"/>
                <a:gridCol w="1153104"/>
              </a:tblGrid>
              <a:tr h="910880">
                <a:tc>
                  <a:txBody>
                    <a:bodyPr/>
                    <a:lstStyle/>
                    <a:p>
                      <a:pPr algn="ctr"/>
                      <a:r>
                        <a:rPr lang="en-US" sz="1400" dirty="0" smtClean="0"/>
                        <a:t>Replacement parts</a:t>
                      </a:r>
                    </a:p>
                    <a:p>
                      <a:pPr algn="ctr"/>
                      <a:r>
                        <a:rPr lang="en-US" sz="1400" dirty="0" smtClean="0"/>
                        <a:t>Since April</a:t>
                      </a:r>
                      <a:endParaRPr lang="en-US" sz="1400" dirty="0"/>
                    </a:p>
                  </a:txBody>
                  <a:tcPr anchor="ctr"/>
                </a:tc>
                <a:tc>
                  <a:txBody>
                    <a:bodyPr/>
                    <a:lstStyle/>
                    <a:p>
                      <a:pPr algn="ctr"/>
                      <a:r>
                        <a:rPr lang="en-US" sz="1400" dirty="0" smtClean="0"/>
                        <a:t>Nb. of items</a:t>
                      </a:r>
                      <a:endParaRPr lang="en-US" sz="1400" dirty="0"/>
                    </a:p>
                  </a:txBody>
                  <a:tcPr anchor="ctr"/>
                </a:tc>
              </a:tr>
              <a:tr h="300291">
                <a:tc>
                  <a:txBody>
                    <a:bodyPr/>
                    <a:lstStyle/>
                    <a:p>
                      <a:pPr algn="ctr"/>
                      <a:r>
                        <a:rPr lang="en-US" sz="1200" b="1" dirty="0" smtClean="0"/>
                        <a:t>Lamp</a:t>
                      </a:r>
                      <a:endParaRPr lang="en-US" sz="1200" b="1" dirty="0"/>
                    </a:p>
                  </a:txBody>
                  <a:tcPr/>
                </a:tc>
                <a:tc>
                  <a:txBody>
                    <a:bodyPr/>
                    <a:lstStyle/>
                    <a:p>
                      <a:pPr algn="ctr"/>
                      <a:r>
                        <a:rPr lang="en-US" sz="1400" b="1" dirty="0" smtClean="0"/>
                        <a:t>12</a:t>
                      </a:r>
                      <a:endParaRPr lang="en-US" sz="1400" b="1" dirty="0"/>
                    </a:p>
                  </a:txBody>
                  <a:tcPr/>
                </a:tc>
              </a:tr>
              <a:tr h="300291">
                <a:tc>
                  <a:txBody>
                    <a:bodyPr/>
                    <a:lstStyle/>
                    <a:p>
                      <a:pPr algn="ctr"/>
                      <a:r>
                        <a:rPr lang="en-US" sz="1200" b="1" dirty="0" smtClean="0"/>
                        <a:t>Flow tube</a:t>
                      </a:r>
                      <a:endParaRPr lang="en-US" sz="1200" b="1" dirty="0"/>
                    </a:p>
                  </a:txBody>
                  <a:tcPr/>
                </a:tc>
                <a:tc>
                  <a:txBody>
                    <a:bodyPr/>
                    <a:lstStyle/>
                    <a:p>
                      <a:pPr algn="ctr"/>
                      <a:r>
                        <a:rPr lang="en-US" sz="1400" b="1" dirty="0" smtClean="0"/>
                        <a:t>3</a:t>
                      </a:r>
                      <a:endParaRPr lang="en-US" sz="1400" b="1" dirty="0"/>
                    </a:p>
                  </a:txBody>
                  <a:tcPr/>
                </a:tc>
              </a:tr>
              <a:tr h="300291">
                <a:tc>
                  <a:txBody>
                    <a:bodyPr/>
                    <a:lstStyle/>
                    <a:p>
                      <a:pPr algn="ctr"/>
                      <a:r>
                        <a:rPr lang="en-US" sz="1200" b="1" dirty="0" smtClean="0"/>
                        <a:t>YLF Crystal</a:t>
                      </a:r>
                      <a:endParaRPr lang="en-US" sz="1200" b="1" dirty="0"/>
                    </a:p>
                  </a:txBody>
                  <a:tcPr/>
                </a:tc>
                <a:tc>
                  <a:txBody>
                    <a:bodyPr/>
                    <a:lstStyle/>
                    <a:p>
                      <a:pPr algn="ctr"/>
                      <a:r>
                        <a:rPr lang="en-US" sz="1400" b="1" dirty="0" smtClean="0"/>
                        <a:t>1</a:t>
                      </a:r>
                      <a:endParaRPr lang="en-US" sz="1400" b="1" dirty="0"/>
                    </a:p>
                  </a:txBody>
                  <a:tcPr/>
                </a:tc>
              </a:tr>
              <a:tr h="300291">
                <a:tc>
                  <a:txBody>
                    <a:bodyPr/>
                    <a:lstStyle/>
                    <a:p>
                      <a:pPr algn="ctr"/>
                      <a:r>
                        <a:rPr lang="en-US" sz="1200" b="1" dirty="0" smtClean="0"/>
                        <a:t>Solenoid valve (cooling)</a:t>
                      </a:r>
                      <a:endParaRPr lang="en-US" sz="1200" b="1" dirty="0"/>
                    </a:p>
                  </a:txBody>
                  <a:tcPr/>
                </a:tc>
                <a:tc>
                  <a:txBody>
                    <a:bodyPr/>
                    <a:lstStyle/>
                    <a:p>
                      <a:pPr algn="ctr"/>
                      <a:r>
                        <a:rPr lang="en-US" sz="1400" b="1" dirty="0" smtClean="0"/>
                        <a:t>1</a:t>
                      </a:r>
                    </a:p>
                  </a:txBody>
                  <a:tcPr/>
                </a:tc>
              </a:tr>
              <a:tr h="300291">
                <a:tc>
                  <a:txBody>
                    <a:bodyPr/>
                    <a:lstStyle/>
                    <a:p>
                      <a:pPr algn="ctr"/>
                      <a:r>
                        <a:rPr lang="en-US" sz="1200" b="1" dirty="0" smtClean="0"/>
                        <a:t>ICS box</a:t>
                      </a:r>
                      <a:r>
                        <a:rPr lang="en-US" sz="1200" b="1" baseline="0" dirty="0" smtClean="0"/>
                        <a:t> (RS232/GPIB)</a:t>
                      </a:r>
                      <a:endParaRPr lang="en-US" sz="1200" b="1" dirty="0"/>
                    </a:p>
                  </a:txBody>
                  <a:tcPr/>
                </a:tc>
                <a:tc>
                  <a:txBody>
                    <a:bodyPr/>
                    <a:lstStyle/>
                    <a:p>
                      <a:pPr algn="ctr"/>
                      <a:r>
                        <a:rPr lang="en-US" sz="1400" b="1" dirty="0" smtClean="0"/>
                        <a:t>1</a:t>
                      </a:r>
                    </a:p>
                  </a:txBody>
                  <a:tcPr/>
                </a:tc>
              </a:tr>
              <a:tr h="296587">
                <a:tc>
                  <a:txBody>
                    <a:bodyPr/>
                    <a:lstStyle/>
                    <a:p>
                      <a:pPr algn="ctr"/>
                      <a:r>
                        <a:rPr lang="en-US" sz="1200" b="1" dirty="0" smtClean="0"/>
                        <a:t>Blue HV Pulser</a:t>
                      </a:r>
                      <a:endParaRPr lang="en-US" sz="1200" b="1" dirty="0"/>
                    </a:p>
                  </a:txBody>
                  <a:tcPr/>
                </a:tc>
                <a:tc>
                  <a:txBody>
                    <a:bodyPr/>
                    <a:lstStyle/>
                    <a:p>
                      <a:pPr algn="ctr"/>
                      <a:r>
                        <a:rPr lang="en-US" sz="1400" b="1" dirty="0" smtClean="0"/>
                        <a:t>1</a:t>
                      </a:r>
                    </a:p>
                  </a:txBody>
                  <a:tcPr/>
                </a:tc>
              </a:tr>
            </a:tbl>
          </a:graphicData>
        </a:graphic>
      </p:graphicFrame>
      <p:sp>
        <p:nvSpPr>
          <p:cNvPr id="9" name="Title 1"/>
          <p:cNvSpPr>
            <a:spLocks noGrp="1"/>
          </p:cNvSpPr>
          <p:nvPr>
            <p:ph type="title"/>
          </p:nvPr>
        </p:nvSpPr>
        <p:spPr>
          <a:xfrm>
            <a:off x="0" y="0"/>
            <a:ext cx="9144000" cy="620688"/>
          </a:xfrm>
        </p:spPr>
        <p:txBody>
          <a:bodyPr>
            <a:normAutofit/>
          </a:bodyPr>
          <a:lstStyle/>
          <a:p>
            <a:r>
              <a:rPr lang="en-US" sz="2800" dirty="0" smtClean="0">
                <a:solidFill>
                  <a:srgbClr val="FF0000"/>
                </a:solidFill>
              </a:rPr>
              <a:t>Statistics of </a:t>
            </a:r>
            <a:r>
              <a:rPr lang="en-US" sz="2800" dirty="0" smtClean="0">
                <a:solidFill>
                  <a:srgbClr val="FF0000"/>
                </a:solidFill>
              </a:rPr>
              <a:t>interventions</a:t>
            </a:r>
            <a:endParaRPr lang="en-US" sz="2800" dirty="0">
              <a:solidFill>
                <a:srgbClr val="FF0000"/>
              </a:solidFill>
            </a:endParaRPr>
          </a:p>
        </p:txBody>
      </p:sp>
      <p:cxnSp>
        <p:nvCxnSpPr>
          <p:cNvPr id="10" name="Straight Connector 9"/>
          <p:cNvCxnSpPr/>
          <p:nvPr/>
        </p:nvCxnSpPr>
        <p:spPr>
          <a:xfrm>
            <a:off x="0" y="620688"/>
            <a:ext cx="9144000" cy="0"/>
          </a:xfrm>
          <a:prstGeom prst="line">
            <a:avLst/>
          </a:prstGeom>
          <a:ln>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755576" y="908720"/>
            <a:ext cx="6624736" cy="338554"/>
          </a:xfrm>
          <a:prstGeom prst="rect">
            <a:avLst/>
          </a:prstGeom>
          <a:noFill/>
        </p:spPr>
        <p:txBody>
          <a:bodyPr wrap="square" rtlCol="0">
            <a:spAutoFit/>
          </a:bodyPr>
          <a:lstStyle/>
          <a:p>
            <a:r>
              <a:rPr lang="en-US" sz="1600" dirty="0" smtClean="0"/>
              <a:t>Not take into account small tuning of laser optics of delay adjustments.</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E0CAE8-02B6-4FD6-B305-403B95852461}" type="slidenum">
              <a:rPr lang="en-US" smtClean="0"/>
              <a:pPr/>
              <a:t>5</a:t>
            </a:fld>
            <a:endParaRPr lang="en-US" dirty="0"/>
          </a:p>
        </p:txBody>
      </p:sp>
      <p:sp>
        <p:nvSpPr>
          <p:cNvPr id="5" name="Title 1"/>
          <p:cNvSpPr>
            <a:spLocks noGrp="1"/>
          </p:cNvSpPr>
          <p:nvPr>
            <p:ph type="title"/>
          </p:nvPr>
        </p:nvSpPr>
        <p:spPr>
          <a:xfrm>
            <a:off x="0" y="0"/>
            <a:ext cx="9144000" cy="620688"/>
          </a:xfrm>
        </p:spPr>
        <p:txBody>
          <a:bodyPr>
            <a:normAutofit/>
          </a:bodyPr>
          <a:lstStyle/>
          <a:p>
            <a:r>
              <a:rPr lang="en-US" sz="2800" dirty="0" smtClean="0">
                <a:solidFill>
                  <a:srgbClr val="FF0000"/>
                </a:solidFill>
              </a:rPr>
              <a:t>Statistics of </a:t>
            </a:r>
            <a:r>
              <a:rPr lang="en-US" sz="2800" dirty="0" smtClean="0">
                <a:solidFill>
                  <a:srgbClr val="FF0000"/>
                </a:solidFill>
              </a:rPr>
              <a:t>interventions</a:t>
            </a:r>
            <a:endParaRPr lang="en-US" sz="2800" dirty="0">
              <a:solidFill>
                <a:srgbClr val="FF0000"/>
              </a:solidFill>
            </a:endParaRPr>
          </a:p>
        </p:txBody>
      </p:sp>
      <p:cxnSp>
        <p:nvCxnSpPr>
          <p:cNvPr id="6" name="Straight Connector 5"/>
          <p:cNvCxnSpPr/>
          <p:nvPr/>
        </p:nvCxnSpPr>
        <p:spPr>
          <a:xfrm>
            <a:off x="0" y="620688"/>
            <a:ext cx="9144000" cy="0"/>
          </a:xfrm>
          <a:prstGeom prst="line">
            <a:avLst/>
          </a:prstGeom>
          <a:ln>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251520" y="1196752"/>
            <a:ext cx="2087238" cy="338554"/>
          </a:xfrm>
          <a:prstGeom prst="rect">
            <a:avLst/>
          </a:prstGeom>
          <a:noFill/>
        </p:spPr>
        <p:txBody>
          <a:bodyPr wrap="none" rtlCol="0">
            <a:spAutoFit/>
          </a:bodyPr>
          <a:lstStyle/>
          <a:p>
            <a:r>
              <a:rPr lang="en-US" sz="1600" dirty="0" smtClean="0"/>
              <a:t>Interruption RED laser:</a:t>
            </a:r>
            <a:endParaRPr lang="en-US" sz="1600" dirty="0"/>
          </a:p>
        </p:txBody>
      </p:sp>
      <p:sp>
        <p:nvSpPr>
          <p:cNvPr id="8" name="TextBox 7"/>
          <p:cNvSpPr txBox="1"/>
          <p:nvPr/>
        </p:nvSpPr>
        <p:spPr>
          <a:xfrm>
            <a:off x="323528" y="1628800"/>
            <a:ext cx="4595232" cy="1323439"/>
          </a:xfrm>
          <a:prstGeom prst="rect">
            <a:avLst/>
          </a:prstGeom>
          <a:noFill/>
        </p:spPr>
        <p:txBody>
          <a:bodyPr wrap="none" rtlCol="0">
            <a:spAutoFit/>
          </a:bodyPr>
          <a:lstStyle/>
          <a:p>
            <a:r>
              <a:rPr lang="en-US" sz="1600" dirty="0" smtClean="0"/>
              <a:t>Monday 15 </a:t>
            </a:r>
            <a:r>
              <a:rPr lang="en-US" sz="1600" dirty="0" smtClean="0"/>
              <a:t>N</a:t>
            </a:r>
            <a:r>
              <a:rPr lang="en-US" sz="1600" dirty="0" smtClean="0"/>
              <a:t>ov so mostly failed weekend . :   2 days</a:t>
            </a:r>
          </a:p>
          <a:p>
            <a:r>
              <a:rPr lang="en-US" sz="1600" dirty="0" smtClean="0"/>
              <a:t>8 Oct : power decrease. 	New lamp:  1/2 day</a:t>
            </a:r>
          </a:p>
          <a:p>
            <a:r>
              <a:rPr lang="en-US" sz="1600" dirty="0" smtClean="0"/>
              <a:t>Monday 20 Sept: YLF died, weekend	:  3  days</a:t>
            </a:r>
          </a:p>
          <a:p>
            <a:r>
              <a:rPr lang="en-US" sz="1600" dirty="0" smtClean="0"/>
              <a:t>23 August, new lamp			:  ½ day </a:t>
            </a:r>
          </a:p>
          <a:p>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147248" cy="620688"/>
          </a:xfrm>
        </p:spPr>
        <p:txBody>
          <a:bodyPr>
            <a:normAutofit/>
          </a:bodyPr>
          <a:lstStyle/>
          <a:p>
            <a:r>
              <a:rPr lang="en-US" sz="2400" dirty="0" smtClean="0">
                <a:solidFill>
                  <a:srgbClr val="FF0000"/>
                </a:solidFill>
              </a:rPr>
              <a:t>Normalization with </a:t>
            </a:r>
            <a:r>
              <a:rPr lang="en-US" sz="2400" dirty="0" err="1" smtClean="0">
                <a:solidFill>
                  <a:srgbClr val="FF0000"/>
                </a:solidFill>
              </a:rPr>
              <a:t>Matacq</a:t>
            </a:r>
            <a:r>
              <a:rPr lang="en-US" sz="2400" dirty="0" smtClean="0">
                <a:solidFill>
                  <a:srgbClr val="FF0000"/>
                </a:solidFill>
              </a:rPr>
              <a:t> data.         Plot: 29Oct2010.</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A9E0CAE8-02B6-4FD6-B305-403B95852461}" type="slidenum">
              <a:rPr lang="en-US" smtClean="0"/>
              <a:pPr/>
              <a:t>6</a:t>
            </a:fld>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4752528" y="1412776"/>
            <a:ext cx="4283968" cy="5112568"/>
          </a:xfrm>
          <a:prstGeom prst="rect">
            <a:avLst/>
          </a:prstGeom>
          <a:noFill/>
          <a:ln w="9525">
            <a:noFill/>
            <a:miter lim="800000"/>
            <a:headEnd/>
            <a:tailEnd/>
          </a:ln>
        </p:spPr>
      </p:pic>
      <p:sp>
        <p:nvSpPr>
          <p:cNvPr id="13" name="Title 1"/>
          <p:cNvSpPr txBox="1">
            <a:spLocks/>
          </p:cNvSpPr>
          <p:nvPr/>
        </p:nvSpPr>
        <p:spPr>
          <a:xfrm>
            <a:off x="1115616" y="836712"/>
            <a:ext cx="2952328" cy="418058"/>
          </a:xfrm>
          <a:prstGeom prst="rect">
            <a:avLst/>
          </a:prstGeom>
          <a:solidFill>
            <a:srgbClr val="FFFFD5"/>
          </a:solidFill>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SLOW monitoring</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Title 1"/>
          <p:cNvSpPr txBox="1">
            <a:spLocks/>
          </p:cNvSpPr>
          <p:nvPr/>
        </p:nvSpPr>
        <p:spPr>
          <a:xfrm>
            <a:off x="5364088" y="836712"/>
            <a:ext cx="2952328" cy="418058"/>
          </a:xfrm>
          <a:prstGeom prst="rect">
            <a:avLst/>
          </a:prstGeom>
          <a:solidFill>
            <a:srgbClr val="FFFFD5"/>
          </a:solidFill>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j-lt"/>
                <a:ea typeface="+mj-ea"/>
                <a:cs typeface="+mj-cs"/>
              </a:rPr>
              <a:t>Matacq</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7" name="TextBox 16"/>
          <p:cNvSpPr txBox="1"/>
          <p:nvPr/>
        </p:nvSpPr>
        <p:spPr>
          <a:xfrm>
            <a:off x="179512" y="5157192"/>
            <a:ext cx="4515980" cy="1477328"/>
          </a:xfrm>
          <a:prstGeom prst="rect">
            <a:avLst/>
          </a:prstGeom>
          <a:noFill/>
        </p:spPr>
        <p:txBody>
          <a:bodyPr wrap="none" rtlCol="0">
            <a:spAutoFit/>
          </a:bodyPr>
          <a:lstStyle/>
          <a:p>
            <a:r>
              <a:rPr lang="en-US" dirty="0" smtClean="0"/>
              <a:t>Power: x733 and x 4500 factor</a:t>
            </a:r>
          </a:p>
          <a:p>
            <a:r>
              <a:rPr lang="en-US" dirty="0" smtClean="0"/>
              <a:t>But internal attenuation : red = 7%, blue=40% </a:t>
            </a:r>
          </a:p>
          <a:p>
            <a:r>
              <a:rPr lang="en-US" dirty="0" smtClean="0"/>
              <a:t>Thus consistent.</a:t>
            </a:r>
          </a:p>
          <a:p>
            <a:r>
              <a:rPr lang="en-US" dirty="0" smtClean="0"/>
              <a:t>RMS blue NRJ: 4% </a:t>
            </a:r>
            <a:r>
              <a:rPr lang="en-US" dirty="0" smtClean="0">
                <a:sym typeface="Wingdings" pitchFamily="2" charset="2"/>
              </a:rPr>
              <a:t> 2.8% </a:t>
            </a:r>
          </a:p>
          <a:p>
            <a:r>
              <a:rPr lang="en-US" dirty="0" smtClean="0"/>
              <a:t>RMS red  NRJ: 2% </a:t>
            </a:r>
            <a:r>
              <a:rPr lang="en-US" dirty="0" smtClean="0">
                <a:sym typeface="Wingdings" pitchFamily="2" charset="2"/>
              </a:rPr>
              <a:t> 2% </a:t>
            </a:r>
          </a:p>
        </p:txBody>
      </p:sp>
      <p:cxnSp>
        <p:nvCxnSpPr>
          <p:cNvPr id="9" name="Straight Connector 8"/>
          <p:cNvCxnSpPr/>
          <p:nvPr/>
        </p:nvCxnSpPr>
        <p:spPr>
          <a:xfrm>
            <a:off x="0" y="620688"/>
            <a:ext cx="9144000" cy="0"/>
          </a:xfrm>
          <a:prstGeom prst="line">
            <a:avLst/>
          </a:prstGeom>
          <a:ln>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grpSp>
        <p:nvGrpSpPr>
          <p:cNvPr id="11" name="Group 10"/>
          <p:cNvGrpSpPr/>
          <p:nvPr/>
        </p:nvGrpSpPr>
        <p:grpSpPr>
          <a:xfrm>
            <a:off x="0" y="1361165"/>
            <a:ext cx="4716016" cy="3580003"/>
            <a:chOff x="0" y="1361165"/>
            <a:chExt cx="4716016" cy="3580003"/>
          </a:xfrm>
        </p:grpSpPr>
        <p:pic>
          <p:nvPicPr>
            <p:cNvPr id="1032" name="Picture 8"/>
            <p:cNvPicPr>
              <a:picLocks noChangeAspect="1" noChangeArrowheads="1"/>
            </p:cNvPicPr>
            <p:nvPr/>
          </p:nvPicPr>
          <p:blipFill>
            <a:blip r:embed="rId3" cstate="print"/>
            <a:srcRect/>
            <a:stretch>
              <a:fillRect/>
            </a:stretch>
          </p:blipFill>
          <p:spPr bwMode="auto">
            <a:xfrm>
              <a:off x="0" y="1361165"/>
              <a:ext cx="4716016" cy="3363979"/>
            </a:xfrm>
            <a:prstGeom prst="rect">
              <a:avLst/>
            </a:prstGeom>
            <a:noFill/>
            <a:ln w="9525">
              <a:noFill/>
              <a:miter lim="800000"/>
              <a:headEnd/>
              <a:tailEnd/>
            </a:ln>
          </p:spPr>
        </p:pic>
        <p:sp>
          <p:nvSpPr>
            <p:cNvPr id="10" name="TextBox 9"/>
            <p:cNvSpPr txBox="1"/>
            <p:nvPr/>
          </p:nvSpPr>
          <p:spPr>
            <a:xfrm>
              <a:off x="3589039" y="4633391"/>
              <a:ext cx="982961" cy="307777"/>
            </a:xfrm>
            <a:prstGeom prst="rect">
              <a:avLst/>
            </a:prstGeom>
            <a:noFill/>
          </p:spPr>
          <p:txBody>
            <a:bodyPr wrap="none" rtlCol="0">
              <a:spAutoFit/>
            </a:bodyPr>
            <a:lstStyle/>
            <a:p>
              <a:r>
                <a:rPr lang="en-US" sz="1400" dirty="0" smtClean="0"/>
                <a:t>Over 24hrs</a:t>
              </a:r>
              <a:endParaRPr lang="en-US" sz="1400"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E0CAE8-02B6-4FD6-B305-403B95852461}" type="slidenum">
              <a:rPr lang="en-US" smtClean="0"/>
              <a:pPr/>
              <a:t>7</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644008" y="620688"/>
            <a:ext cx="4258071" cy="5567933"/>
          </a:xfrm>
          <a:prstGeom prst="rect">
            <a:avLst/>
          </a:prstGeom>
          <a:noFill/>
          <a:ln w="9525">
            <a:noFill/>
            <a:miter lim="800000"/>
            <a:headEnd/>
            <a:tailEnd/>
          </a:ln>
        </p:spPr>
      </p:pic>
      <p:sp>
        <p:nvSpPr>
          <p:cNvPr id="6" name="Title 1"/>
          <p:cNvSpPr txBox="1">
            <a:spLocks/>
          </p:cNvSpPr>
          <p:nvPr/>
        </p:nvSpPr>
        <p:spPr>
          <a:xfrm>
            <a:off x="971600" y="44624"/>
            <a:ext cx="2952328" cy="418058"/>
          </a:xfrm>
          <a:prstGeom prst="rect">
            <a:avLst/>
          </a:prstGeom>
          <a:solidFill>
            <a:srgbClr val="FFFFD5"/>
          </a:solidFill>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SLOW monitoring</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5220072" y="44624"/>
            <a:ext cx="2952328" cy="418058"/>
          </a:xfrm>
          <a:prstGeom prst="rect">
            <a:avLst/>
          </a:prstGeom>
          <a:solidFill>
            <a:srgbClr val="FFFFD5"/>
          </a:solidFill>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j-lt"/>
                <a:ea typeface="+mj-ea"/>
                <a:cs typeface="+mj-cs"/>
              </a:rPr>
              <a:t>Matacq</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extBox 7"/>
          <p:cNvSpPr txBox="1"/>
          <p:nvPr/>
        </p:nvSpPr>
        <p:spPr>
          <a:xfrm>
            <a:off x="467544" y="6237312"/>
            <a:ext cx="6158353" cy="369332"/>
          </a:xfrm>
          <a:prstGeom prst="rect">
            <a:avLst/>
          </a:prstGeom>
          <a:noFill/>
        </p:spPr>
        <p:txBody>
          <a:bodyPr wrap="none" rtlCol="0">
            <a:spAutoFit/>
          </a:bodyPr>
          <a:lstStyle/>
          <a:p>
            <a:r>
              <a:rPr lang="en-US" dirty="0" smtClean="0"/>
              <a:t>FWHM higher on </a:t>
            </a:r>
            <a:r>
              <a:rPr lang="en-US" dirty="0" err="1" smtClean="0"/>
              <a:t>Matacq</a:t>
            </a:r>
            <a:r>
              <a:rPr lang="en-US" dirty="0" smtClean="0"/>
              <a:t> because of setup (longer BNC cable..) </a:t>
            </a:r>
            <a:endParaRPr lang="en-US" dirty="0" smtClean="0">
              <a:sym typeface="Wingdings" pitchFamily="2" charset="2"/>
            </a:endParaRPr>
          </a:p>
        </p:txBody>
      </p:sp>
      <p:grpSp>
        <p:nvGrpSpPr>
          <p:cNvPr id="12" name="Group 11"/>
          <p:cNvGrpSpPr/>
          <p:nvPr/>
        </p:nvGrpSpPr>
        <p:grpSpPr>
          <a:xfrm>
            <a:off x="0" y="1412776"/>
            <a:ext cx="4644008" cy="1963961"/>
            <a:chOff x="0" y="1412776"/>
            <a:chExt cx="4644008" cy="1963961"/>
          </a:xfrm>
        </p:grpSpPr>
        <p:pic>
          <p:nvPicPr>
            <p:cNvPr id="3079" name="Picture 7"/>
            <p:cNvPicPr>
              <a:picLocks noChangeAspect="1" noChangeArrowheads="1"/>
            </p:cNvPicPr>
            <p:nvPr/>
          </p:nvPicPr>
          <p:blipFill>
            <a:blip r:embed="rId3" cstate="print"/>
            <a:srcRect/>
            <a:stretch>
              <a:fillRect/>
            </a:stretch>
          </p:blipFill>
          <p:spPr bwMode="auto">
            <a:xfrm>
              <a:off x="0" y="1412776"/>
              <a:ext cx="4644008" cy="1728192"/>
            </a:xfrm>
            <a:prstGeom prst="rect">
              <a:avLst/>
            </a:prstGeom>
            <a:noFill/>
            <a:ln w="9525">
              <a:noFill/>
              <a:miter lim="800000"/>
              <a:headEnd/>
              <a:tailEnd/>
            </a:ln>
          </p:spPr>
        </p:pic>
        <p:sp>
          <p:nvSpPr>
            <p:cNvPr id="9" name="TextBox 8"/>
            <p:cNvSpPr txBox="1"/>
            <p:nvPr/>
          </p:nvSpPr>
          <p:spPr>
            <a:xfrm>
              <a:off x="3635896" y="3068960"/>
              <a:ext cx="982961" cy="307777"/>
            </a:xfrm>
            <a:prstGeom prst="rect">
              <a:avLst/>
            </a:prstGeom>
            <a:noFill/>
          </p:spPr>
          <p:txBody>
            <a:bodyPr wrap="none" rtlCol="0">
              <a:spAutoFit/>
            </a:bodyPr>
            <a:lstStyle/>
            <a:p>
              <a:r>
                <a:rPr lang="en-US" sz="1400" dirty="0" smtClean="0"/>
                <a:t>Over 24hrs</a:t>
              </a:r>
              <a:endParaRPr lang="en-US" sz="1400" dirty="0"/>
            </a:p>
          </p:txBody>
        </p:sp>
      </p:grpSp>
      <p:grpSp>
        <p:nvGrpSpPr>
          <p:cNvPr id="11" name="Group 10"/>
          <p:cNvGrpSpPr/>
          <p:nvPr/>
        </p:nvGrpSpPr>
        <p:grpSpPr>
          <a:xfrm>
            <a:off x="179512" y="4293096"/>
            <a:ext cx="4367337" cy="2016224"/>
            <a:chOff x="179512" y="4293096"/>
            <a:chExt cx="4367337" cy="2016224"/>
          </a:xfrm>
        </p:grpSpPr>
        <p:pic>
          <p:nvPicPr>
            <p:cNvPr id="3078" name="Picture 6"/>
            <p:cNvPicPr>
              <a:picLocks noChangeAspect="1" noChangeArrowheads="1"/>
            </p:cNvPicPr>
            <p:nvPr/>
          </p:nvPicPr>
          <p:blipFill>
            <a:blip r:embed="rId4" cstate="print"/>
            <a:srcRect/>
            <a:stretch>
              <a:fillRect/>
            </a:stretch>
          </p:blipFill>
          <p:spPr bwMode="auto">
            <a:xfrm>
              <a:off x="179512" y="4293096"/>
              <a:ext cx="4281289" cy="1840235"/>
            </a:xfrm>
            <a:prstGeom prst="rect">
              <a:avLst/>
            </a:prstGeom>
            <a:noFill/>
            <a:ln w="9525">
              <a:noFill/>
              <a:miter lim="800000"/>
              <a:headEnd/>
              <a:tailEnd/>
            </a:ln>
          </p:spPr>
        </p:pic>
        <p:sp>
          <p:nvSpPr>
            <p:cNvPr id="10" name="TextBox 9"/>
            <p:cNvSpPr txBox="1"/>
            <p:nvPr/>
          </p:nvSpPr>
          <p:spPr>
            <a:xfrm>
              <a:off x="3563888" y="6001543"/>
              <a:ext cx="982961" cy="307777"/>
            </a:xfrm>
            <a:prstGeom prst="rect">
              <a:avLst/>
            </a:prstGeom>
            <a:noFill/>
          </p:spPr>
          <p:txBody>
            <a:bodyPr wrap="none" rtlCol="0">
              <a:spAutoFit/>
            </a:bodyPr>
            <a:lstStyle/>
            <a:p>
              <a:r>
                <a:rPr lang="en-US" sz="1400" dirty="0" smtClean="0"/>
                <a:t>Over 24hrs</a:t>
              </a:r>
              <a:endParaRPr lang="en-US" sz="1400"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E0CAE8-02B6-4FD6-B305-403B95852461}" type="slidenum">
              <a:rPr lang="en-US" smtClean="0"/>
              <a:pPr/>
              <a:t>8</a:t>
            </a:fld>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4572000" y="908720"/>
            <a:ext cx="4572000" cy="5270376"/>
          </a:xfrm>
          <a:prstGeom prst="rect">
            <a:avLst/>
          </a:prstGeom>
          <a:noFill/>
          <a:ln w="9525">
            <a:noFill/>
            <a:miter lim="800000"/>
            <a:headEnd/>
            <a:tailEnd/>
          </a:ln>
        </p:spPr>
      </p:pic>
      <p:sp>
        <p:nvSpPr>
          <p:cNvPr id="9" name="TextBox 8"/>
          <p:cNvSpPr txBox="1"/>
          <p:nvPr/>
        </p:nvSpPr>
        <p:spPr>
          <a:xfrm>
            <a:off x="323528" y="3356992"/>
            <a:ext cx="3979038" cy="1754326"/>
          </a:xfrm>
          <a:prstGeom prst="rect">
            <a:avLst/>
          </a:prstGeom>
          <a:noFill/>
        </p:spPr>
        <p:txBody>
          <a:bodyPr wrap="none" rtlCol="0">
            <a:spAutoFit/>
          </a:bodyPr>
          <a:lstStyle/>
          <a:p>
            <a:pPr algn="ctr"/>
            <a:r>
              <a:rPr lang="en-US" dirty="0" smtClean="0">
                <a:sym typeface="Wingdings" pitchFamily="2" charset="2"/>
              </a:rPr>
              <a:t>Limits on  </a:t>
            </a:r>
            <a:r>
              <a:rPr lang="en-US" dirty="0" err="1" smtClean="0">
                <a:sym typeface="Wingdings" pitchFamily="2" charset="2"/>
              </a:rPr>
              <a:t>Matacq</a:t>
            </a:r>
            <a:r>
              <a:rPr lang="en-US" dirty="0" smtClean="0">
                <a:sym typeface="Wingdings" pitchFamily="2" charset="2"/>
              </a:rPr>
              <a:t> are: </a:t>
            </a:r>
          </a:p>
          <a:p>
            <a:pPr algn="ctr"/>
            <a:r>
              <a:rPr lang="en-US" dirty="0" smtClean="0">
                <a:solidFill>
                  <a:srgbClr val="FF0000"/>
                </a:solidFill>
                <a:sym typeface="Wingdings" pitchFamily="2" charset="2"/>
              </a:rPr>
              <a:t>1440 ns</a:t>
            </a:r>
            <a:r>
              <a:rPr lang="en-US" dirty="0" smtClean="0">
                <a:sym typeface="Wingdings" pitchFamily="2" charset="2"/>
              </a:rPr>
              <a:t> &lt; </a:t>
            </a:r>
            <a:r>
              <a:rPr lang="en-US" dirty="0" smtClean="0">
                <a:solidFill>
                  <a:srgbClr val="008000"/>
                </a:solidFill>
                <a:sym typeface="Wingdings" pitchFamily="2" charset="2"/>
              </a:rPr>
              <a:t>1465ns</a:t>
            </a:r>
            <a:r>
              <a:rPr lang="en-US" dirty="0" smtClean="0">
                <a:sym typeface="Wingdings" pitchFamily="2" charset="2"/>
              </a:rPr>
              <a:t> &lt; </a:t>
            </a:r>
            <a:r>
              <a:rPr lang="en-US" dirty="0" smtClean="0">
                <a:solidFill>
                  <a:srgbClr val="FF0000"/>
                </a:solidFill>
                <a:sym typeface="Wingdings" pitchFamily="2" charset="2"/>
              </a:rPr>
              <a:t>1490 ns</a:t>
            </a:r>
          </a:p>
          <a:p>
            <a:endParaRPr lang="en-US" dirty="0" smtClean="0">
              <a:sym typeface="Wingdings" pitchFamily="2" charset="2"/>
            </a:endParaRPr>
          </a:p>
          <a:p>
            <a:pPr>
              <a:buFont typeface="Wingdings"/>
              <a:buChar char="à"/>
            </a:pPr>
            <a:r>
              <a:rPr lang="en-US" dirty="0" smtClean="0">
                <a:sym typeface="Wingdings" pitchFamily="2" charset="2"/>
              </a:rPr>
              <a:t>Limits on slow monitoring should be : </a:t>
            </a:r>
          </a:p>
          <a:p>
            <a:pPr algn="ctr"/>
            <a:r>
              <a:rPr lang="en-US" dirty="0" smtClean="0">
                <a:sym typeface="Wingdings" pitchFamily="2" charset="2"/>
              </a:rPr>
              <a:t> </a:t>
            </a:r>
            <a:r>
              <a:rPr lang="en-US" dirty="0" smtClean="0">
                <a:solidFill>
                  <a:srgbClr val="FF0000"/>
                </a:solidFill>
                <a:sym typeface="Wingdings" pitchFamily="2" charset="2"/>
              </a:rPr>
              <a:t>11730 ns</a:t>
            </a:r>
            <a:r>
              <a:rPr lang="en-US" dirty="0" smtClean="0">
                <a:sym typeface="Wingdings" pitchFamily="2" charset="2"/>
              </a:rPr>
              <a:t> &lt; </a:t>
            </a:r>
            <a:r>
              <a:rPr lang="en-US" dirty="0" smtClean="0">
                <a:solidFill>
                  <a:srgbClr val="008000"/>
                </a:solidFill>
                <a:sym typeface="Wingdings" pitchFamily="2" charset="2"/>
              </a:rPr>
              <a:t>11755ns</a:t>
            </a:r>
            <a:r>
              <a:rPr lang="en-US" dirty="0" smtClean="0">
                <a:sym typeface="Wingdings" pitchFamily="2" charset="2"/>
              </a:rPr>
              <a:t> &lt; </a:t>
            </a:r>
            <a:r>
              <a:rPr lang="en-US" dirty="0" smtClean="0">
                <a:solidFill>
                  <a:srgbClr val="FF0000"/>
                </a:solidFill>
                <a:sym typeface="Wingdings" pitchFamily="2" charset="2"/>
              </a:rPr>
              <a:t>11780 ns</a:t>
            </a:r>
          </a:p>
          <a:p>
            <a:endParaRPr lang="en-US" dirty="0" smtClean="0">
              <a:sym typeface="Wingdings" pitchFamily="2" charset="2"/>
            </a:endParaRPr>
          </a:p>
        </p:txBody>
      </p:sp>
      <p:sp>
        <p:nvSpPr>
          <p:cNvPr id="6" name="Title 1"/>
          <p:cNvSpPr txBox="1">
            <a:spLocks/>
          </p:cNvSpPr>
          <p:nvPr/>
        </p:nvSpPr>
        <p:spPr>
          <a:xfrm>
            <a:off x="1115616" y="58614"/>
            <a:ext cx="2952328" cy="418058"/>
          </a:xfrm>
          <a:prstGeom prst="rect">
            <a:avLst/>
          </a:prstGeom>
          <a:solidFill>
            <a:srgbClr val="FFFFD5"/>
          </a:solidFill>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SLOW monitoring</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5364088" y="58614"/>
            <a:ext cx="2952328" cy="418058"/>
          </a:xfrm>
          <a:prstGeom prst="rect">
            <a:avLst/>
          </a:prstGeom>
          <a:solidFill>
            <a:srgbClr val="FFFFD5"/>
          </a:solidFill>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mj-lt"/>
                <a:ea typeface="+mj-ea"/>
                <a:cs typeface="+mj-cs"/>
              </a:rPr>
              <a:t>Matacq</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10" name="Group 9"/>
          <p:cNvGrpSpPr/>
          <p:nvPr/>
        </p:nvGrpSpPr>
        <p:grpSpPr>
          <a:xfrm>
            <a:off x="0" y="1412776"/>
            <a:ext cx="4402833" cy="1800200"/>
            <a:chOff x="0" y="1412776"/>
            <a:chExt cx="4402833" cy="1800200"/>
          </a:xfrm>
        </p:grpSpPr>
        <p:pic>
          <p:nvPicPr>
            <p:cNvPr id="2053" name="Picture 5"/>
            <p:cNvPicPr>
              <a:picLocks noChangeAspect="1" noChangeArrowheads="1"/>
            </p:cNvPicPr>
            <p:nvPr/>
          </p:nvPicPr>
          <p:blipFill>
            <a:blip r:embed="rId3" cstate="print"/>
            <a:srcRect/>
            <a:stretch>
              <a:fillRect/>
            </a:stretch>
          </p:blipFill>
          <p:spPr bwMode="auto">
            <a:xfrm>
              <a:off x="0" y="1412776"/>
              <a:ext cx="4392488" cy="1512168"/>
            </a:xfrm>
            <a:prstGeom prst="rect">
              <a:avLst/>
            </a:prstGeom>
            <a:noFill/>
            <a:ln w="9525">
              <a:noFill/>
              <a:miter lim="800000"/>
              <a:headEnd/>
              <a:tailEnd/>
            </a:ln>
          </p:spPr>
        </p:pic>
        <p:sp>
          <p:nvSpPr>
            <p:cNvPr id="8" name="TextBox 7"/>
            <p:cNvSpPr txBox="1"/>
            <p:nvPr/>
          </p:nvSpPr>
          <p:spPr>
            <a:xfrm>
              <a:off x="3419872" y="2905199"/>
              <a:ext cx="982961" cy="307777"/>
            </a:xfrm>
            <a:prstGeom prst="rect">
              <a:avLst/>
            </a:prstGeom>
            <a:noFill/>
          </p:spPr>
          <p:txBody>
            <a:bodyPr wrap="none" rtlCol="0">
              <a:spAutoFit/>
            </a:bodyPr>
            <a:lstStyle/>
            <a:p>
              <a:r>
                <a:rPr lang="en-US" sz="1400" dirty="0" smtClean="0"/>
                <a:t>Over 24hrs</a:t>
              </a:r>
              <a:endParaRPr lang="en-US" sz="1400"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E0CAE8-02B6-4FD6-B305-403B95852461}" type="slidenum">
              <a:rPr lang="en-US" smtClean="0"/>
              <a:pPr/>
              <a:t>9</a:t>
            </a:fld>
            <a:endParaRPr lang="en-US" dirty="0"/>
          </a:p>
        </p:txBody>
      </p:sp>
      <p:sp>
        <p:nvSpPr>
          <p:cNvPr id="5" name="Title 1"/>
          <p:cNvSpPr>
            <a:spLocks noGrp="1"/>
          </p:cNvSpPr>
          <p:nvPr>
            <p:ph type="title"/>
          </p:nvPr>
        </p:nvSpPr>
        <p:spPr>
          <a:xfrm>
            <a:off x="0" y="0"/>
            <a:ext cx="9144000" cy="620688"/>
          </a:xfrm>
        </p:spPr>
        <p:txBody>
          <a:bodyPr>
            <a:normAutofit/>
          </a:bodyPr>
          <a:lstStyle/>
          <a:p>
            <a:r>
              <a:rPr lang="en-US" sz="2800" dirty="0" smtClean="0">
                <a:solidFill>
                  <a:srgbClr val="FF0000"/>
                </a:solidFill>
              </a:rPr>
              <a:t>Fast </a:t>
            </a:r>
            <a:r>
              <a:rPr lang="en-US" sz="2800" dirty="0" err="1" smtClean="0">
                <a:solidFill>
                  <a:srgbClr val="FF0000"/>
                </a:solidFill>
              </a:rPr>
              <a:t>Acqiris</a:t>
            </a:r>
            <a:r>
              <a:rPr lang="en-US" sz="2800" dirty="0" smtClean="0">
                <a:solidFill>
                  <a:srgbClr val="FF0000"/>
                </a:solidFill>
              </a:rPr>
              <a:t> plot for critical period</a:t>
            </a:r>
            <a:endParaRPr lang="en-US" sz="2800" dirty="0">
              <a:solidFill>
                <a:srgbClr val="FF0000"/>
              </a:solidFill>
            </a:endParaRPr>
          </a:p>
        </p:txBody>
      </p:sp>
      <p:cxnSp>
        <p:nvCxnSpPr>
          <p:cNvPr id="6" name="Straight Connector 5"/>
          <p:cNvCxnSpPr/>
          <p:nvPr/>
        </p:nvCxnSpPr>
        <p:spPr>
          <a:xfrm>
            <a:off x="0" y="620688"/>
            <a:ext cx="9144000" cy="0"/>
          </a:xfrm>
          <a:prstGeom prst="line">
            <a:avLst/>
          </a:prstGeom>
          <a:ln>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0" y="693333"/>
            <a:ext cx="4355976" cy="472571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427984" y="720717"/>
            <a:ext cx="4536504" cy="4653136"/>
          </a:xfrm>
          <a:prstGeom prst="rect">
            <a:avLst/>
          </a:prstGeom>
          <a:noFill/>
          <a:ln w="9525">
            <a:noFill/>
            <a:miter lim="800000"/>
            <a:headEnd/>
            <a:tailEnd/>
          </a:ln>
        </p:spPr>
      </p:pic>
      <p:sp>
        <p:nvSpPr>
          <p:cNvPr id="9" name="Title 1"/>
          <p:cNvSpPr txBox="1">
            <a:spLocks/>
          </p:cNvSpPr>
          <p:nvPr/>
        </p:nvSpPr>
        <p:spPr>
          <a:xfrm>
            <a:off x="539552" y="5373214"/>
            <a:ext cx="1800200" cy="36004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Sept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3" name="Title 1"/>
          <p:cNvSpPr txBox="1">
            <a:spLocks/>
          </p:cNvSpPr>
          <p:nvPr/>
        </p:nvSpPr>
        <p:spPr>
          <a:xfrm>
            <a:off x="2339752" y="5373214"/>
            <a:ext cx="1800200" cy="36004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Oct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11" name="Straight Connector 10"/>
          <p:cNvCxnSpPr/>
          <p:nvPr/>
        </p:nvCxnSpPr>
        <p:spPr>
          <a:xfrm rot="16200000" flipH="1">
            <a:off x="-144524" y="3320986"/>
            <a:ext cx="4968554" cy="2"/>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5004048" y="5301206"/>
            <a:ext cx="1800200" cy="36004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Sept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5" name="Title 1"/>
          <p:cNvSpPr txBox="1">
            <a:spLocks/>
          </p:cNvSpPr>
          <p:nvPr/>
        </p:nvSpPr>
        <p:spPr>
          <a:xfrm>
            <a:off x="6804248" y="5301206"/>
            <a:ext cx="1800200" cy="360040"/>
          </a:xfrm>
          <a:prstGeom prst="rect">
            <a:avLst/>
          </a:prstGeom>
          <a:solidFill>
            <a:schemeClr val="bg2"/>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atin typeface="+mj-lt"/>
                <a:ea typeface="+mj-ea"/>
                <a:cs typeface="+mj-cs"/>
              </a:rPr>
              <a:t>Oct</a:t>
            </a: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16" name="Straight Connector 15"/>
          <p:cNvCxnSpPr/>
          <p:nvPr/>
        </p:nvCxnSpPr>
        <p:spPr>
          <a:xfrm rot="5400000">
            <a:off x="4320292" y="3249299"/>
            <a:ext cx="4967914" cy="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67744" y="5688449"/>
            <a:ext cx="5209183" cy="1169551"/>
          </a:xfrm>
          <a:prstGeom prst="rect">
            <a:avLst/>
          </a:prstGeom>
          <a:solidFill>
            <a:srgbClr val="FED2D6"/>
          </a:solidFill>
        </p:spPr>
        <p:txBody>
          <a:bodyPr wrap="square" rtlCol="0">
            <a:spAutoFit/>
          </a:bodyPr>
          <a:lstStyle/>
          <a:p>
            <a:r>
              <a:rPr lang="en-US" sz="1400" dirty="0" smtClean="0"/>
              <a:t>20 Sept: RED laser services.</a:t>
            </a:r>
          </a:p>
          <a:p>
            <a:r>
              <a:rPr lang="en-US" sz="1400" dirty="0" smtClean="0"/>
              <a:t>22 Sept: No hand-shake  mode </a:t>
            </a:r>
            <a:r>
              <a:rPr lang="en-US" sz="1400" dirty="0" smtClean="0">
                <a:sym typeface="Wingdings" pitchFamily="2" charset="2"/>
              </a:rPr>
              <a:t> switching time reduce 8sec to 4sec</a:t>
            </a:r>
          </a:p>
          <a:p>
            <a:r>
              <a:rPr lang="en-US" sz="1400" dirty="0" smtClean="0">
                <a:sym typeface="Wingdings" pitchFamily="2" charset="2"/>
              </a:rPr>
              <a:t>5  Oct : laser1 to Laser2</a:t>
            </a:r>
          </a:p>
          <a:p>
            <a:r>
              <a:rPr lang="en-US" sz="1400" dirty="0" smtClean="0">
                <a:sym typeface="Wingdings" pitchFamily="2" charset="2"/>
              </a:rPr>
              <a:t>8 Oct: Laser3 change the lamp (power decrease)</a:t>
            </a:r>
          </a:p>
          <a:p>
            <a:r>
              <a:rPr lang="en-US" sz="1400" dirty="0" smtClean="0">
                <a:sym typeface="Wingdings" pitchFamily="2" charset="2"/>
              </a:rPr>
              <a:t>20-27 Oct: Laser2 services. Still online.</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8064</TotalTime>
  <Words>478</Words>
  <Application>Microsoft Office PowerPoint</Application>
  <PresentationFormat>On-screen Show (4:3)</PresentationFormat>
  <Paragraphs>143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Statistics of interventions</vt:lpstr>
      <vt:lpstr>Statistics of interventions</vt:lpstr>
      <vt:lpstr>Normalization with Matacq data.         Plot: 29Oct2010.</vt:lpstr>
      <vt:lpstr>Slide 7</vt:lpstr>
      <vt:lpstr>Slide 8</vt:lpstr>
      <vt:lpstr>Fast Acqiris plot for critical period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dc:title>
  <dc:creator>bailleux</dc:creator>
  <cp:lastModifiedBy>bailleux</cp:lastModifiedBy>
  <cp:revision>386</cp:revision>
  <dcterms:created xsi:type="dcterms:W3CDTF">2010-06-02T10:00:23Z</dcterms:created>
  <dcterms:modified xsi:type="dcterms:W3CDTF">2011-01-12T10:38:05Z</dcterms:modified>
</cp:coreProperties>
</file>