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75" r:id="rId4"/>
    <p:sldId id="281" r:id="rId5"/>
    <p:sldId id="277" r:id="rId6"/>
    <p:sldId id="279" r:id="rId7"/>
    <p:sldId id="280" r:id="rId8"/>
    <p:sldId id="282" r:id="rId9"/>
  </p:sldIdLst>
  <p:sldSz cx="9144000" cy="6858000" type="screen4x3"/>
  <p:notesSz cx="6780213" cy="9910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FCFEE6"/>
    <a:srgbClr val="F2ECFE"/>
    <a:srgbClr val="ECE2FE"/>
    <a:srgbClr val="ECDAF2"/>
    <a:srgbClr val="E6E6F6"/>
    <a:srgbClr val="F8FDBB"/>
    <a:srgbClr val="FFFFCC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4883" autoAdjust="0"/>
    <p:restoredTop sz="95198" autoAdjust="0"/>
  </p:normalViewPr>
  <p:slideViewPr>
    <p:cSldViewPr>
      <p:cViewPr>
        <p:scale>
          <a:sx n="87" d="100"/>
          <a:sy n="87" d="100"/>
        </p:scale>
        <p:origin x="-23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74" y="-78"/>
      </p:cViewPr>
      <p:guideLst>
        <p:guide orient="horz" pos="3122"/>
        <p:guide pos="21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163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2950"/>
            <a:ext cx="4954587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08525"/>
            <a:ext cx="5424487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3875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163" y="9413875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D5B59565-B630-4C89-9F42-BA57B195D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B59565-B630-4C89-9F42-BA57B195D90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B59565-B630-4C89-9F42-BA57B195D90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2B093-7442-4EEB-9DD2-BF667128D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5B3DB-7EC7-46F4-A838-2A0A178D1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E9AA5-0C57-40A2-90F2-42CADA283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34941-330E-49DE-9338-DF3BFFE46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96673-CE14-4E3A-ABE8-B8BE6D52D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C475C-8114-4D49-BAE4-129262C19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363EE-396B-4674-908A-A1C2064BE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D9C70-7E62-4BB9-8F53-0312AF65D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0DEB0-4C0C-422A-BC80-3EAD3D16A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C77FD-D9D5-4DA7-BD3E-A80D110BB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8D627-E3C2-42DC-B4EE-A60889DB2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A1359-ED26-4A22-AD30-8F24234FC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D83C11-71C2-426A-9FF5-9C46D0FF5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pace.cern.ch/cms-ecal-electronics-systems/" TargetMode="External"/><Relationship Id="rId4" Type="http://schemas.openxmlformats.org/officeDocument/2006/relationships/hyperlink" Target="http://laser-caltech.web.cern.ch/laser-caltech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BB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 descr="180px-Laser-symbol-text_svg"/>
          <p:cNvPicPr>
            <a:picLocks noChangeAspect="1" noChangeArrowheads="1"/>
          </p:cNvPicPr>
          <p:nvPr/>
        </p:nvPicPr>
        <p:blipFill>
          <a:blip r:embed="rId3">
            <a:lum bright="87000" contrast="-89000"/>
          </a:blip>
          <a:stretch>
            <a:fillRect/>
          </a:stretch>
        </p:blipFill>
        <p:spPr bwMode="auto">
          <a:xfrm>
            <a:off x="10668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590800" y="533400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David BAILLEUX</a:t>
            </a:r>
          </a:p>
          <a:p>
            <a:pPr algn="ctr">
              <a:defRPr/>
            </a:pPr>
            <a:r>
              <a:rPr lang="en-US" sz="1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US CMS on behalf of </a:t>
            </a:r>
            <a:r>
              <a:rPr lang="en-US" sz="1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the Caltech </a:t>
            </a:r>
            <a:r>
              <a:rPr lang="en-US" sz="1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group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667000" y="838200"/>
            <a:ext cx="385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Laser Monitoring System</a:t>
            </a:r>
          </a:p>
        </p:txBody>
      </p:sp>
      <p:sp>
        <p:nvSpPr>
          <p:cNvPr id="2052" name="Text Box 21"/>
          <p:cNvSpPr txBox="1">
            <a:spLocks noChangeArrowheads="1"/>
          </p:cNvSpPr>
          <p:nvPr/>
        </p:nvSpPr>
        <p:spPr bwMode="auto">
          <a:xfrm>
            <a:off x="2514600" y="4506912"/>
            <a:ext cx="4184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- Electronics review 20 March 2009 </a:t>
            </a:r>
            <a:r>
              <a:rPr lang="en-US" sz="1600" b="1" i="1" dirty="0">
                <a:solidFill>
                  <a:schemeClr val="accent2"/>
                </a:solidFill>
              </a:rPr>
              <a:t>-</a:t>
            </a:r>
            <a:r>
              <a:rPr lang="en-US" sz="1600" b="1" i="1" dirty="0">
                <a:solidFill>
                  <a:srgbClr val="00FFFF"/>
                </a:solidFill>
              </a:rPr>
              <a:t> </a:t>
            </a: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3352800" y="1828800"/>
            <a:ext cx="2590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/>
              </a:rPr>
              <a:t>    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Overview</a:t>
            </a:r>
          </a:p>
          <a:p>
            <a:pPr>
              <a:defRPr/>
            </a:pPr>
            <a:r>
              <a:rPr lang="en-US" sz="105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/>
              </a:rPr>
              <a:t>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/>
              </a:rPr>
              <a:t>  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Laser control</a:t>
            </a:r>
          </a:p>
          <a:p>
            <a:pPr>
              <a:defRPr/>
            </a:pPr>
            <a:r>
              <a:rPr lang="en-US" sz="105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/>
              </a:rPr>
              <a:t>     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Requirements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05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/>
              </a:rPr>
              <a:t>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/>
              </a:rPr>
              <a:t>  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Performance</a:t>
            </a:r>
          </a:p>
          <a:p>
            <a:pPr>
              <a:defRPr/>
            </a:pPr>
            <a:r>
              <a:rPr lang="en-US" sz="105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/>
              </a:rPr>
              <a:t>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/>
              </a:rPr>
              <a:t>  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Documentation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762000" y="185738"/>
            <a:ext cx="7543800" cy="6096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CC3300"/>
                </a:solidFill>
                <a:latin typeface="Comic Sans MS" pitchFamily="66" charset="0"/>
              </a:rPr>
              <a:t>Overview</a:t>
            </a:r>
          </a:p>
        </p:txBody>
      </p:sp>
      <p:pic>
        <p:nvPicPr>
          <p:cNvPr id="307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185738"/>
            <a:ext cx="6858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63" y="185738"/>
            <a:ext cx="6048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066800"/>
            <a:ext cx="80772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609600" y="1066800"/>
            <a:ext cx="40386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-762000" y="2438400"/>
            <a:ext cx="27432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114800" y="1676400"/>
            <a:ext cx="10668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229100" y="3390900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609600" y="3810000"/>
            <a:ext cx="40386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9906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1066800"/>
            <a:ext cx="6248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400799"/>
            <a:ext cx="8305800" cy="320675"/>
          </a:xfrm>
          <a:noFill/>
        </p:spPr>
        <p:txBody>
          <a:bodyPr/>
          <a:lstStyle/>
          <a:p>
            <a:pPr algn="l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 March 2009 							              </a:t>
            </a:r>
            <a:fld id="{557472C2-EA8D-430D-BC3D-B413360AFBCA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2</a:t>
            </a:fld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57238" y="195263"/>
            <a:ext cx="7543800" cy="6096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CC3300"/>
                </a:solidFill>
                <a:latin typeface="Comic Sans MS" pitchFamily="66" charset="0"/>
              </a:rPr>
              <a:t>Laser control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152400"/>
            <a:ext cx="6858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5263"/>
            <a:ext cx="6048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846138" y="1074738"/>
            <a:ext cx="7426905" cy="830997"/>
          </a:xfrm>
          <a:prstGeom prst="rect">
            <a:avLst/>
          </a:prstGeom>
          <a:solidFill>
            <a:srgbClr val="FCFEE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600" dirty="0"/>
              <a:t>Ecal-laser-room-01.cms </a:t>
            </a:r>
            <a:r>
              <a:rPr lang="fr-CH" sz="1600" dirty="0" smtClean="0"/>
              <a:t>  </a:t>
            </a:r>
            <a:r>
              <a:rPr lang="fr-CH" sz="1600" dirty="0" smtClean="0">
                <a:sym typeface="Wingdings" pitchFamily="2" charset="2"/>
              </a:rPr>
              <a:t>  </a:t>
            </a:r>
            <a:r>
              <a:rPr lang="fr-CH" sz="1600" dirty="0">
                <a:sym typeface="Wingdings" pitchFamily="2" charset="2"/>
              </a:rPr>
              <a:t>fast monitoring (Acqiris PCI board). </a:t>
            </a:r>
          </a:p>
          <a:p>
            <a:r>
              <a:rPr lang="fr-CH" sz="1600" b="1" dirty="0">
                <a:sym typeface="Wingdings" pitchFamily="2" charset="2"/>
              </a:rPr>
              <a:t>Ecal-laser-room-02.cms </a:t>
            </a:r>
            <a:r>
              <a:rPr lang="fr-CH" sz="1600" dirty="0">
                <a:sym typeface="Wingdings" pitchFamily="2" charset="2"/>
              </a:rPr>
              <a:t>  laser hardware control, slow monitoring</a:t>
            </a:r>
          </a:p>
          <a:p>
            <a:r>
              <a:rPr lang="fr-CH" sz="1600" b="1" dirty="0">
                <a:sym typeface="Wingdings" pitchFamily="2" charset="2"/>
              </a:rPr>
              <a:t>Ecal-laser-room-04.cms </a:t>
            </a:r>
            <a:r>
              <a:rPr lang="fr-CH" sz="1600" dirty="0">
                <a:sym typeface="Wingdings" pitchFamily="2" charset="2"/>
              </a:rPr>
              <a:t>  laser PC Xdaq supervisor, for Matacq and EMTC. 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2133600" y="2887087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H" sz="1600" b="1" dirty="0">
                <a:latin typeface="Calibri" pitchFamily="34" charset="0"/>
              </a:rPr>
              <a:t>4 </a:t>
            </a:r>
            <a:r>
              <a:rPr lang="fr-CH" sz="1600" b="1" dirty="0" err="1">
                <a:latin typeface="Calibri" pitchFamily="34" charset="0"/>
              </a:rPr>
              <a:t>TTCci’s</a:t>
            </a:r>
            <a:r>
              <a:rPr lang="fr-CH" sz="1600" b="1" dirty="0">
                <a:latin typeface="Calibri" pitchFamily="34" charset="0"/>
              </a:rPr>
              <a:t> </a:t>
            </a:r>
            <a:r>
              <a:rPr lang="fr-CH" sz="1600" dirty="0">
                <a:latin typeface="Calibri" pitchFamily="34" charset="0"/>
              </a:rPr>
              <a:t>partitions for ECAL : EE-/+, EB-/+</a:t>
            </a:r>
          </a:p>
          <a:p>
            <a:pPr algn="ctr"/>
            <a:r>
              <a:rPr lang="fr-CH" sz="1600" dirty="0" err="1">
                <a:latin typeface="Calibri" pitchFamily="34" charset="0"/>
              </a:rPr>
              <a:t>Predefined</a:t>
            </a:r>
            <a:r>
              <a:rPr lang="fr-CH" sz="1600" dirty="0">
                <a:latin typeface="Calibri" pitchFamily="34" charset="0"/>
              </a:rPr>
              <a:t> </a:t>
            </a:r>
            <a:r>
              <a:rPr lang="fr-CH" sz="1600" dirty="0" err="1">
                <a:latin typeface="Calibri" pitchFamily="34" charset="0"/>
              </a:rPr>
              <a:t>sequence</a:t>
            </a:r>
            <a:r>
              <a:rPr lang="fr-CH" sz="1600" dirty="0">
                <a:latin typeface="Calibri" pitchFamily="34" charset="0"/>
              </a:rPr>
              <a:t> </a:t>
            </a:r>
            <a:r>
              <a:rPr lang="fr-CH" sz="1600" dirty="0" err="1">
                <a:latin typeface="Calibri" pitchFamily="34" charset="0"/>
              </a:rPr>
              <a:t>load</a:t>
            </a:r>
            <a:r>
              <a:rPr lang="fr-CH" sz="1600" dirty="0">
                <a:latin typeface="Calibri" pitchFamily="34" charset="0"/>
              </a:rPr>
              <a:t> </a:t>
            </a:r>
            <a:r>
              <a:rPr lang="fr-CH" sz="1600" dirty="0" err="1">
                <a:latin typeface="Calibri" pitchFamily="34" charset="0"/>
              </a:rPr>
              <a:t>into</a:t>
            </a:r>
            <a:r>
              <a:rPr lang="fr-CH" sz="1600" dirty="0">
                <a:latin typeface="Calibri" pitchFamily="34" charset="0"/>
              </a:rPr>
              <a:t> </a:t>
            </a:r>
            <a:r>
              <a:rPr lang="fr-CH" sz="1600" dirty="0" err="1">
                <a:latin typeface="Calibri" pitchFamily="34" charset="0"/>
              </a:rPr>
              <a:t>TTCci</a:t>
            </a:r>
            <a:r>
              <a:rPr lang="fr-CH" sz="1600" dirty="0">
                <a:latin typeface="Calibri" pitchFamily="34" charset="0"/>
              </a:rPr>
              <a:t> </a:t>
            </a:r>
            <a:r>
              <a:rPr lang="fr-CH" sz="1600" dirty="0" err="1">
                <a:latin typeface="Calibri" pitchFamily="34" charset="0"/>
              </a:rPr>
              <a:t>before</a:t>
            </a:r>
            <a:r>
              <a:rPr lang="fr-CH" sz="1600" dirty="0">
                <a:latin typeface="Calibri" pitchFamily="34" charset="0"/>
              </a:rPr>
              <a:t> </a:t>
            </a:r>
            <a:r>
              <a:rPr lang="fr-CH" sz="1600" dirty="0" err="1">
                <a:latin typeface="Calibri" pitchFamily="34" charset="0"/>
              </a:rPr>
              <a:t>run</a:t>
            </a:r>
            <a:r>
              <a:rPr lang="fr-CH" sz="1600" dirty="0">
                <a:latin typeface="Calibri" pitchFamily="34" charset="0"/>
              </a:rPr>
              <a:t>  </a:t>
            </a:r>
            <a:endParaRPr lang="fr-CH" sz="1600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09600" y="3819525"/>
            <a:ext cx="815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1600" b="1" dirty="0">
                <a:latin typeface="Calibri" pitchFamily="34" charset="0"/>
              </a:rPr>
              <a:t>EMTC: </a:t>
            </a:r>
            <a:r>
              <a:rPr lang="fr-CH" sz="1600" dirty="0" err="1">
                <a:latin typeface="Calibri" pitchFamily="34" charset="0"/>
              </a:rPr>
              <a:t>Ecal</a:t>
            </a:r>
            <a:r>
              <a:rPr lang="fr-CH" sz="1600" dirty="0">
                <a:latin typeface="Calibri" pitchFamily="34" charset="0"/>
              </a:rPr>
              <a:t> Monitoring Trigger </a:t>
            </a:r>
            <a:r>
              <a:rPr lang="fr-CH" sz="1600" dirty="0" err="1">
                <a:latin typeface="Calibri" pitchFamily="34" charset="0"/>
              </a:rPr>
              <a:t>Card</a:t>
            </a:r>
            <a:r>
              <a:rPr lang="fr-CH" sz="1600" dirty="0">
                <a:latin typeface="Calibri" pitchFamily="34" charset="0"/>
              </a:rPr>
              <a:t> </a:t>
            </a:r>
            <a:r>
              <a:rPr lang="fr-CH" sz="1600" dirty="0" err="1">
                <a:latin typeface="Calibri" pitchFamily="34" charset="0"/>
              </a:rPr>
              <a:t>receives</a:t>
            </a:r>
            <a:r>
              <a:rPr lang="fr-CH" sz="1600" dirty="0">
                <a:latin typeface="Calibri" pitchFamily="34" charset="0"/>
              </a:rPr>
              <a:t> the trigger and </a:t>
            </a:r>
            <a:r>
              <a:rPr lang="fr-CH" sz="1600" dirty="0" err="1">
                <a:latin typeface="Calibri" pitchFamily="34" charset="0"/>
              </a:rPr>
              <a:t>clock</a:t>
            </a:r>
            <a:r>
              <a:rPr lang="fr-CH" sz="1600" dirty="0">
                <a:latin typeface="Calibri" pitchFamily="34" charset="0"/>
              </a:rPr>
              <a:t> signal </a:t>
            </a:r>
            <a:r>
              <a:rPr lang="fr-CH" sz="1600" dirty="0" err="1">
                <a:latin typeface="Calibri" pitchFamily="34" charset="0"/>
              </a:rPr>
              <a:t>issued</a:t>
            </a:r>
            <a:r>
              <a:rPr lang="fr-CH" sz="1600" dirty="0">
                <a:latin typeface="Calibri" pitchFamily="34" charset="0"/>
              </a:rPr>
              <a:t> </a:t>
            </a:r>
            <a:r>
              <a:rPr lang="fr-CH" sz="1600" dirty="0" err="1">
                <a:latin typeface="Calibri" pitchFamily="34" charset="0"/>
              </a:rPr>
              <a:t>from</a:t>
            </a:r>
            <a:r>
              <a:rPr lang="fr-CH" sz="1600" dirty="0">
                <a:latin typeface="Calibri" pitchFamily="34" charset="0"/>
              </a:rPr>
              <a:t> the </a:t>
            </a:r>
            <a:r>
              <a:rPr lang="fr-CH" sz="1600" dirty="0" err="1">
                <a:latin typeface="Calibri" pitchFamily="34" charset="0"/>
              </a:rPr>
              <a:t>TTCci’s</a:t>
            </a:r>
            <a:endParaRPr lang="fr-CH" sz="1600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5257800" y="4520625"/>
            <a:ext cx="205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sz="1600" b="1" dirty="0" smtClean="0">
                <a:latin typeface="Calibri" pitchFamily="34" charset="0"/>
              </a:rPr>
              <a:t>NIM </a:t>
            </a:r>
            <a:r>
              <a:rPr lang="fr-CH" sz="1600" dirty="0">
                <a:latin typeface="Calibri" pitchFamily="34" charset="0"/>
              </a:rPr>
              <a:t>signal to trigger Laser and </a:t>
            </a:r>
            <a:r>
              <a:rPr lang="fr-CH" sz="1600" dirty="0" err="1">
                <a:latin typeface="Calibri" pitchFamily="34" charset="0"/>
              </a:rPr>
              <a:t>Matacq</a:t>
            </a:r>
            <a:endParaRPr lang="fr-CH" sz="1600" dirty="0">
              <a:latin typeface="Calibri" pitchFamily="34" charset="0"/>
              <a:sym typeface="Wingdings" pitchFamily="2" charset="2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4229894" y="364353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4229894" y="265293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3200400" y="2082225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sz="1600" b="1" dirty="0" smtClean="0">
                <a:latin typeface="Calibri" pitchFamily="34" charset="0"/>
              </a:rPr>
              <a:t>LTC </a:t>
            </a:r>
            <a:r>
              <a:rPr lang="fr-CH" sz="1600" dirty="0" smtClean="0">
                <a:latin typeface="Calibri" pitchFamily="34" charset="0"/>
              </a:rPr>
              <a:t>or</a:t>
            </a:r>
            <a:r>
              <a:rPr lang="fr-CH" sz="1600" b="1" dirty="0" smtClean="0">
                <a:latin typeface="Calibri" pitchFamily="34" charset="0"/>
              </a:rPr>
              <a:t> GT </a:t>
            </a:r>
            <a:r>
              <a:rPr lang="fr-CH" sz="1600" dirty="0" smtClean="0">
                <a:latin typeface="Calibri" pitchFamily="34" charset="0"/>
              </a:rPr>
              <a:t>monitoring </a:t>
            </a:r>
            <a:r>
              <a:rPr lang="fr-CH" sz="1600" dirty="0" err="1" smtClean="0">
                <a:latin typeface="Calibri" pitchFamily="34" charset="0"/>
              </a:rPr>
              <a:t>runs</a:t>
            </a:r>
            <a:endParaRPr lang="fr-CH" sz="1600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2743200" y="4673025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sz="1600" b="1" dirty="0" smtClean="0">
                <a:latin typeface="Calibri" pitchFamily="34" charset="0"/>
              </a:rPr>
              <a:t>DCC</a:t>
            </a:r>
            <a:endParaRPr lang="fr-CH" sz="1600" dirty="0">
              <a:latin typeface="Calibri" pitchFamily="34" charset="0"/>
              <a:sym typeface="Wingdings" pitchFamily="2" charset="2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rot="10800000" flipV="1">
            <a:off x="3505200" y="4139625"/>
            <a:ext cx="915993" cy="3381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418007" y="4139625"/>
            <a:ext cx="915993" cy="3381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c 59"/>
          <p:cNvSpPr/>
          <p:nvPr/>
        </p:nvSpPr>
        <p:spPr>
          <a:xfrm rot="9771558" flipH="1">
            <a:off x="7002167" y="3977875"/>
            <a:ext cx="381000" cy="1005354"/>
          </a:xfrm>
          <a:prstGeom prst="arc">
            <a:avLst>
              <a:gd name="adj1" fmla="val 16200000"/>
              <a:gd name="adj2" fmla="val 3606803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400799"/>
            <a:ext cx="8305800" cy="320675"/>
          </a:xfrm>
          <a:noFill/>
        </p:spPr>
        <p:txBody>
          <a:bodyPr/>
          <a:lstStyle/>
          <a:p>
            <a:pPr algn="l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 March 2009 							              </a:t>
            </a:r>
            <a:fld id="{557472C2-EA8D-430D-BC3D-B413360AFBCA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3</a:t>
            </a:fld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38200" y="5605046"/>
            <a:ext cx="7543800" cy="338554"/>
          </a:xfrm>
          <a:prstGeom prst="rect">
            <a:avLst/>
          </a:prstGeom>
          <a:solidFill>
            <a:srgbClr val="F8FDB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sz="1600" b="1" dirty="0" smtClean="0">
                <a:latin typeface="Calibri" pitchFamily="34" charset="0"/>
                <a:sym typeface="Wingdings" pitchFamily="2" charset="2"/>
              </a:rPr>
              <a:t>Laser pulses   </a:t>
            </a:r>
            <a:r>
              <a:rPr lang="fr-CH" sz="1600" b="1" dirty="0" err="1" smtClean="0">
                <a:latin typeface="Calibri" pitchFamily="34" charset="0"/>
                <a:sym typeface="Wingdings" pitchFamily="2" charset="2"/>
              </a:rPr>
              <a:t>injected</a:t>
            </a:r>
            <a:r>
              <a:rPr lang="fr-CH" sz="1600" b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fr-CH" sz="1600" b="1" dirty="0" err="1" smtClean="0">
                <a:latin typeface="Calibri" pitchFamily="34" charset="0"/>
                <a:sym typeface="Wingdings" pitchFamily="2" charset="2"/>
              </a:rPr>
              <a:t>during</a:t>
            </a:r>
            <a:r>
              <a:rPr lang="fr-CH" sz="1600" b="1" dirty="0" smtClean="0">
                <a:latin typeface="Calibri" pitchFamily="34" charset="0"/>
                <a:sym typeface="Wingdings" pitchFamily="2" charset="2"/>
              </a:rPr>
              <a:t> 1% of the 3.17us gaps foreseen every 88.9us </a:t>
            </a:r>
            <a:endParaRPr lang="fr-CH" sz="1600" dirty="0">
              <a:latin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7238" y="195263"/>
            <a:ext cx="7543800" cy="6096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CC3300"/>
                </a:solidFill>
                <a:latin typeface="Comic Sans MS" pitchFamily="66" charset="0"/>
              </a:rPr>
              <a:t>Laser control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152400"/>
            <a:ext cx="6858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5263"/>
            <a:ext cx="6048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91504" y="1566446"/>
            <a:ext cx="29142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 smtClean="0">
                <a:latin typeface="Calibri" pitchFamily="34" charset="0"/>
              </a:rPr>
              <a:t>Laser parameters under control: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4714" y="2133600"/>
            <a:ext cx="842448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 smtClean="0">
                <a:latin typeface="Calibri" pitchFamily="34" charset="0"/>
              </a:rPr>
              <a:t> WAVELENGTH:		440-</a:t>
            </a:r>
            <a:r>
              <a:rPr lang="en-US" sz="1400" i="1" dirty="0" smtClean="0">
                <a:latin typeface="Calibri" pitchFamily="34" charset="0"/>
              </a:rPr>
              <a:t>495-709</a:t>
            </a:r>
            <a:r>
              <a:rPr lang="en-US" sz="1400" dirty="0" smtClean="0">
                <a:latin typeface="Calibri" pitchFamily="34" charset="0"/>
              </a:rPr>
              <a:t>-796nm. For 440nm: the online laser is automatically selected.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 smtClean="0">
                <a:latin typeface="Calibri" pitchFamily="34" charset="0"/>
              </a:rPr>
              <a:t> LINEAR ATTENUATOR:	 	1-99% of laser power, in 1%step.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 smtClean="0">
                <a:latin typeface="Calibri" pitchFamily="34" charset="0"/>
              </a:rPr>
              <a:t> LOGARITHM ATTENUATOR:	0-10-20-30-40-50 dB.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 smtClean="0">
                <a:latin typeface="Calibri" pitchFamily="34" charset="0"/>
              </a:rPr>
              <a:t> SWITCH CHANNEL:		1-87       (1-36: EB-  ;   37-72: EB+   ;   73-87: EE)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4301" y="1566446"/>
            <a:ext cx="2896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Ecal-laser-room-02 = slave mode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3886200"/>
            <a:ext cx="4449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 smtClean="0">
                <a:latin typeface="Calibri" pitchFamily="34" charset="0"/>
              </a:rPr>
              <a:t>Laser parameters set by expert: (not yet recorded)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4330005"/>
            <a:ext cx="859504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 smtClean="0">
                <a:latin typeface="Calibri" pitchFamily="34" charset="0"/>
              </a:rPr>
              <a:t> CURRENT:			operating current of the YLF laser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 smtClean="0">
                <a:latin typeface="Calibri" pitchFamily="34" charset="0"/>
              </a:rPr>
              <a:t> INTERNAL </a:t>
            </a:r>
            <a:r>
              <a:rPr lang="en-US" sz="1400" dirty="0" smtClean="0">
                <a:latin typeface="Calibri" pitchFamily="34" charset="0"/>
              </a:rPr>
              <a:t>ATTENUATION:	1-99%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 smtClean="0">
                <a:latin typeface="Calibri" pitchFamily="34" charset="0"/>
              </a:rPr>
              <a:t> DELAY:		 	3 delays for laser adjustments and for pulse center (if bad</a:t>
            </a:r>
            <a:r>
              <a:rPr lang="en-US" sz="1400" dirty="0" smtClean="0">
                <a:latin typeface="Calibri" pitchFamily="34" charset="0"/>
                <a:sym typeface="Wingdings" pitchFamily="2" charset="2"/>
              </a:rPr>
              <a:t> pulse not visible)</a:t>
            </a:r>
            <a:endParaRPr lang="en-US" sz="14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 smtClean="0">
                <a:latin typeface="Calibri" pitchFamily="34" charset="0"/>
              </a:rPr>
              <a:t> FEEDBACK		to compensate lamp ageing.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400799"/>
            <a:ext cx="8305800" cy="320675"/>
          </a:xfrm>
          <a:noFill/>
        </p:spPr>
        <p:txBody>
          <a:bodyPr/>
          <a:lstStyle/>
          <a:p>
            <a:pPr algn="l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 March 2009 							              </a:t>
            </a:r>
            <a:fld id="{557472C2-EA8D-430D-BC3D-B413360AFBCA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4</a:t>
            </a:fld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7238" y="271462"/>
            <a:ext cx="7543800" cy="6096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CC3300"/>
                </a:solidFill>
                <a:latin typeface="Comic Sans MS" pitchFamily="66" charset="0"/>
              </a:rPr>
              <a:t>Requirements</a:t>
            </a:r>
            <a:endParaRPr lang="en-US" sz="2400" b="1" dirty="0">
              <a:solidFill>
                <a:srgbClr val="CC3300"/>
              </a:solidFill>
              <a:latin typeface="Comic Sans MS" pitchFamily="66" charset="0"/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228600"/>
            <a:ext cx="6858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1462"/>
            <a:ext cx="6048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762000" y="3883025"/>
            <a:ext cx="7391400" cy="1069975"/>
          </a:xfrm>
          <a:prstGeom prst="rect">
            <a:avLst/>
          </a:prstGeom>
          <a:solidFill>
            <a:schemeClr val="accent3">
              <a:lumMod val="85000"/>
              <a:alpha val="5490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  <a:sym typeface="Symbol" pitchFamily="18" charset="2"/>
              </a:rPr>
              <a:t>	                 </a:t>
            </a:r>
            <a:r>
              <a:rPr lang="en-US" sz="1600" b="1" dirty="0">
                <a:latin typeface="Times New Roman" pitchFamily="18" charset="0"/>
                <a:sym typeface="Symbol" pitchFamily="18" charset="2"/>
              </a:rPr>
              <a:t>YLF*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	               </a:t>
            </a:r>
            <a:r>
              <a:rPr lang="en-US" sz="1600" b="1" dirty="0" err="1">
                <a:latin typeface="Times New Roman" pitchFamily="18" charset="0"/>
                <a:sym typeface="Symbol" pitchFamily="18" charset="2"/>
              </a:rPr>
              <a:t>Ti:S</a:t>
            </a:r>
            <a:r>
              <a:rPr lang="en-US" sz="1600" b="1" dirty="0">
                <a:latin typeface="Times New Roman" pitchFamily="18" charset="0"/>
                <a:sym typeface="Symbol" pitchFamily="18" charset="2"/>
              </a:rPr>
              <a:t> 1	                 </a:t>
            </a:r>
            <a:r>
              <a:rPr lang="en-US" sz="1600" dirty="0">
                <a:sym typeface="Symbol" pitchFamily="18" charset="2"/>
              </a:rPr>
              <a:t>        </a:t>
            </a:r>
            <a:r>
              <a:rPr lang="en-US" sz="1600" b="1" dirty="0" err="1">
                <a:latin typeface="Times New Roman" pitchFamily="18" charset="0"/>
                <a:sym typeface="Symbol" pitchFamily="18" charset="2"/>
              </a:rPr>
              <a:t>Ti:S</a:t>
            </a:r>
            <a:r>
              <a:rPr lang="en-US" sz="1600" b="1" dirty="0">
                <a:latin typeface="Times New Roman" pitchFamily="18" charset="0"/>
                <a:sym typeface="Symbol" pitchFamily="18" charset="2"/>
              </a:rPr>
              <a:t> 2</a:t>
            </a:r>
          </a:p>
          <a:p>
            <a:r>
              <a:rPr lang="en-US" sz="1600" b="1" dirty="0">
                <a:latin typeface="Times New Roman" pitchFamily="18" charset="0"/>
                <a:sym typeface="Symbol" pitchFamily="18" charset="2"/>
              </a:rPr>
              <a:t> (nm)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	                  </a:t>
            </a:r>
            <a:r>
              <a:rPr lang="en-US" sz="1600" dirty="0">
                <a:solidFill>
                  <a:srgbClr val="00CC66"/>
                </a:solidFill>
                <a:latin typeface="Times New Roman" pitchFamily="18" charset="0"/>
                <a:sym typeface="Symbol" pitchFamily="18" charset="2"/>
              </a:rPr>
              <a:t>527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           	         </a:t>
            </a:r>
            <a:r>
              <a:rPr lang="en-US" sz="1600" dirty="0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dirty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440	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        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495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		 </a:t>
            </a:r>
            <a:r>
              <a:rPr lang="en-US" sz="1600" dirty="0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796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	709</a:t>
            </a:r>
            <a:endParaRPr lang="en-US" sz="1600" dirty="0">
              <a:latin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</a:rPr>
              <a:t>Pulse energy (</a:t>
            </a:r>
            <a:r>
              <a:rPr lang="en-US" sz="1600" b="1" dirty="0" err="1">
                <a:latin typeface="Times New Roman" pitchFamily="18" charset="0"/>
              </a:rPr>
              <a:t>mJ</a:t>
            </a:r>
            <a:r>
              <a:rPr lang="en-US" sz="1600" b="1" dirty="0">
                <a:latin typeface="Times New Roman" pitchFamily="18" charset="0"/>
              </a:rPr>
              <a:t>)</a:t>
            </a:r>
            <a:r>
              <a:rPr lang="en-US" sz="1600" dirty="0">
                <a:latin typeface="Times New Roman" pitchFamily="18" charset="0"/>
              </a:rPr>
              <a:t>     </a:t>
            </a:r>
            <a:r>
              <a:rPr lang="en-US" sz="1600" dirty="0">
                <a:solidFill>
                  <a:srgbClr val="00CC66"/>
                </a:solidFill>
                <a:latin typeface="Times New Roman" pitchFamily="18" charset="0"/>
              </a:rPr>
              <a:t>20</a:t>
            </a:r>
            <a:r>
              <a:rPr lang="en-US" sz="1600" dirty="0">
                <a:latin typeface="Times New Roman" pitchFamily="18" charset="0"/>
              </a:rPr>
              <a:t>	          </a:t>
            </a:r>
            <a:r>
              <a:rPr lang="en-US" sz="1600" dirty="0">
                <a:solidFill>
                  <a:srgbClr val="000099"/>
                </a:solidFill>
                <a:latin typeface="Times New Roman" pitchFamily="18" charset="0"/>
              </a:rPr>
              <a:t>1</a:t>
            </a:r>
            <a:r>
              <a:rPr lang="en-US" sz="1600" dirty="0">
                <a:latin typeface="Times New Roman" pitchFamily="18" charset="0"/>
              </a:rPr>
              <a:t>	        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</a:rPr>
              <a:t>0.5</a:t>
            </a:r>
            <a:r>
              <a:rPr lang="en-US" sz="1600" dirty="0">
                <a:latin typeface="Times New Roman" pitchFamily="18" charset="0"/>
              </a:rPr>
              <a:t>		</a:t>
            </a:r>
            <a:r>
              <a:rPr lang="en-US" sz="1600" dirty="0">
                <a:solidFill>
                  <a:srgbClr val="CC0000"/>
                </a:solidFill>
                <a:latin typeface="Times New Roman" pitchFamily="18" charset="0"/>
              </a:rPr>
              <a:t> 1.5</a:t>
            </a:r>
            <a:r>
              <a:rPr lang="en-US" sz="1600" dirty="0">
                <a:latin typeface="Times New Roman" pitchFamily="18" charset="0"/>
              </a:rPr>
              <a:t>	0.42</a:t>
            </a:r>
          </a:p>
          <a:p>
            <a:r>
              <a:rPr lang="en-US" sz="1600" b="1" dirty="0">
                <a:latin typeface="Times New Roman" pitchFamily="18" charset="0"/>
              </a:rPr>
              <a:t>Pulse width (ns)</a:t>
            </a:r>
            <a:r>
              <a:rPr lang="en-US" sz="1600" dirty="0">
                <a:latin typeface="Times New Roman" pitchFamily="18" charset="0"/>
              </a:rPr>
              <a:t>        </a:t>
            </a:r>
            <a:r>
              <a:rPr lang="en-US" sz="1600" dirty="0">
                <a:solidFill>
                  <a:srgbClr val="00CC66"/>
                </a:solidFill>
                <a:latin typeface="Times New Roman" pitchFamily="18" charset="0"/>
              </a:rPr>
              <a:t>100-170</a:t>
            </a:r>
            <a:r>
              <a:rPr lang="en-US" sz="1600" dirty="0">
                <a:latin typeface="Times New Roman" pitchFamily="18" charset="0"/>
              </a:rPr>
              <a:t>               </a:t>
            </a:r>
            <a:r>
              <a:rPr lang="en-US" sz="1600" dirty="0">
                <a:solidFill>
                  <a:srgbClr val="000099"/>
                </a:solidFill>
                <a:latin typeface="Times New Roman" pitchFamily="18" charset="0"/>
              </a:rPr>
              <a:t>25-30</a:t>
            </a:r>
            <a:r>
              <a:rPr lang="en-US" sz="1600" dirty="0">
                <a:latin typeface="Times New Roman" pitchFamily="18" charset="0"/>
              </a:rPr>
              <a:t>      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</a:rPr>
              <a:t>40-50</a:t>
            </a:r>
            <a:r>
              <a:rPr lang="en-US" sz="1600" dirty="0">
                <a:latin typeface="Times New Roman" pitchFamily="18" charset="0"/>
              </a:rPr>
              <a:t>		 </a:t>
            </a:r>
            <a:r>
              <a:rPr lang="en-US" sz="1600" dirty="0">
                <a:solidFill>
                  <a:srgbClr val="CC0000"/>
                </a:solidFill>
                <a:latin typeface="Times New Roman" pitchFamily="18" charset="0"/>
              </a:rPr>
              <a:t>25-30</a:t>
            </a:r>
            <a:r>
              <a:rPr lang="en-US" sz="1600" dirty="0">
                <a:latin typeface="Times New Roman" pitchFamily="18" charset="0"/>
              </a:rPr>
              <a:t>	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16002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F"/>
            </a:pPr>
            <a:r>
              <a:rPr lang="en-US" sz="1600" dirty="0" smtClean="0"/>
              <a:t> Pulse energy: 			1mJ @ 440nm</a:t>
            </a:r>
          </a:p>
          <a:p>
            <a:pPr>
              <a:buFont typeface="Wingdings" pitchFamily="2" charset="2"/>
              <a:buChar char="F"/>
            </a:pPr>
            <a:r>
              <a:rPr lang="en-US" sz="1600" dirty="0" smtClean="0"/>
              <a:t> Pulse intensity instability:  		</a:t>
            </a:r>
            <a:r>
              <a:rPr lang="en-US" sz="1600" b="1" dirty="0" smtClean="0"/>
              <a:t>&lt;10% </a:t>
            </a:r>
            <a:r>
              <a:rPr lang="en-US" sz="1600" dirty="0" smtClean="0"/>
              <a:t>of pulse energy</a:t>
            </a:r>
          </a:p>
          <a:p>
            <a:pPr>
              <a:buFont typeface="Wingdings" pitchFamily="2" charset="2"/>
              <a:buChar char="F"/>
            </a:pPr>
            <a:r>
              <a:rPr lang="en-US" sz="1600" dirty="0"/>
              <a:t> </a:t>
            </a:r>
            <a:r>
              <a:rPr lang="en-US" sz="1600" dirty="0" smtClean="0"/>
              <a:t>Pulse jitters:			</a:t>
            </a:r>
            <a:r>
              <a:rPr lang="en-US" sz="1600" b="1" dirty="0" smtClean="0"/>
              <a:t>&lt;4ns</a:t>
            </a:r>
            <a:r>
              <a:rPr lang="en-US" sz="1600" dirty="0" smtClean="0"/>
              <a:t>, &lt;2ns for long  and short term</a:t>
            </a:r>
          </a:p>
          <a:p>
            <a:pPr>
              <a:buFont typeface="Wingdings" pitchFamily="2" charset="2"/>
              <a:buChar char="F"/>
            </a:pPr>
            <a:r>
              <a:rPr lang="en-US" sz="1600" dirty="0"/>
              <a:t> </a:t>
            </a:r>
            <a:r>
              <a:rPr lang="en-US" sz="1600" dirty="0" smtClean="0"/>
              <a:t>Pulse width:			</a:t>
            </a:r>
            <a:r>
              <a:rPr lang="en-US" sz="1600" b="1" dirty="0" smtClean="0"/>
              <a:t>&lt;40ns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3288268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Calibri" pitchFamily="34" charset="0"/>
              </a:rPr>
              <a:t>Quantronix lasers specifications</a:t>
            </a:r>
            <a:r>
              <a:rPr lang="en-US" sz="1600" b="1" dirty="0" smtClean="0">
                <a:latin typeface="Calibri" pitchFamily="34" charset="0"/>
              </a:rPr>
              <a:t>: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1154668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Calibri" pitchFamily="34" charset="0"/>
              </a:rPr>
              <a:t>Main requirements:</a:t>
            </a:r>
            <a:endParaRPr lang="en-US" sz="1600" b="1" u="sng" dirty="0">
              <a:latin typeface="Calibri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400799"/>
            <a:ext cx="8305800" cy="320675"/>
          </a:xfrm>
          <a:noFill/>
        </p:spPr>
        <p:txBody>
          <a:bodyPr/>
          <a:lstStyle/>
          <a:p>
            <a:pPr algn="l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 March 2009 							              </a:t>
            </a:r>
            <a:fld id="{557472C2-EA8D-430D-BC3D-B413360AFBCA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5</a:t>
            </a:fld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7238" y="228600"/>
            <a:ext cx="7543800" cy="6096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CC3300"/>
                </a:solidFill>
                <a:latin typeface="Comic Sans MS" pitchFamily="66" charset="0"/>
              </a:rPr>
              <a:t>Performance</a:t>
            </a:r>
            <a:endParaRPr lang="en-US" sz="2400" b="1" dirty="0">
              <a:solidFill>
                <a:srgbClr val="CC330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185738"/>
            <a:ext cx="6858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6048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1495425"/>
            <a:ext cx="43910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495800" y="5410200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i="1" dirty="0" err="1">
                <a:latin typeface="Calibri" pitchFamily="34" charset="0"/>
              </a:rPr>
              <a:t>Ti:Sapphire</a:t>
            </a:r>
            <a:r>
              <a:rPr lang="en-US" sz="1600" i="1" dirty="0">
                <a:latin typeface="Calibri" pitchFamily="34" charset="0"/>
              </a:rPr>
              <a:t> laser pulse timing as </a:t>
            </a:r>
            <a:endParaRPr lang="en-US" sz="1600" i="1" dirty="0" smtClean="0">
              <a:latin typeface="Calibri" pitchFamily="34" charset="0"/>
            </a:endParaRPr>
          </a:p>
          <a:p>
            <a:pPr algn="ctr"/>
            <a:r>
              <a:rPr lang="en-US" sz="1600" i="1" dirty="0" smtClean="0">
                <a:latin typeface="Calibri" pitchFamily="34" charset="0"/>
              </a:rPr>
              <a:t>the </a:t>
            </a:r>
            <a:r>
              <a:rPr lang="en-US" sz="1600" i="1" dirty="0">
                <a:latin typeface="Calibri" pitchFamily="34" charset="0"/>
              </a:rPr>
              <a:t>software feedback parameter.</a:t>
            </a:r>
            <a:endParaRPr lang="en-US" sz="1600" dirty="0">
              <a:latin typeface="Calibri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0" y="1577876"/>
            <a:ext cx="3048000" cy="2308324"/>
            <a:chOff x="1219200" y="1577876"/>
            <a:chExt cx="3048000" cy="2308324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219200" y="1577876"/>
              <a:ext cx="3048000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alibri" pitchFamily="34" charset="0"/>
                </a:rPr>
                <a:t>Software </a:t>
              </a:r>
              <a:r>
                <a:rPr lang="en-US" sz="1600" b="1" dirty="0" smtClean="0">
                  <a:latin typeface="Calibri" pitchFamily="34" charset="0"/>
                </a:rPr>
                <a:t>feedback (since 2006):</a:t>
              </a:r>
              <a:endParaRPr lang="en-US" sz="1600" b="1" dirty="0">
                <a:latin typeface="Calibri" pitchFamily="34" charset="0"/>
              </a:endParaRPr>
            </a:p>
            <a:p>
              <a:r>
                <a:rPr lang="en-US" sz="1600" dirty="0">
                  <a:latin typeface="Calibri" pitchFamily="34" charset="0"/>
                </a:rPr>
                <a:t>Compensate degradation  by adjusting YLF current with 0.1A step. </a:t>
              </a:r>
              <a:endParaRPr lang="en-US" sz="1600" dirty="0" smtClean="0">
                <a:latin typeface="Calibri" pitchFamily="34" charset="0"/>
              </a:endParaRPr>
            </a:p>
            <a:p>
              <a:endParaRPr lang="en-US" sz="1600" dirty="0">
                <a:latin typeface="Calibri" pitchFamily="34" charset="0"/>
              </a:endParaRPr>
            </a:p>
            <a:p>
              <a:r>
                <a:rPr lang="en-US" sz="1600" dirty="0">
                  <a:latin typeface="Calibri" pitchFamily="34" charset="0"/>
                </a:rPr>
                <a:t>Overall stability of </a:t>
              </a:r>
              <a:r>
                <a:rPr lang="en-US" sz="1600" dirty="0" err="1">
                  <a:latin typeface="Calibri" pitchFamily="34" charset="0"/>
                </a:rPr>
                <a:t>Ti:S</a:t>
              </a:r>
              <a:r>
                <a:rPr lang="en-US" sz="1600" dirty="0">
                  <a:latin typeface="Calibri" pitchFamily="34" charset="0"/>
                </a:rPr>
                <a:t> laser pulse much better than the 10% specifications.</a:t>
              </a:r>
            </a:p>
            <a:p>
              <a:pPr algn="just"/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2591594" y="2590006"/>
              <a:ext cx="304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400799"/>
            <a:ext cx="8305800" cy="320675"/>
          </a:xfrm>
          <a:noFill/>
        </p:spPr>
        <p:txBody>
          <a:bodyPr/>
          <a:lstStyle/>
          <a:p>
            <a:pPr algn="l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 March 2009 							              </a:t>
            </a:r>
            <a:fld id="{557472C2-EA8D-430D-BC3D-B413360AFBCA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6</a:t>
            </a:fld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7238" y="228600"/>
            <a:ext cx="7543800" cy="6096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CC3300"/>
                </a:solidFill>
                <a:latin typeface="Comic Sans MS" pitchFamily="66" charset="0"/>
              </a:rPr>
              <a:t>Documentation</a:t>
            </a:r>
            <a:endParaRPr lang="en-US" sz="2400" b="1" dirty="0">
              <a:solidFill>
                <a:srgbClr val="CC330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185738"/>
            <a:ext cx="6858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6048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>
            <a:hlinkClick r:id="rId4"/>
          </p:cNvPr>
          <p:cNvSpPr>
            <a:spLocks noChangeArrowheads="1"/>
          </p:cNvSpPr>
          <p:nvPr/>
        </p:nvSpPr>
        <p:spPr bwMode="auto">
          <a:xfrm>
            <a:off x="1600200" y="1676400"/>
            <a:ext cx="5715000" cy="369887"/>
          </a:xfrm>
          <a:prstGeom prst="rect">
            <a:avLst/>
          </a:prstGeom>
          <a:solidFill>
            <a:srgbClr val="F2ECFE"/>
          </a:solidFill>
          <a:ln>
            <a:noFill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99"/>
                </a:solidFill>
                <a:latin typeface="Calibri" pitchFamily="34" charset="0"/>
              </a:rPr>
              <a:t>http://laser-caltech.web.cern.ch/laser-caltech/</a:t>
            </a:r>
          </a:p>
        </p:txBody>
      </p:sp>
      <p:sp>
        <p:nvSpPr>
          <p:cNvPr id="10" name="Rectangle 7">
            <a:hlinkClick r:id="rId5"/>
          </p:cNvPr>
          <p:cNvSpPr>
            <a:spLocks noChangeArrowheads="1"/>
          </p:cNvSpPr>
          <p:nvPr/>
        </p:nvSpPr>
        <p:spPr bwMode="auto">
          <a:xfrm>
            <a:off x="1600200" y="2863850"/>
            <a:ext cx="5715000" cy="369887"/>
          </a:xfrm>
          <a:prstGeom prst="rect">
            <a:avLst/>
          </a:prstGeom>
          <a:solidFill>
            <a:srgbClr val="F2ECFE"/>
          </a:solidFill>
          <a:ln>
            <a:noFill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99"/>
                </a:solidFill>
                <a:latin typeface="Calibri" pitchFamily="34" charset="0"/>
              </a:rPr>
              <a:t>https://espace.cern.ch/cms-ecal-electronics-systems/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19200" y="1295400"/>
            <a:ext cx="6934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Laser web </a:t>
            </a:r>
            <a:r>
              <a:rPr lang="en-US" sz="1600" dirty="0" smtClean="0">
                <a:latin typeface="Calibri" pitchFamily="34" charset="0"/>
              </a:rPr>
              <a:t>page: all doc., reports, plots, </a:t>
            </a:r>
            <a:r>
              <a:rPr lang="en-US" sz="1600" dirty="0" smtClean="0">
                <a:latin typeface="Calibri" pitchFamily="34" charset="0"/>
              </a:rPr>
              <a:t>calibrations, lasers </a:t>
            </a:r>
            <a:r>
              <a:rPr lang="en-US" sz="1600" dirty="0" smtClean="0">
                <a:latin typeface="Calibri" pitchFamily="34" charset="0"/>
              </a:rPr>
              <a:t>interventions, ect.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229100" y="3424237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400799"/>
            <a:ext cx="8305800" cy="320675"/>
          </a:xfrm>
          <a:noFill/>
        </p:spPr>
        <p:txBody>
          <a:bodyPr/>
          <a:lstStyle/>
          <a:p>
            <a:pPr algn="l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 March 2009 							              </a:t>
            </a:r>
            <a:fld id="{557472C2-EA8D-430D-BC3D-B413360AFBCA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7</a:t>
            </a:fld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971800" y="2480846"/>
            <a:ext cx="2819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SharePoint for documentation: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45905" y="3657600"/>
            <a:ext cx="423109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/ light monitoring system/ light distribution</a:t>
            </a:r>
          </a:p>
          <a:p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/ light monitoring system/ laser system </a:t>
            </a:r>
          </a:p>
          <a:p>
            <a:r>
              <a:rPr lang="en-US" dirty="0" smtClean="0">
                <a:latin typeface="Calibri" pitchFamily="34" charset="0"/>
              </a:rPr>
              <a:t>Draft </a:t>
            </a:r>
            <a:r>
              <a:rPr lang="en-US" dirty="0" smtClean="0">
                <a:latin typeface="Calibri" pitchFamily="34" charset="0"/>
              </a:rPr>
              <a:t>: 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Laser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system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overview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Laser operating manual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Curved Right Arrow 21"/>
          <p:cNvSpPr/>
          <p:nvPr/>
        </p:nvSpPr>
        <p:spPr>
          <a:xfrm>
            <a:off x="2017306" y="4114800"/>
            <a:ext cx="228600" cy="381000"/>
          </a:xfrm>
          <a:prstGeom prst="curvedRightArrow">
            <a:avLst>
              <a:gd name="adj1" fmla="val 3423"/>
              <a:gd name="adj2" fmla="val 50000"/>
              <a:gd name="adj3" fmla="val 2144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7238" y="228600"/>
            <a:ext cx="7543800" cy="6096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CC3300"/>
                </a:solidFill>
                <a:latin typeface="Comic Sans MS" pitchFamily="66" charset="0"/>
              </a:rPr>
              <a:t>Documentation</a:t>
            </a:r>
            <a:endParaRPr lang="en-US" sz="2400" b="1" dirty="0">
              <a:solidFill>
                <a:srgbClr val="CC330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185738"/>
            <a:ext cx="6858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6048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55625" y="914400"/>
            <a:ext cx="2792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latin typeface="Calibri" pitchFamily="34" charset="0"/>
              </a:rPr>
              <a:t>Publications on SharePoint:</a:t>
            </a:r>
            <a:endParaRPr lang="en-US" b="1" u="sng" dirty="0">
              <a:latin typeface="Calibri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04800" y="1401663"/>
            <a:ext cx="88392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"/>
              </a:rPr>
              <a:t> 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Monitoring light source, IEEE TNS-48 (2001) 37, 2001</a:t>
            </a:r>
          </a:p>
          <a:p>
            <a:r>
              <a:rPr lang="en-US" sz="1600" i="1" dirty="0" smtClean="0">
                <a:latin typeface="Calibri" pitchFamily="34" charset="0"/>
              </a:rPr>
              <a:t>   </a:t>
            </a:r>
            <a:r>
              <a:rPr lang="en-US" sz="1600" i="1" dirty="0" smtClean="0">
                <a:latin typeface="Calibri" pitchFamily="34" charset="0"/>
                <a:sym typeface="Wingdings" pitchFamily="2" charset="2"/>
              </a:rPr>
              <a:t> Design of monitoring light source, choice of the wavelength, laser performance,discussion on crystal. </a:t>
            </a:r>
          </a:p>
          <a:p>
            <a:r>
              <a:rPr lang="en-US" sz="1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"/>
              </a:rPr>
              <a:t> 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"/>
              </a:rPr>
              <a:t>Installation of ECAL monitoring light source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CMS IN 2001/008R	2001</a:t>
            </a:r>
          </a:p>
          <a:p>
            <a:r>
              <a:rPr lang="en-US" sz="1600" i="1" dirty="0" smtClean="0">
                <a:latin typeface="Calibri" pitchFamily="34" charset="0"/>
                <a:sym typeface="Wingdings" pitchFamily="2" charset="2"/>
              </a:rPr>
              <a:t>    Installation of the first laser in H4</a:t>
            </a:r>
            <a:endParaRPr lang="en-US" sz="1600" dirty="0" smtClean="0">
              <a:latin typeface="Calibri" pitchFamily="34" charset="0"/>
            </a:endParaRPr>
          </a:p>
          <a:p>
            <a:r>
              <a:rPr lang="en-US" sz="1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"/>
              </a:rPr>
              <a:t>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Red laser for monitoring, April 2002</a:t>
            </a:r>
          </a:p>
          <a:p>
            <a:r>
              <a:rPr lang="en-US" sz="1600" i="1" dirty="0" smtClean="0">
                <a:latin typeface="Calibri" pitchFamily="34" charset="0"/>
                <a:sym typeface="Wingdings" pitchFamily="2" charset="2"/>
              </a:rPr>
              <a:t>    History of RED laser discussion, specifications, results of market survey</a:t>
            </a:r>
            <a:endParaRPr lang="en-US" sz="1600" dirty="0" smtClean="0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en-US" sz="1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"/>
              </a:rPr>
              <a:t>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ECAL monitoring light source at H4, CMS IN 2003/045, Sept. 2003</a:t>
            </a:r>
          </a:p>
          <a:p>
            <a:r>
              <a:rPr lang="en-US" sz="1600" i="1" dirty="0" smtClean="0">
                <a:latin typeface="Calibri" pitchFamily="34" charset="0"/>
                <a:sym typeface="Wingdings" pitchFamily="2" charset="2"/>
              </a:rPr>
              <a:t>    floor layout, safety implementation and protocol of communication wit H4 DAQ. 3 LASERS.</a:t>
            </a:r>
            <a:endParaRPr lang="en-US" sz="1600" dirty="0" smtClean="0">
              <a:latin typeface="Calibri" pitchFamily="34" charset="0"/>
            </a:endParaRPr>
          </a:p>
          <a:p>
            <a:r>
              <a:rPr lang="en-US" sz="1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"/>
              </a:rPr>
              <a:t>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Laser requirements at P5, CERN, Oct. 2004</a:t>
            </a:r>
          </a:p>
          <a:p>
            <a:r>
              <a:rPr lang="en-US" sz="1600" i="1" dirty="0" smtClean="0">
                <a:solidFill>
                  <a:schemeClr val="accent2"/>
                </a:solidFill>
                <a:latin typeface="Calibri" pitchFamily="34" charset="0"/>
              </a:rPr>
              <a:t>   </a:t>
            </a:r>
            <a:r>
              <a:rPr lang="en-US" sz="1600" i="1" dirty="0" smtClean="0">
                <a:latin typeface="Calibri" pitchFamily="34" charset="0"/>
                <a:sym typeface="Wingdings" pitchFamily="2" charset="2"/>
              </a:rPr>
              <a:t> Hardware requirement for USC55 barrack</a:t>
            </a:r>
            <a:endParaRPr lang="en-US" sz="1600" i="1" dirty="0" smtClean="0">
              <a:latin typeface="Calibri" pitchFamily="34" charset="0"/>
            </a:endParaRPr>
          </a:p>
          <a:p>
            <a:r>
              <a:rPr lang="en-US" sz="1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"/>
              </a:rPr>
              <a:t>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Performance of the monitoring, IEEE TNS-52 (2005) 1123, Aug.2005</a:t>
            </a:r>
          </a:p>
          <a:p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</a:rPr>
              <a:t>   </a:t>
            </a:r>
            <a:r>
              <a:rPr lang="en-US" sz="1600" i="1" dirty="0" smtClean="0">
                <a:latin typeface="Calibri" pitchFamily="34" charset="0"/>
                <a:sym typeface="Wingdings" pitchFamily="2" charset="2"/>
              </a:rPr>
              <a:t> Lead Tungstate crystal radiation damage, laser specifications, design and performance.</a:t>
            </a:r>
            <a:endParaRPr lang="en-US" sz="1600" dirty="0" smtClean="0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en-US" sz="1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"/>
              </a:rPr>
              <a:t>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Laser monitoring system, CMS note 2007/028, Nov.2006</a:t>
            </a:r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</a:rPr>
              <a:t>	</a:t>
            </a:r>
          </a:p>
          <a:p>
            <a:r>
              <a:rPr lang="en-US" sz="1600" i="1" dirty="0" smtClean="0">
                <a:latin typeface="Calibri" pitchFamily="34" charset="0"/>
                <a:sym typeface="Wingdings" pitchFamily="2" charset="2"/>
              </a:rPr>
              <a:t>    Full description of monitoring system including laser: OFF and ON detector fibre and electronics.</a:t>
            </a:r>
            <a:endParaRPr lang="en-US" sz="1600" dirty="0" smtClean="0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en-US" sz="1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"/>
              </a:rPr>
              <a:t>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CMS ECAL laser: data generation acquisition and processing at LHC, CMS IN2007</a:t>
            </a:r>
          </a:p>
          <a:p>
            <a:r>
              <a:rPr lang="en-US" sz="1600" i="1" dirty="0" smtClean="0">
                <a:latin typeface="Calibri" pitchFamily="34" charset="0"/>
                <a:sym typeface="Wingdings" pitchFamily="2" charset="2"/>
              </a:rPr>
              <a:t>  </a:t>
            </a:r>
            <a:r>
              <a:rPr lang="en-US" sz="1600" i="1" dirty="0" smtClean="0">
                <a:latin typeface="Calibri" pitchFamily="34" charset="0"/>
                <a:sym typeface="Wingdings" pitchFamily="2" charset="2"/>
              </a:rPr>
              <a:t>  </a:t>
            </a:r>
            <a:r>
              <a:rPr lang="en-US" sz="1600" i="1" dirty="0" smtClean="0">
                <a:latin typeface="Calibri" pitchFamily="34" charset="0"/>
                <a:sym typeface="Wingdings" pitchFamily="2" charset="2"/>
              </a:rPr>
              <a:t>Communication protocol between the components implied in the monitoring system:  </a:t>
            </a:r>
          </a:p>
          <a:p>
            <a:r>
              <a:rPr lang="en-US" sz="1600" i="1" dirty="0" smtClean="0">
                <a:latin typeface="Calibri" pitchFamily="34" charset="0"/>
                <a:sym typeface="Wingdings" pitchFamily="2" charset="2"/>
              </a:rPr>
              <a:t>     TTC, CCS, DCC, SRP, Laser. Laser tasks during LHC running period.</a:t>
            </a:r>
            <a:endParaRPr lang="en-US" sz="1600" dirty="0" smtClean="0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en-US" sz="1000" dirty="0" smtClean="0">
                <a:solidFill>
                  <a:srgbClr val="0000FF"/>
                </a:solidFill>
                <a:latin typeface="Calibri" pitchFamily="34" charset="0"/>
                <a:sym typeface="Wingdings"/>
              </a:rPr>
              <a:t></a:t>
            </a: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sym typeface="Wingding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Software feedback Control, IEEE TNS-55 637, Feb. 2008</a:t>
            </a:r>
          </a:p>
          <a:p>
            <a:r>
              <a:rPr lang="en-US" sz="1600" i="1" dirty="0" smtClean="0">
                <a:latin typeface="Calibri" pitchFamily="34" charset="0"/>
                <a:sym typeface="Wingdings" pitchFamily="2" charset="2"/>
              </a:rPr>
              <a:t>   </a:t>
            </a:r>
            <a:r>
              <a:rPr lang="en-US" sz="1600" i="1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600" i="1" dirty="0" smtClean="0">
                <a:latin typeface="Calibri" pitchFamily="34" charset="0"/>
                <a:sym typeface="Wingdings" pitchFamily="2" charset="2"/>
              </a:rPr>
              <a:t>Implementation of the software feedback and performances.</a:t>
            </a:r>
            <a:endParaRPr lang="en-US" sz="16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400799"/>
            <a:ext cx="8305800" cy="320675"/>
          </a:xfrm>
          <a:noFill/>
        </p:spPr>
        <p:txBody>
          <a:bodyPr/>
          <a:lstStyle/>
          <a:p>
            <a:pPr algn="l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 March 2009 							              </a:t>
            </a:r>
            <a:fld id="{557472C2-EA8D-430D-BC3D-B413360AFBCA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8</a:t>
            </a:fld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3515</TotalTime>
  <Words>309</Words>
  <Application>Microsoft Office PowerPoint</Application>
  <PresentationFormat>On-screen Show (4:3)</PresentationFormat>
  <Paragraphs>90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bailleux</dc:creator>
  <cp:lastModifiedBy>bailleux</cp:lastModifiedBy>
  <cp:revision>301</cp:revision>
  <cp:lastPrinted>2006-07-14T16:23:54Z</cp:lastPrinted>
  <dcterms:created xsi:type="dcterms:W3CDTF">2006-06-22T08:56:44Z</dcterms:created>
  <dcterms:modified xsi:type="dcterms:W3CDTF">2009-03-17T15:02:48Z</dcterms:modified>
</cp:coreProperties>
</file>