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85150-307E-4351-84C5-707B412657B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A85F6-C8D3-4221-9D10-96ED9DD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1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A85F6-C8D3-4221-9D10-96ED9DD5F5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0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7238-3261-C338-906C-941DD4B75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EC049-148F-BFC7-38A9-6495C05CF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2D6C0-CD37-B1E2-B58E-05A02849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E8407-1D76-15F2-9150-754E1E8A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5EBF2-92C4-9D08-E763-EA76D40F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F13A-AA6A-D39E-25C0-E80EACDC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3272C-C48B-8FCC-69AF-0B1B54117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BD2C0-624A-01A3-7A02-A1936E2F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EDCAA-11C7-E423-1BDA-928D7AB7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72D4F-7DA3-6EE5-4035-B84FC8BC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3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73D8D-4D97-C6C4-9F39-9540C6976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4834F-047B-B4AD-986E-468CD2348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3E2B9-06FF-DE52-ABCC-845B9484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A8A9C-D8A0-A34A-B83D-9E9D2FCA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74D90-26DA-B40C-1E85-4DC90663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03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4A11-9BDB-C982-12EE-1464AE84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4CDB6-A3D0-1287-733E-CD07E18E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73F7-2068-9B37-0552-C7C453DD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6DC8F-18E9-45C6-415F-87B2DE13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60C5-70AB-46DE-6E0B-480AFF23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6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F1CD-6F68-19E0-BBDF-C93D6111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72A0D-5C1E-E7BC-C0AF-136BF9D79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5E5A-0154-BDA6-C9C9-16B8414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534A2-2195-B8CC-AB8C-5ED20CF1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4ECA-6179-5C6A-AB1C-D312E691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5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F6BE-2545-061E-BF13-D7CDACD2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E9820-3D82-C04F-938A-92C8FB160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AA2E1-A416-CD88-CFE8-3DCC514FC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60AAB-C22E-223D-6116-C822F8D9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A3638-3621-4052-CC77-4D14ADF8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E6143-6E93-6572-A819-F271BD34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D039-A754-FC6A-B943-9FF7B08D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45891-D39C-9F23-FAAF-17750800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337-F358-049D-0FFC-E463F8A6B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6E93A6-372D-DE7C-8034-0E36AB4F9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44619-FA91-83FC-310C-8AC4BABF1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71DE9-D93D-C7A7-1AFF-97550943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4CD7E-6B6B-433C-A162-42C02654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2E456-3083-4C47-B10B-D72762DE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07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F62C-FBE0-D426-B197-E86C6D80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94C95-A01C-5832-0A0C-E3642E19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4D627-4B51-A91D-6FE5-B411039A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B9CF-A2D0-236A-4E71-BA1D9FCD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1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96BAC-6B4D-AAD5-F450-BF4C442D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9F798-42B6-5C71-72F6-567C968A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29B21-FDD2-2D19-D433-541C9520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03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D4D0-B171-4371-36BE-2E7063C3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AB37-F065-EEAC-C318-CB6B2D359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CFB0D-5CC4-44A8-45F2-79B498E23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79658-65D4-3212-3389-12F7E471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4CBDE-CD8B-F397-9EE8-8F15C0F6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04802-980D-68DF-EB08-923AD556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92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C547-54B2-96CA-F7B9-EFB6008F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0E4E6-97DB-0EDB-1857-E0CF7836C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90C05-3D2C-CB88-FAC7-01EB92BDB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3E894-96B9-3F04-04B1-20332E7A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A6D76-3A14-25B2-63BE-B6C4D042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1A2C8-1890-8889-5179-DA0CD4D8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8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CED60-25B8-CFBE-DB45-AAD894AE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40CA3-53DD-5AD0-F31E-87B1395E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2838-4010-E8CA-E167-ABB3A00E9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B5D2-E59C-4614-B405-3378B0458D73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45A1-8E11-6B6C-E9B9-C9915281B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DCFB-7709-4450-4DCD-4665457BE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44D36-5AAA-466E-92F7-03A6032B8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8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800E68-2D12-AA27-F7F3-A114A1245180}"/>
              </a:ext>
            </a:extLst>
          </p:cNvPr>
          <p:cNvSpPr txBox="1"/>
          <p:nvPr/>
        </p:nvSpPr>
        <p:spPr>
          <a:xfrm>
            <a:off x="447925" y="673769"/>
            <a:ext cx="69996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Delay : </a:t>
            </a:r>
          </a:p>
          <a:p>
            <a:r>
              <a:rPr lang="en-GB" sz="1400" dirty="0">
                <a:effectLst/>
                <a:latin typeface="+mj-lt"/>
                <a:ea typeface="Times New Roman" panose="02020603050405020304" pitchFamily="18" charset="0"/>
              </a:rPr>
              <a:t>New green laser delay = 600us. </a:t>
            </a:r>
          </a:p>
          <a:p>
            <a:r>
              <a:rPr lang="en-GB" sz="1400" dirty="0">
                <a:latin typeface="+mj-lt"/>
                <a:ea typeface="Times New Roman" panose="02020603050405020304" pitchFamily="18" charset="0"/>
              </a:rPr>
              <a:t>Blue laser=  88us. Max WTE=100us so cannot use WTE . </a:t>
            </a:r>
            <a:endParaRPr lang="en-GB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/>
            <a:endParaRPr lang="en-GB" sz="1200" i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en-GB" sz="1200" i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The triggers are sent in bursts with a delay of 89*112 </a:t>
            </a:r>
            <a:r>
              <a:rPr lang="en-GB" sz="1200" i="1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μs</a:t>
            </a:r>
            <a:r>
              <a:rPr lang="en-GB" sz="1200" i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 between two triggers =&gt; delay the trigger you receive by this amount minus 600 </a:t>
            </a:r>
            <a:r>
              <a:rPr lang="en-GB" sz="1200" i="1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μs</a:t>
            </a:r>
            <a:r>
              <a:rPr lang="en-GB" sz="1200" i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: we will miss the first pulse of the burst and have an extra one</a:t>
            </a:r>
          </a:p>
          <a:p>
            <a:endParaRPr lang="en-GB" sz="1400" i="1" dirty="0">
              <a:latin typeface="Courier New" panose="02070309020205020404" pitchFamily="49" charset="0"/>
            </a:endParaRPr>
          </a:p>
          <a:p>
            <a:endParaRPr lang="en-GB" sz="1400" i="1" dirty="0">
              <a:latin typeface="Courier New" panose="02070309020205020404" pitchFamily="49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/>
              <a:t>Start trigger at 10ms minus 600us.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b="1" dirty="0"/>
              <a:t>Delay A= 9.4 </a:t>
            </a:r>
            <a:r>
              <a:rPr lang="en-GB" sz="1400" b="1" dirty="0" err="1"/>
              <a:t>ms</a:t>
            </a:r>
            <a:r>
              <a:rPr lang="en-GB" sz="1400" b="1" dirty="0"/>
              <a:t> on laser side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400" b="1" dirty="0"/>
          </a:p>
          <a:p>
            <a:endParaRPr lang="en-GB" sz="1600" b="1" u="sng" dirty="0"/>
          </a:p>
          <a:p>
            <a:r>
              <a:rPr lang="en-GB" sz="1600" b="1" u="sng" dirty="0"/>
              <a:t>Laser code</a:t>
            </a:r>
            <a:r>
              <a:rPr lang="en-GB" sz="1600" dirty="0"/>
              <a:t>: choice of the control command</a:t>
            </a:r>
          </a:p>
          <a:p>
            <a:endParaRPr lang="en-GB" sz="1600" dirty="0"/>
          </a:p>
          <a:p>
            <a:pPr marL="342900" indent="-342900">
              <a:buAutoNum type="arabicPeriod"/>
            </a:pPr>
            <a:r>
              <a:rPr lang="en-GB" sz="1400" dirty="0"/>
              <a:t>Either we add it under “IR” but then we have to change the </a:t>
            </a:r>
            <a:r>
              <a:rPr lang="en-GB" sz="1400" dirty="0" err="1"/>
              <a:t>Matacq</a:t>
            </a:r>
            <a:r>
              <a:rPr lang="en-GB" sz="1400" dirty="0"/>
              <a:t>: </a:t>
            </a:r>
          </a:p>
          <a:p>
            <a:r>
              <a:rPr lang="en-GB" sz="1400" dirty="0" err="1"/>
              <a:t>Matacq</a:t>
            </a:r>
            <a:r>
              <a:rPr lang="en-GB" sz="1400" dirty="0"/>
              <a:t> is expecting red </a:t>
            </a:r>
            <a:r>
              <a:rPr lang="en-GB" sz="1400" dirty="0" err="1"/>
              <a:t>color</a:t>
            </a:r>
            <a:r>
              <a:rPr lang="en-GB" sz="1400" dirty="0"/>
              <a:t> in that case and it is different settings (scale is not the same for amplitude). </a:t>
            </a:r>
            <a:r>
              <a:rPr lang="en-GB" sz="1400" b="1" dirty="0"/>
              <a:t>Test of yesterday</a:t>
            </a:r>
          </a:p>
          <a:p>
            <a:endParaRPr lang="en-GB" sz="1400" dirty="0"/>
          </a:p>
          <a:p>
            <a:r>
              <a:rPr lang="en-GB" sz="1400" dirty="0"/>
              <a:t>2. Or  we replace with the legacy one : in that case the control should be reviewed, because it is done via the EMTC now. Maybe more complicated and difficult to reverse ?  (If legacy green become the spare. ) .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123B9-6573-EC27-AC1C-BC476E0D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087" y="3399835"/>
            <a:ext cx="4072689" cy="19859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74ED96-58D0-43F9-94CE-EFC484F72D08}"/>
              </a:ext>
            </a:extLst>
          </p:cNvPr>
          <p:cNvCxnSpPr/>
          <p:nvPr/>
        </p:nvCxnSpPr>
        <p:spPr>
          <a:xfrm>
            <a:off x="7393704" y="4327491"/>
            <a:ext cx="1738365" cy="130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983A7D-D3F4-968D-DB3F-D30AB6927901}"/>
              </a:ext>
            </a:extLst>
          </p:cNvPr>
          <p:cNvSpPr txBox="1"/>
          <p:nvPr/>
        </p:nvSpPr>
        <p:spPr>
          <a:xfrm>
            <a:off x="4168013" y="0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22 August 2023</a:t>
            </a:r>
          </a:p>
        </p:txBody>
      </p:sp>
    </p:spTree>
    <p:extLst>
      <p:ext uri="{BB962C8B-B14F-4D97-AF65-F5344CB8AC3E}">
        <p14:creationId xmlns:p14="http://schemas.microsoft.com/office/powerpoint/2010/main" val="43210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5A9457-F830-88E8-0F2C-AB7A6244BCD3}"/>
              </a:ext>
            </a:extLst>
          </p:cNvPr>
          <p:cNvSpPr txBox="1"/>
          <p:nvPr/>
        </p:nvSpPr>
        <p:spPr>
          <a:xfrm>
            <a:off x="438912" y="9283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/>
              <a:t>Put online </a:t>
            </a:r>
            <a:r>
              <a:rPr lang="fr-CH" sz="1800" dirty="0" err="1"/>
              <a:t>with</a:t>
            </a:r>
            <a:r>
              <a:rPr lang="fr-CH" sz="1800" dirty="0"/>
              <a:t> ECAL : not OK !</a:t>
            </a:r>
          </a:p>
          <a:p>
            <a:endParaRPr lang="fr-CH" sz="1800" dirty="0"/>
          </a:p>
          <a:p>
            <a:r>
              <a:rPr lang="fr-CH" sz="1800" dirty="0" err="1"/>
              <a:t>delay</a:t>
            </a:r>
            <a:r>
              <a:rPr lang="fr-CH" sz="1800" dirty="0"/>
              <a:t> A=</a:t>
            </a:r>
            <a:r>
              <a:rPr lang="fr-CH" dirty="0"/>
              <a:t>9416,095us : not OK</a:t>
            </a:r>
          </a:p>
          <a:p>
            <a:endParaRPr lang="fr-CH" dirty="0"/>
          </a:p>
          <a:p>
            <a:r>
              <a:rPr lang="fr-CH" dirty="0"/>
              <a:t>A= </a:t>
            </a:r>
            <a:r>
              <a:rPr lang="en-GB" dirty="0"/>
              <a:t>9458.17us : OK but need fine tuning</a:t>
            </a:r>
          </a:p>
          <a:p>
            <a:r>
              <a:rPr lang="fr-CH" sz="1800" dirty="0"/>
              <a:t>A= 9458.03 us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CCC078F-6490-9033-0F08-DD4B5025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97" y="4126253"/>
            <a:ext cx="6373300" cy="250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8E367F-CEA8-4E8B-C4AC-F536FA96AE00}"/>
              </a:ext>
            </a:extLst>
          </p:cNvPr>
          <p:cNvSpPr txBox="1"/>
          <p:nvPr/>
        </p:nvSpPr>
        <p:spPr>
          <a:xfrm>
            <a:off x="4287235" y="110837"/>
            <a:ext cx="30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14 Sept 2023</a:t>
            </a:r>
          </a:p>
        </p:txBody>
      </p:sp>
      <p:pic>
        <p:nvPicPr>
          <p:cNvPr id="10" name="Picture 9" descr="A graph with a line graph&#10;&#10;Description automatically generated with medium confidence">
            <a:extLst>
              <a:ext uri="{FF2B5EF4-FFF2-40B4-BE49-F238E27FC236}">
                <a16:creationId xmlns:a16="http://schemas.microsoft.com/office/drawing/2014/main" id="{B4CA551F-51AF-11BB-E4CF-AA1E6C04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5315"/>
            <a:ext cx="4164502" cy="30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1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6E880F-992C-1C1C-B5C7-ED9E5C824F15}"/>
              </a:ext>
            </a:extLst>
          </p:cNvPr>
          <p:cNvSpPr txBox="1"/>
          <p:nvPr/>
        </p:nvSpPr>
        <p:spPr>
          <a:xfrm>
            <a:off x="4287235" y="110837"/>
            <a:ext cx="28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4 Oct 2023</a:t>
            </a:r>
          </a:p>
        </p:txBody>
      </p:sp>
      <p:pic>
        <p:nvPicPr>
          <p:cNvPr id="6" name="Picture 5" descr="A broken electronic device on a table&#10;&#10;Description automatically generated">
            <a:extLst>
              <a:ext uri="{FF2B5EF4-FFF2-40B4-BE49-F238E27FC236}">
                <a16:creationId xmlns:a16="http://schemas.microsoft.com/office/drawing/2014/main" id="{F4240F60-AE81-B798-F2CB-C58172BC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07" y="816069"/>
            <a:ext cx="2918512" cy="2189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A6D2E-EB0E-5E10-4278-BF1EABD88976}"/>
              </a:ext>
            </a:extLst>
          </p:cNvPr>
          <p:cNvSpPr txBox="1"/>
          <p:nvPr/>
        </p:nvSpPr>
        <p:spPr>
          <a:xfrm>
            <a:off x="372140" y="1156102"/>
            <a:ext cx="70919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Delay instable online : each time we stop and start a run few days after, the delay is out of time. </a:t>
            </a:r>
          </a:p>
          <a:p>
            <a:endParaRPr lang="en-GB" sz="1200" dirty="0"/>
          </a:p>
          <a:p>
            <a:endParaRPr lang="en-GB" sz="1200" dirty="0"/>
          </a:p>
          <a:p>
            <a:pPr marL="342900" indent="-342900">
              <a:buAutoNum type="arabicParenR"/>
            </a:pPr>
            <a:r>
              <a:rPr lang="en-GB" sz="1400" dirty="0"/>
              <a:t>Try another delay box: no improvement. During the test, one box burnt. </a:t>
            </a:r>
          </a:p>
          <a:p>
            <a:pPr marL="342900" indent="-342900">
              <a:buAutoNum type="arabicParenR"/>
            </a:pPr>
            <a:endParaRPr lang="en-GB" sz="1400" dirty="0"/>
          </a:p>
          <a:p>
            <a:pPr marL="342900" indent="-342900">
              <a:buAutoNum type="arabicParenR"/>
            </a:pPr>
            <a:r>
              <a:rPr lang="en-GB" sz="1400" dirty="0"/>
              <a:t>Investigation 4 Oct:   found instability with my scope slow monitoring </a:t>
            </a:r>
          </a:p>
          <a:p>
            <a:r>
              <a:rPr lang="en-GB" sz="1400" dirty="0"/>
              <a:t>	=&gt;  cable between fan in/out to the input DG535 was bad ! Ok after replacement</a:t>
            </a:r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4ED2C12-77BD-257D-854A-204BA0213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7" y="3758612"/>
            <a:ext cx="2739193" cy="2861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E317D0-0A9D-D4E0-AD61-E6C8E6D787C7}"/>
              </a:ext>
            </a:extLst>
          </p:cNvPr>
          <p:cNvSpPr txBox="1"/>
          <p:nvPr/>
        </p:nvSpPr>
        <p:spPr>
          <a:xfrm>
            <a:off x="1136339" y="3453984"/>
            <a:ext cx="1284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Internal trigger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28BD9C-66DF-D8F9-22F8-AEE48799EF1E}"/>
              </a:ext>
            </a:extLst>
          </p:cNvPr>
          <p:cNvSpPr txBox="1"/>
          <p:nvPr/>
        </p:nvSpPr>
        <p:spPr>
          <a:xfrm>
            <a:off x="3616652" y="3440201"/>
            <a:ext cx="233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Usual external trigger (EMTC)</a:t>
            </a:r>
          </a:p>
        </p:txBody>
      </p:sp>
      <p:pic>
        <p:nvPicPr>
          <p:cNvPr id="22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4B0E3CE-11E9-5A52-F99E-B6B67248B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87" y="3769244"/>
            <a:ext cx="2787960" cy="286192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86A34297-0731-75E5-60BB-D2E6A12DA19E}"/>
              </a:ext>
            </a:extLst>
          </p:cNvPr>
          <p:cNvSpPr/>
          <p:nvPr/>
        </p:nvSpPr>
        <p:spPr>
          <a:xfrm>
            <a:off x="4880833" y="3829464"/>
            <a:ext cx="1296914" cy="1072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3964AF-306C-98E1-DD07-AB4A6990B82B}"/>
              </a:ext>
            </a:extLst>
          </p:cNvPr>
          <p:cNvSpPr txBox="1"/>
          <p:nvPr/>
        </p:nvSpPr>
        <p:spPr>
          <a:xfrm>
            <a:off x="7144605" y="3852363"/>
            <a:ext cx="4203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Usual external trigger (EMTC) after replacement cable: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F8E721-CCE3-B6E8-4071-AB74BC10927F}"/>
              </a:ext>
            </a:extLst>
          </p:cNvPr>
          <p:cNvSpPr txBox="1"/>
          <p:nvPr/>
        </p:nvSpPr>
        <p:spPr>
          <a:xfrm>
            <a:off x="6666432" y="5611150"/>
            <a:ext cx="2241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Sigma NRJ = 3%. To be seen within ECAL but could be improved by increasing current.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04E176-3564-3C50-73BE-BB09E62BA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956" y="4190583"/>
            <a:ext cx="5419060" cy="139012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5F1F243-7CA6-84D7-A097-C13913F86DCD}"/>
              </a:ext>
            </a:extLst>
          </p:cNvPr>
          <p:cNvSpPr/>
          <p:nvPr/>
        </p:nvSpPr>
        <p:spPr>
          <a:xfrm>
            <a:off x="4880833" y="5701898"/>
            <a:ext cx="1296914" cy="1072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5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92E94F09-110F-1AC5-C890-B968DE6E9AAA}"/>
              </a:ext>
            </a:extLst>
          </p:cNvPr>
          <p:cNvCxnSpPr>
            <a:cxnSpLocks/>
          </p:cNvCxnSpPr>
          <p:nvPr/>
        </p:nvCxnSpPr>
        <p:spPr>
          <a:xfrm flipV="1">
            <a:off x="1290778" y="1432321"/>
            <a:ext cx="924128" cy="43774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492A5ED-F976-D801-76A0-3F1A62EA4ED4}"/>
              </a:ext>
            </a:extLst>
          </p:cNvPr>
          <p:cNvCxnSpPr>
            <a:cxnSpLocks/>
          </p:cNvCxnSpPr>
          <p:nvPr/>
        </p:nvCxnSpPr>
        <p:spPr>
          <a:xfrm rot="10800000">
            <a:off x="1830724" y="1432322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8072AA7-B91D-0843-906D-4681DE001518}"/>
              </a:ext>
            </a:extLst>
          </p:cNvPr>
          <p:cNvCxnSpPr>
            <a:cxnSpLocks/>
          </p:cNvCxnSpPr>
          <p:nvPr/>
        </p:nvCxnSpPr>
        <p:spPr>
          <a:xfrm flipV="1">
            <a:off x="1301861" y="1940783"/>
            <a:ext cx="924128" cy="43774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8AE9BAF-FFF6-9BB4-621D-F527B1DEC0F1}"/>
              </a:ext>
            </a:extLst>
          </p:cNvPr>
          <p:cNvCxnSpPr>
            <a:cxnSpLocks/>
          </p:cNvCxnSpPr>
          <p:nvPr/>
        </p:nvCxnSpPr>
        <p:spPr>
          <a:xfrm rot="10800000">
            <a:off x="1830723" y="1940784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CC4C0AC-CB4C-4214-5055-9CF5F5C95EEC}"/>
              </a:ext>
            </a:extLst>
          </p:cNvPr>
          <p:cNvCxnSpPr>
            <a:cxnSpLocks/>
          </p:cNvCxnSpPr>
          <p:nvPr/>
        </p:nvCxnSpPr>
        <p:spPr>
          <a:xfrm flipV="1">
            <a:off x="1118982" y="2661979"/>
            <a:ext cx="924128" cy="437745"/>
          </a:xfrm>
          <a:prstGeom prst="bentConnector3">
            <a:avLst>
              <a:gd name="adj1" fmla="val 128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EA22160-6078-0770-7C03-6588A8AAC16D}"/>
              </a:ext>
            </a:extLst>
          </p:cNvPr>
          <p:cNvCxnSpPr>
            <a:cxnSpLocks/>
          </p:cNvCxnSpPr>
          <p:nvPr/>
        </p:nvCxnSpPr>
        <p:spPr>
          <a:xfrm rot="10800000">
            <a:off x="1830723" y="2661980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AAFA4398-12DD-77A2-F674-1DE0FA9EC676}"/>
              </a:ext>
            </a:extLst>
          </p:cNvPr>
          <p:cNvCxnSpPr>
            <a:cxnSpLocks/>
          </p:cNvCxnSpPr>
          <p:nvPr/>
        </p:nvCxnSpPr>
        <p:spPr>
          <a:xfrm flipV="1">
            <a:off x="1296320" y="3134938"/>
            <a:ext cx="924128" cy="43774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4BC2291-3159-3C66-07ED-F40FCA2C4D5E}"/>
              </a:ext>
            </a:extLst>
          </p:cNvPr>
          <p:cNvCxnSpPr>
            <a:cxnSpLocks/>
          </p:cNvCxnSpPr>
          <p:nvPr/>
        </p:nvCxnSpPr>
        <p:spPr>
          <a:xfrm rot="10800000">
            <a:off x="1830722" y="3134939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7C7231-A17A-05A1-E5B2-F72756E2E5CD}"/>
              </a:ext>
            </a:extLst>
          </p:cNvPr>
          <p:cNvSpPr txBox="1"/>
          <p:nvPr/>
        </p:nvSpPr>
        <p:spPr>
          <a:xfrm>
            <a:off x="892792" y="1531530"/>
            <a:ext cx="58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1277AC-B2EF-91F3-6B55-AB576DEE63FE}"/>
              </a:ext>
            </a:extLst>
          </p:cNvPr>
          <p:cNvSpPr txBox="1"/>
          <p:nvPr/>
        </p:nvSpPr>
        <p:spPr>
          <a:xfrm>
            <a:off x="429289" y="2009196"/>
            <a:ext cx="9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Delay A=0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892CC7-0163-4879-E197-102FA43B3A5B}"/>
              </a:ext>
            </a:extLst>
          </p:cNvPr>
          <p:cNvSpPr txBox="1"/>
          <p:nvPr/>
        </p:nvSpPr>
        <p:spPr>
          <a:xfrm>
            <a:off x="796588" y="2802865"/>
            <a:ext cx="58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B258B-8108-CBDB-EB9D-F07DF7784C1C}"/>
              </a:ext>
            </a:extLst>
          </p:cNvPr>
          <p:cNvSpPr txBox="1"/>
          <p:nvPr/>
        </p:nvSpPr>
        <p:spPr>
          <a:xfrm>
            <a:off x="455735" y="3185294"/>
            <a:ext cx="9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Delay A=100us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F4004F-3EDC-8625-65C4-90276E52126E}"/>
              </a:ext>
            </a:extLst>
          </p:cNvPr>
          <p:cNvSpPr txBox="1"/>
          <p:nvPr/>
        </p:nvSpPr>
        <p:spPr>
          <a:xfrm>
            <a:off x="4725320" y="2323519"/>
            <a:ext cx="5713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It is To which move according to A.  Positive edge of A is well delay by 100us compared to +edge To.</a:t>
            </a:r>
          </a:p>
          <a:p>
            <a:r>
              <a:rPr lang="en-GB" sz="1400" dirty="0"/>
              <a:t>With 100Hz , if delay A is reaching 10ms, the positive edge are inverted compared to the negative one and thus the frequency became only 50Hz. </a:t>
            </a:r>
          </a:p>
          <a:p>
            <a:endParaRPr lang="en-GB" sz="1400" dirty="0"/>
          </a:p>
          <a:p>
            <a:r>
              <a:rPr lang="en-GB" sz="1400" dirty="0"/>
              <a:t>To solve this : use external delay before going to the DG535.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3512D5-87AD-FF91-4EAE-6EF1D00F80EB}"/>
              </a:ext>
            </a:extLst>
          </p:cNvPr>
          <p:cNvCxnSpPr>
            <a:cxnSpLocks/>
          </p:cNvCxnSpPr>
          <p:nvPr/>
        </p:nvCxnSpPr>
        <p:spPr>
          <a:xfrm>
            <a:off x="1752842" y="1176508"/>
            <a:ext cx="0" cy="4169215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0D68680-B015-6BC7-279A-FB9AEA9F20F5}"/>
              </a:ext>
            </a:extLst>
          </p:cNvPr>
          <p:cNvSpPr txBox="1"/>
          <p:nvPr/>
        </p:nvSpPr>
        <p:spPr>
          <a:xfrm>
            <a:off x="429289" y="1002859"/>
            <a:ext cx="2893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Delay A output using one DG535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2657800-8422-2154-EE84-A4AFABA34C8C}"/>
              </a:ext>
            </a:extLst>
          </p:cNvPr>
          <p:cNvCxnSpPr>
            <a:cxnSpLocks/>
          </p:cNvCxnSpPr>
          <p:nvPr/>
        </p:nvCxnSpPr>
        <p:spPr>
          <a:xfrm>
            <a:off x="1246710" y="2695746"/>
            <a:ext cx="0" cy="1339183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AB76589-0363-349D-7753-503A4809FD7A}"/>
              </a:ext>
            </a:extLst>
          </p:cNvPr>
          <p:cNvCxnSpPr>
            <a:cxnSpLocks/>
          </p:cNvCxnSpPr>
          <p:nvPr/>
        </p:nvCxnSpPr>
        <p:spPr>
          <a:xfrm>
            <a:off x="1239373" y="2997703"/>
            <a:ext cx="51346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789EA49-A2BC-C74E-4439-D44878CDEE60}"/>
              </a:ext>
            </a:extLst>
          </p:cNvPr>
          <p:cNvSpPr txBox="1"/>
          <p:nvPr/>
        </p:nvSpPr>
        <p:spPr>
          <a:xfrm>
            <a:off x="1205174" y="3824395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100us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B341BBEC-9348-66B6-FDCE-DDBA5C7CCF0D}"/>
              </a:ext>
            </a:extLst>
          </p:cNvPr>
          <p:cNvSpPr txBox="1">
            <a:spLocks/>
          </p:cNvSpPr>
          <p:nvPr/>
        </p:nvSpPr>
        <p:spPr>
          <a:xfrm>
            <a:off x="2514490" y="-2424"/>
            <a:ext cx="7665930" cy="442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400" b="1" dirty="0">
                <a:solidFill>
                  <a:srgbClr val="0000FF"/>
                </a:solidFill>
              </a:rPr>
              <a:t>New green laser trigger, 16-20 </a:t>
            </a:r>
            <a:r>
              <a:rPr lang="fr-CH" sz="2400" b="1" dirty="0" err="1">
                <a:solidFill>
                  <a:srgbClr val="0000FF"/>
                </a:solidFill>
              </a:rPr>
              <a:t>Oct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CE2E755-BF1E-BAB1-018B-E44C4604AE65}"/>
              </a:ext>
            </a:extLst>
          </p:cNvPr>
          <p:cNvSpPr txBox="1"/>
          <p:nvPr/>
        </p:nvSpPr>
        <p:spPr>
          <a:xfrm>
            <a:off x="2817660" y="448928"/>
            <a:ext cx="6734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/>
              <a:t>Problem observed</a:t>
            </a:r>
            <a:r>
              <a:rPr lang="en-GB" sz="1400" dirty="0"/>
              <a:t>: we have only half of the expected pulses !   </a:t>
            </a:r>
          </a:p>
          <a:p>
            <a:r>
              <a:rPr lang="en-GB" sz="1400" dirty="0"/>
              <a:t>Either if trigger is EMTC or using a DG535 as external trigger , 100Hz give 50Hz of pulses ! 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BED045B4-753A-6AAD-FEF1-DBE103F3A721}"/>
              </a:ext>
            </a:extLst>
          </p:cNvPr>
          <p:cNvCxnSpPr>
            <a:cxnSpLocks/>
          </p:cNvCxnSpPr>
          <p:nvPr/>
        </p:nvCxnSpPr>
        <p:spPr>
          <a:xfrm flipV="1">
            <a:off x="2391586" y="2637761"/>
            <a:ext cx="1149339" cy="45232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E5AF765A-025F-9384-58C8-91D9064D9B97}"/>
              </a:ext>
            </a:extLst>
          </p:cNvPr>
          <p:cNvCxnSpPr>
            <a:cxnSpLocks/>
          </p:cNvCxnSpPr>
          <p:nvPr/>
        </p:nvCxnSpPr>
        <p:spPr>
          <a:xfrm rot="10800000">
            <a:off x="3475683" y="2647810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09FD28A-4725-DEAF-AAA9-1D2EBD14CA83}"/>
              </a:ext>
            </a:extLst>
          </p:cNvPr>
          <p:cNvCxnSpPr>
            <a:cxnSpLocks/>
          </p:cNvCxnSpPr>
          <p:nvPr/>
        </p:nvCxnSpPr>
        <p:spPr>
          <a:xfrm flipV="1">
            <a:off x="492357" y="4437551"/>
            <a:ext cx="475083" cy="41084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C7B8A48-7375-1AAD-C3C8-43B75BF2ACAE}"/>
              </a:ext>
            </a:extLst>
          </p:cNvPr>
          <p:cNvCxnSpPr>
            <a:cxnSpLocks/>
          </p:cNvCxnSpPr>
          <p:nvPr/>
        </p:nvCxnSpPr>
        <p:spPr>
          <a:xfrm rot="10800000">
            <a:off x="818733" y="4445465"/>
            <a:ext cx="952290" cy="410150"/>
          </a:xfrm>
          <a:prstGeom prst="bentConnector3">
            <a:avLst>
              <a:gd name="adj1" fmla="val 724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43A9B17-43FE-B054-5778-854E66A649D9}"/>
              </a:ext>
            </a:extLst>
          </p:cNvPr>
          <p:cNvSpPr txBox="1"/>
          <p:nvPr/>
        </p:nvSpPr>
        <p:spPr>
          <a:xfrm>
            <a:off x="103652" y="4639570"/>
            <a:ext cx="58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To</a:t>
            </a: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419C5F2-92B4-6265-1AC9-861B99FB2E35}"/>
              </a:ext>
            </a:extLst>
          </p:cNvPr>
          <p:cNvCxnSpPr>
            <a:cxnSpLocks/>
          </p:cNvCxnSpPr>
          <p:nvPr/>
        </p:nvCxnSpPr>
        <p:spPr>
          <a:xfrm flipV="1">
            <a:off x="1752842" y="4412510"/>
            <a:ext cx="1166963" cy="440295"/>
          </a:xfrm>
          <a:prstGeom prst="bentConnector3">
            <a:avLst>
              <a:gd name="adj1" fmla="val 921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CF4D670-DEE1-E36E-1121-1F15DC19A5A4}"/>
              </a:ext>
            </a:extLst>
          </p:cNvPr>
          <p:cNvCxnSpPr>
            <a:cxnSpLocks/>
          </p:cNvCxnSpPr>
          <p:nvPr/>
        </p:nvCxnSpPr>
        <p:spPr>
          <a:xfrm rot="10800000">
            <a:off x="2823883" y="4412918"/>
            <a:ext cx="495260" cy="439887"/>
          </a:xfrm>
          <a:prstGeom prst="bentConnector3">
            <a:avLst>
              <a:gd name="adj1" fmla="val 391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829371B-F53F-8A61-2BB2-512B4ECFD4F0}"/>
              </a:ext>
            </a:extLst>
          </p:cNvPr>
          <p:cNvSpPr txBox="1"/>
          <p:nvPr/>
        </p:nvSpPr>
        <p:spPr>
          <a:xfrm>
            <a:off x="3156990" y="4480261"/>
            <a:ext cx="2430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Si &gt;10ms, &gt; </a:t>
            </a:r>
            <a:r>
              <a:rPr lang="fr-CH" sz="1200" dirty="0" err="1"/>
              <a:t>freq</a:t>
            </a:r>
            <a:r>
              <a:rPr lang="fr-CH" sz="1200" dirty="0"/>
              <a:t>. 100Hz, on a 50Hz !</a:t>
            </a:r>
            <a:endParaRPr lang="en-GB" sz="1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C81DDF8-E271-ACA0-E9AA-F18F5589CAFE}"/>
              </a:ext>
            </a:extLst>
          </p:cNvPr>
          <p:cNvSpPr txBox="1"/>
          <p:nvPr/>
        </p:nvSpPr>
        <p:spPr>
          <a:xfrm>
            <a:off x="967440" y="4269058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10ms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FE8DEF5-A5BA-4842-CEB1-1F5E9E0BBCE1}"/>
              </a:ext>
            </a:extLst>
          </p:cNvPr>
          <p:cNvCxnSpPr/>
          <p:nvPr/>
        </p:nvCxnSpPr>
        <p:spPr>
          <a:xfrm flipH="1">
            <a:off x="729898" y="4538524"/>
            <a:ext cx="9481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1D13758-1F43-82C3-BEB5-5506C86C062A}"/>
              </a:ext>
            </a:extLst>
          </p:cNvPr>
          <p:cNvCxnSpPr>
            <a:cxnSpLocks/>
          </p:cNvCxnSpPr>
          <p:nvPr/>
        </p:nvCxnSpPr>
        <p:spPr>
          <a:xfrm flipV="1">
            <a:off x="1290778" y="4966613"/>
            <a:ext cx="924128" cy="43774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E8555B6D-C40A-10C2-5AB5-5D842585219B}"/>
              </a:ext>
            </a:extLst>
          </p:cNvPr>
          <p:cNvCxnSpPr>
            <a:cxnSpLocks/>
          </p:cNvCxnSpPr>
          <p:nvPr/>
        </p:nvCxnSpPr>
        <p:spPr>
          <a:xfrm rot="10800000">
            <a:off x="1819640" y="4966614"/>
            <a:ext cx="805774" cy="43774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AB03149-AECC-7901-97BE-CA6D95C64FA4}"/>
              </a:ext>
            </a:extLst>
          </p:cNvPr>
          <p:cNvSpPr txBox="1"/>
          <p:nvPr/>
        </p:nvSpPr>
        <p:spPr>
          <a:xfrm>
            <a:off x="2034083" y="4259382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10ms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4A8DFD6-CB90-BAB1-3871-EFAFF7B274EE}"/>
              </a:ext>
            </a:extLst>
          </p:cNvPr>
          <p:cNvCxnSpPr/>
          <p:nvPr/>
        </p:nvCxnSpPr>
        <p:spPr>
          <a:xfrm flipH="1">
            <a:off x="1796541" y="4528848"/>
            <a:ext cx="9481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0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62708A-7AFE-CEF2-E862-ECCE5DEDBE47}"/>
              </a:ext>
            </a:extLst>
          </p:cNvPr>
          <p:cNvSpPr txBox="1">
            <a:spLocks/>
          </p:cNvSpPr>
          <p:nvPr/>
        </p:nvSpPr>
        <p:spPr>
          <a:xfrm>
            <a:off x="2514490" y="-2424"/>
            <a:ext cx="7665930" cy="442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400" b="1" dirty="0">
                <a:solidFill>
                  <a:srgbClr val="0000FF"/>
                </a:solidFill>
              </a:rPr>
              <a:t>New green laser trigger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228D3-365B-DDEF-64DD-FE4FAF090888}"/>
              </a:ext>
            </a:extLst>
          </p:cNvPr>
          <p:cNvSpPr txBox="1"/>
          <p:nvPr/>
        </p:nvSpPr>
        <p:spPr>
          <a:xfrm>
            <a:off x="920052" y="513708"/>
            <a:ext cx="7001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19 Oct 2023</a:t>
            </a:r>
          </a:p>
          <a:p>
            <a:endParaRPr lang="en-GB" sz="1400" dirty="0"/>
          </a:p>
          <a:p>
            <a:r>
              <a:rPr lang="en-GB" sz="1400" dirty="0"/>
              <a:t>Change the delay chain : 2 DG535 in used.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A71F3-195E-5486-F1FD-25B10E8E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392" y="1714606"/>
            <a:ext cx="2148359" cy="1034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08E19-A270-5A14-4671-DC0E1EFB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94" y="3486694"/>
            <a:ext cx="2148359" cy="1034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358975-FEC0-4B8E-A21D-95290D69744D}"/>
              </a:ext>
            </a:extLst>
          </p:cNvPr>
          <p:cNvSpPr txBox="1"/>
          <p:nvPr/>
        </p:nvSpPr>
        <p:spPr>
          <a:xfrm>
            <a:off x="307489" y="2206455"/>
            <a:ext cx="12024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EMTC Trigger</a:t>
            </a:r>
          </a:p>
          <a:p>
            <a:r>
              <a:rPr lang="en-GB" sz="1200" dirty="0"/>
              <a:t>From fan In/out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3FF12F-2FCD-6317-DF68-59D11631C9EF}"/>
              </a:ext>
            </a:extLst>
          </p:cNvPr>
          <p:cNvCxnSpPr>
            <a:cxnSpLocks/>
          </p:cNvCxnSpPr>
          <p:nvPr/>
        </p:nvCxnSpPr>
        <p:spPr>
          <a:xfrm>
            <a:off x="1489386" y="2437288"/>
            <a:ext cx="6749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5F88C61-5607-16DF-438D-F1F5CE330F75}"/>
              </a:ext>
            </a:extLst>
          </p:cNvPr>
          <p:cNvSpPr txBox="1"/>
          <p:nvPr/>
        </p:nvSpPr>
        <p:spPr>
          <a:xfrm>
            <a:off x="1162418" y="2990519"/>
            <a:ext cx="24844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Delay A= To+8ms, NIM (for A and T0)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828F91-7D83-B587-E84A-84B129F0EE0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315447" y="2625660"/>
            <a:ext cx="89203" cy="364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8A387A-D061-956E-E91A-1542042F500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2164340" y="3267518"/>
            <a:ext cx="240310" cy="936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35AEA1-C447-D41D-20F9-C28047041156}"/>
              </a:ext>
            </a:extLst>
          </p:cNvPr>
          <p:cNvCxnSpPr>
            <a:cxnSpLocks/>
          </p:cNvCxnSpPr>
          <p:nvPr/>
        </p:nvCxnSpPr>
        <p:spPr>
          <a:xfrm>
            <a:off x="2306675" y="4423349"/>
            <a:ext cx="0" cy="48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A34AC5E-49B3-0676-3A6D-A811A02D4845}"/>
              </a:ext>
            </a:extLst>
          </p:cNvPr>
          <p:cNvSpPr txBox="1"/>
          <p:nvPr/>
        </p:nvSpPr>
        <p:spPr>
          <a:xfrm>
            <a:off x="2183385" y="5366784"/>
            <a:ext cx="163140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Delay B= A+600us, TTL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CB9D4A-7D19-D71F-A3CA-EB9079667ABC}"/>
              </a:ext>
            </a:extLst>
          </p:cNvPr>
          <p:cNvCxnSpPr>
            <a:cxnSpLocks/>
          </p:cNvCxnSpPr>
          <p:nvPr/>
        </p:nvCxnSpPr>
        <p:spPr>
          <a:xfrm>
            <a:off x="2555498" y="4392527"/>
            <a:ext cx="0" cy="943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6B0CF3-9A73-7F2E-64C3-63C1D7CECB1A}"/>
              </a:ext>
            </a:extLst>
          </p:cNvPr>
          <p:cNvSpPr txBox="1"/>
          <p:nvPr/>
        </p:nvSpPr>
        <p:spPr>
          <a:xfrm>
            <a:off x="1862644" y="4911758"/>
            <a:ext cx="19736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Delay A=To+1,45827ms, TTL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756511-4881-68F5-E327-3F877690440A}"/>
              </a:ext>
            </a:extLst>
          </p:cNvPr>
          <p:cNvSpPr txBox="1"/>
          <p:nvPr/>
        </p:nvSpPr>
        <p:spPr>
          <a:xfrm>
            <a:off x="4781734" y="944595"/>
            <a:ext cx="3139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Delay A in used up to know = 9,45827ms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F89830-F0B7-8F9F-5C56-B8688DE52C83}"/>
              </a:ext>
            </a:extLst>
          </p:cNvPr>
          <p:cNvSpPr txBox="1"/>
          <p:nvPr/>
        </p:nvSpPr>
        <p:spPr>
          <a:xfrm>
            <a:off x="4055769" y="4911758"/>
            <a:ext cx="1165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A to laser diode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7D0E9-EF3E-7594-8CDC-27A541D440BD}"/>
              </a:ext>
            </a:extLst>
          </p:cNvPr>
          <p:cNvSpPr txBox="1"/>
          <p:nvPr/>
        </p:nvSpPr>
        <p:spPr>
          <a:xfrm>
            <a:off x="3983345" y="5366784"/>
            <a:ext cx="1310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B to laser </a:t>
            </a:r>
            <a:r>
              <a:rPr lang="en-GB" sz="1200" dirty="0" err="1">
                <a:solidFill>
                  <a:srgbClr val="FF0000"/>
                </a:solidFill>
              </a:rPr>
              <a:t>Qswitch</a:t>
            </a:r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FF8753-4650-4CAD-0702-D7567A0C7C68}"/>
              </a:ext>
            </a:extLst>
          </p:cNvPr>
          <p:cNvGrpSpPr/>
          <p:nvPr/>
        </p:nvGrpSpPr>
        <p:grpSpPr>
          <a:xfrm>
            <a:off x="7352456" y="1746274"/>
            <a:ext cx="3955953" cy="2773245"/>
            <a:chOff x="7522836" y="2091046"/>
            <a:chExt cx="3955953" cy="27732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3A9ABA-12CA-3990-45A2-5AB02ACA5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2836" y="2091046"/>
              <a:ext cx="3955953" cy="27732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EAE560-D2A8-6B6B-C9C4-D3F19C91793D}"/>
                </a:ext>
              </a:extLst>
            </p:cNvPr>
            <p:cNvSpPr txBox="1"/>
            <p:nvPr/>
          </p:nvSpPr>
          <p:spPr>
            <a:xfrm>
              <a:off x="8328349" y="2659391"/>
              <a:ext cx="11053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EMTC Calibration trigger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D03C7B-6C00-BFA5-B506-B4350B11D415}"/>
                </a:ext>
              </a:extLst>
            </p:cNvPr>
            <p:cNvSpPr txBox="1"/>
            <p:nvPr/>
          </p:nvSpPr>
          <p:spPr>
            <a:xfrm>
              <a:off x="9993474" y="4021137"/>
              <a:ext cx="1066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Green pulse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19F6BF6-380A-7BDB-3AD2-E6B28DEC5131}"/>
                </a:ext>
              </a:extLst>
            </p:cNvPr>
            <p:cNvCxnSpPr>
              <a:cxnSpLocks/>
            </p:cNvCxnSpPr>
            <p:nvPr/>
          </p:nvCxnSpPr>
          <p:spPr>
            <a:xfrm>
              <a:off x="8431153" y="3477668"/>
              <a:ext cx="1661114" cy="45933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605E90C-3D27-60BC-F94E-68CF4263F924}"/>
                </a:ext>
              </a:extLst>
            </p:cNvPr>
            <p:cNvSpPr txBox="1"/>
            <p:nvPr/>
          </p:nvSpPr>
          <p:spPr>
            <a:xfrm>
              <a:off x="8881004" y="3903846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~10ms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08A91B1-EDF4-7165-3EDF-BBD67D922321}"/>
              </a:ext>
            </a:extLst>
          </p:cNvPr>
          <p:cNvSpPr txBox="1"/>
          <p:nvPr/>
        </p:nvSpPr>
        <p:spPr>
          <a:xfrm>
            <a:off x="7700668" y="4596672"/>
            <a:ext cx="4016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Delay Ok between rising edge trigger and laser pulse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CF709F-1F9B-EA42-C71E-826FFFABE35D}"/>
              </a:ext>
            </a:extLst>
          </p:cNvPr>
          <p:cNvSpPr txBox="1"/>
          <p:nvPr/>
        </p:nvSpPr>
        <p:spPr>
          <a:xfrm>
            <a:off x="7690004" y="4912459"/>
            <a:ext cx="1690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Rate OK now, 100Hz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4CA40-D909-C1D1-41B0-9C40798076F9}"/>
              </a:ext>
            </a:extLst>
          </p:cNvPr>
          <p:cNvSpPr txBox="1"/>
          <p:nvPr/>
        </p:nvSpPr>
        <p:spPr>
          <a:xfrm>
            <a:off x="2784927" y="6091163"/>
            <a:ext cx="662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But pulse not OK on the </a:t>
            </a:r>
            <a:r>
              <a:rPr lang="en-GB" dirty="0" err="1"/>
              <a:t>Matacq</a:t>
            </a:r>
            <a:r>
              <a:rPr lang="en-GB" dirty="0"/>
              <a:t>. Need fine tuning of the delay, to compare this setup with the previous one. </a:t>
            </a:r>
          </a:p>
        </p:txBody>
      </p:sp>
    </p:spTree>
    <p:extLst>
      <p:ext uri="{BB962C8B-B14F-4D97-AF65-F5344CB8AC3E}">
        <p14:creationId xmlns:p14="http://schemas.microsoft.com/office/powerpoint/2010/main" val="173652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5FE213-BD9D-E1C5-5A50-76D246BD6AFC}"/>
              </a:ext>
            </a:extLst>
          </p:cNvPr>
          <p:cNvSpPr txBox="1">
            <a:spLocks/>
          </p:cNvSpPr>
          <p:nvPr/>
        </p:nvSpPr>
        <p:spPr>
          <a:xfrm>
            <a:off x="2514490" y="-2424"/>
            <a:ext cx="7665930" cy="442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400" b="1" dirty="0">
                <a:solidFill>
                  <a:srgbClr val="0000FF"/>
                </a:solidFill>
              </a:rPr>
              <a:t>New green laser trigger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6A99D-D92F-D015-4624-F0CBE579C032}"/>
              </a:ext>
            </a:extLst>
          </p:cNvPr>
          <p:cNvSpPr txBox="1"/>
          <p:nvPr/>
        </p:nvSpPr>
        <p:spPr>
          <a:xfrm>
            <a:off x="544914" y="1006077"/>
            <a:ext cx="70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20 Oct 2023</a:t>
            </a:r>
          </a:p>
          <a:p>
            <a:endParaRPr lang="en-GB" sz="1600" dirty="0"/>
          </a:p>
          <a:p>
            <a:r>
              <a:rPr lang="en-GB" sz="1600" dirty="0"/>
              <a:t>Fine tuning of the delay with comparison of the previous configuration.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73E42-BBEF-BF39-F349-BA7E86F7C741}"/>
              </a:ext>
            </a:extLst>
          </p:cNvPr>
          <p:cNvSpPr txBox="1"/>
          <p:nvPr/>
        </p:nvSpPr>
        <p:spPr>
          <a:xfrm>
            <a:off x="544914" y="2039815"/>
            <a:ext cx="7800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1) Pulse delay with 1</a:t>
            </a:r>
            <a:r>
              <a:rPr lang="en-GB" sz="1600" baseline="30000" dirty="0"/>
              <a:t>st</a:t>
            </a:r>
            <a:r>
              <a:rPr lang="en-GB" sz="1600" dirty="0"/>
              <a:t> setup , only one DG535: </a:t>
            </a:r>
          </a:p>
          <a:p>
            <a:r>
              <a:rPr lang="en-GB" sz="1600" dirty="0"/>
              <a:t>Pulse is at 10,058546 </a:t>
            </a:r>
            <a:r>
              <a:rPr lang="en-GB" sz="1600" dirty="0" err="1"/>
              <a:t>ms</a:t>
            </a:r>
            <a:r>
              <a:rPr lang="en-GB" sz="1600" dirty="0"/>
              <a:t> from the rising edge of ext. trigger</a:t>
            </a:r>
          </a:p>
          <a:p>
            <a:r>
              <a:rPr lang="en-GB" sz="1600" dirty="0"/>
              <a:t>(A+B= 9,45827ms + 600us = 10.05827 </a:t>
            </a:r>
            <a:r>
              <a:rPr lang="en-GB" sz="1600" dirty="0" err="1"/>
              <a:t>ms</a:t>
            </a:r>
            <a:r>
              <a:rPr lang="en-GB" sz="1600" dirty="0"/>
              <a:t> and pulse arrive a bit after the delay B so normal. </a:t>
            </a:r>
          </a:p>
          <a:p>
            <a:r>
              <a:rPr lang="en-GB" sz="16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CB4D7-82DA-CE42-7D80-B70CC7D8616C}"/>
              </a:ext>
            </a:extLst>
          </p:cNvPr>
          <p:cNvSpPr txBox="1"/>
          <p:nvPr/>
        </p:nvSpPr>
        <p:spPr>
          <a:xfrm>
            <a:off x="544914" y="3188678"/>
            <a:ext cx="5836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2) Pulse delay with 2</a:t>
            </a:r>
            <a:r>
              <a:rPr lang="en-GB" sz="1600" baseline="30000" dirty="0"/>
              <a:t>nd</a:t>
            </a:r>
            <a:r>
              <a:rPr lang="en-GB" sz="1600" dirty="0"/>
              <a:t>  setup , 2 DG535: </a:t>
            </a:r>
          </a:p>
          <a:p>
            <a:r>
              <a:rPr lang="en-GB" sz="1600" dirty="0"/>
              <a:t>With A=8ms, second A = 1.45827ms and B=600us it is not working. </a:t>
            </a:r>
          </a:p>
          <a:p>
            <a:r>
              <a:rPr lang="en-GB" sz="1600" dirty="0"/>
              <a:t>Pulse with scope is at 10.16949 </a:t>
            </a:r>
            <a:r>
              <a:rPr lang="en-GB" sz="1600" dirty="0" err="1"/>
              <a:t>ms</a:t>
            </a:r>
            <a:r>
              <a:rPr lang="en-GB" sz="1600" dirty="0"/>
              <a:t> so not the same !  </a:t>
            </a:r>
          </a:p>
          <a:p>
            <a:endParaRPr lang="en-GB" sz="1600" dirty="0"/>
          </a:p>
          <a:p>
            <a:r>
              <a:rPr lang="en-GB" sz="1600" dirty="0"/>
              <a:t>Tune delay to have pulse as 1) case : </a:t>
            </a:r>
            <a:r>
              <a:rPr lang="en-GB" sz="1600" b="1" dirty="0"/>
              <a:t>A=1.37137ms </a:t>
            </a:r>
            <a:r>
              <a:rPr lang="en-GB" sz="1600" dirty="0"/>
              <a:t>and not 1.45827.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52E09-792E-FA70-1B1E-AB0C1150F8DC}"/>
              </a:ext>
            </a:extLst>
          </p:cNvPr>
          <p:cNvSpPr txBox="1"/>
          <p:nvPr/>
        </p:nvSpPr>
        <p:spPr>
          <a:xfrm>
            <a:off x="544914" y="4747647"/>
            <a:ext cx="7001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24Oct 2023</a:t>
            </a:r>
          </a:p>
          <a:p>
            <a:r>
              <a:rPr lang="en-GB" sz="1600" dirty="0"/>
              <a:t>measure the pulse position from the </a:t>
            </a:r>
            <a:r>
              <a:rPr lang="en-GB" sz="1600" dirty="0" err="1"/>
              <a:t>matacq</a:t>
            </a:r>
            <a:r>
              <a:rPr lang="en-GB" sz="1600" dirty="0"/>
              <a:t> Pin diode ! Compare blue and green.</a:t>
            </a:r>
          </a:p>
          <a:p>
            <a:endParaRPr lang="en-GB" sz="1600" dirty="0"/>
          </a:p>
          <a:p>
            <a:r>
              <a:rPr lang="en-GB" sz="1600" dirty="0"/>
              <a:t>Pulse blue is at 99.055us on scope, with ext. trigger </a:t>
            </a:r>
            <a:r>
              <a:rPr lang="en-GB" sz="1600" dirty="0" err="1"/>
              <a:t>Fanin</a:t>
            </a:r>
            <a:r>
              <a:rPr lang="en-GB" sz="1600" dirty="0"/>
              <a:t>/out</a:t>
            </a:r>
          </a:p>
          <a:p>
            <a:r>
              <a:rPr lang="en-GB" sz="1600" dirty="0"/>
              <a:t>With A= 1.37137ms,  pulse green= 99.404us so not the same. </a:t>
            </a:r>
          </a:p>
          <a:p>
            <a:r>
              <a:rPr lang="en-GB" sz="1600" dirty="0" err="1"/>
              <a:t>Adjustement</a:t>
            </a:r>
            <a:r>
              <a:rPr lang="en-GB" sz="1600" dirty="0"/>
              <a:t> of A: A=1.37142ms to have same position as the blue. </a:t>
            </a:r>
          </a:p>
          <a:p>
            <a:r>
              <a:rPr lang="en-GB" sz="1600" dirty="0"/>
              <a:t>Confirm with the </a:t>
            </a:r>
            <a:r>
              <a:rPr lang="en-GB" sz="1600" dirty="0" err="1"/>
              <a:t>Matacq</a:t>
            </a:r>
            <a:r>
              <a:rPr lang="en-GB" sz="1600" dirty="0"/>
              <a:t>, pulse on time ! </a:t>
            </a:r>
          </a:p>
          <a:p>
            <a:r>
              <a:rPr lang="en-GB" sz="1600" dirty="0"/>
              <a:t>Pulse OK on fast monitoring with same acquisition rate as the blue 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DD224-6BAC-B896-DD9A-5A9B81DB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503" y="4126523"/>
            <a:ext cx="2044917" cy="27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AFEE-A743-4169-035B-0FA75216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446" y="867416"/>
            <a:ext cx="2820169" cy="303133"/>
          </a:xfrm>
        </p:spPr>
        <p:txBody>
          <a:bodyPr>
            <a:normAutofit/>
          </a:bodyPr>
          <a:lstStyle/>
          <a:p>
            <a:r>
              <a:rPr lang="en-GB" sz="1400" b="1" u="sng" dirty="0"/>
              <a:t>DAQ command from 2003: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5410B-FA8C-4971-2DB9-EFE72C011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98"/>
          <a:stretch/>
        </p:blipFill>
        <p:spPr>
          <a:xfrm>
            <a:off x="1112658" y="1170549"/>
            <a:ext cx="4985634" cy="17782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9B2577-C575-0AFF-1A5B-966E2CBDFA63}"/>
              </a:ext>
            </a:extLst>
          </p:cNvPr>
          <p:cNvSpPr txBox="1">
            <a:spLocks/>
          </p:cNvSpPr>
          <p:nvPr/>
        </p:nvSpPr>
        <p:spPr>
          <a:xfrm>
            <a:off x="6916051" y="772092"/>
            <a:ext cx="2931264" cy="467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u="sng" dirty="0"/>
              <a:t>Today (on my side)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A5214A-E1CD-1D90-2525-671C9D18C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6" y="3510218"/>
            <a:ext cx="8981938" cy="948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810A22-CDA9-2941-F318-1774A7912C8C}"/>
              </a:ext>
            </a:extLst>
          </p:cNvPr>
          <p:cNvSpPr txBox="1"/>
          <p:nvPr/>
        </p:nvSpPr>
        <p:spPr>
          <a:xfrm>
            <a:off x="6916051" y="1284071"/>
            <a:ext cx="26340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Wavelength(int) are (should be !)</a:t>
            </a:r>
          </a:p>
          <a:p>
            <a:r>
              <a:rPr lang="en-GB" sz="1400" dirty="0"/>
              <a:t>0: 440nm (old blue laser)</a:t>
            </a:r>
          </a:p>
          <a:p>
            <a:r>
              <a:rPr lang="en-GB" sz="1400" dirty="0"/>
              <a:t>1: green </a:t>
            </a:r>
          </a:p>
          <a:p>
            <a:r>
              <a:rPr lang="en-GB" sz="1400" dirty="0"/>
              <a:t>2: DP2 laser new blue laser</a:t>
            </a:r>
          </a:p>
          <a:p>
            <a:r>
              <a:rPr lang="en-GB" sz="1400" dirty="0"/>
              <a:t>3: 709nm</a:t>
            </a:r>
          </a:p>
          <a:p>
            <a:r>
              <a:rPr lang="en-GB" sz="1400" dirty="0"/>
              <a:t>4: 800nm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7C39E2-632A-7242-FCFD-BFAC5B555C23}"/>
              </a:ext>
            </a:extLst>
          </p:cNvPr>
          <p:cNvSpPr txBox="1"/>
          <p:nvPr/>
        </p:nvSpPr>
        <p:spPr>
          <a:xfrm>
            <a:off x="5172201" y="3210479"/>
            <a:ext cx="2219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Sequence configuration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7B178-689D-1335-1710-A435FBED2DD8}"/>
              </a:ext>
            </a:extLst>
          </p:cNvPr>
          <p:cNvSpPr txBox="1"/>
          <p:nvPr/>
        </p:nvSpPr>
        <p:spPr>
          <a:xfrm>
            <a:off x="4168013" y="0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22 August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A6DCC-2251-2FD8-7E33-A03353D9B095}"/>
              </a:ext>
            </a:extLst>
          </p:cNvPr>
          <p:cNvSpPr txBox="1"/>
          <p:nvPr/>
        </p:nvSpPr>
        <p:spPr>
          <a:xfrm>
            <a:off x="1905673" y="4424010"/>
            <a:ext cx="83806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- It is mentioned  Phot-2 and Phot-1 but the choice between phot-2 and phot-1 is done on laser side only.</a:t>
            </a:r>
          </a:p>
          <a:p>
            <a:r>
              <a:rPr lang="en-GB" sz="1400" dirty="0"/>
              <a:t>And for the configuration,  is the same on DAQ point of view if it is Phot-2 or 1 ! </a:t>
            </a:r>
          </a:p>
          <a:p>
            <a:r>
              <a:rPr lang="en-GB" sz="1400" dirty="0"/>
              <a:t>I think the previous name was 440nm or </a:t>
            </a:r>
            <a:r>
              <a:rPr lang="en-GB" sz="1400" dirty="0" err="1"/>
              <a:t>TiS</a:t>
            </a:r>
            <a:r>
              <a:rPr lang="en-GB" sz="1400" dirty="0"/>
              <a:t>-blue . Only one Phot laser should appear.: “Phot-blue”</a:t>
            </a:r>
          </a:p>
          <a:p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/>
              <a:t>IR for infrared remain but 800 disappeared. 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  <a:p>
            <a:pPr algn="ctr"/>
            <a:r>
              <a:rPr lang="en-GB" sz="1400" dirty="0">
                <a:sym typeface="Wingdings" panose="05000000000000000000" pitchFamily="2" charset="2"/>
              </a:rPr>
              <a:t>  last changed in 2014 for supporting the second blue laser , next slide</a:t>
            </a:r>
            <a:endParaRPr lang="en-GB" sz="1400" dirty="0"/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58389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A5034C-6B9E-582E-FBAC-EE313610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2" y="246233"/>
            <a:ext cx="3664675" cy="2745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C6287-242B-40C6-BDDA-3C0DEF9F35F8}"/>
              </a:ext>
            </a:extLst>
          </p:cNvPr>
          <p:cNvSpPr txBox="1"/>
          <p:nvPr/>
        </p:nvSpPr>
        <p:spPr>
          <a:xfrm>
            <a:off x="2915138" y="61567"/>
            <a:ext cx="626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Philippe G, November 2014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F3457-B73B-75EE-1B46-FA015836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888" y="661374"/>
            <a:ext cx="3664676" cy="2721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AE834-F1B6-4788-B0F7-F9F3F0505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649" y="246232"/>
            <a:ext cx="3877539" cy="2939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F31D4-4040-9D74-95C6-471B6AC37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55" y="3382821"/>
            <a:ext cx="4130853" cy="3124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79CEE-B6AC-399D-7C2C-ECA1026F37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66"/>
          <a:stretch/>
        </p:blipFill>
        <p:spPr>
          <a:xfrm>
            <a:off x="5871401" y="3475180"/>
            <a:ext cx="3023578" cy="29102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49F722-23C5-604C-8704-5FFF2BC6D06C}"/>
              </a:ext>
            </a:extLst>
          </p:cNvPr>
          <p:cNvSpPr txBox="1"/>
          <p:nvPr/>
        </p:nvSpPr>
        <p:spPr>
          <a:xfrm>
            <a:off x="4279867" y="5248480"/>
            <a:ext cx="3103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wavelength code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D494E3-648A-8079-FF4F-977CA5A40E7C}"/>
              </a:ext>
            </a:extLst>
          </p:cNvPr>
          <p:cNvCxnSpPr>
            <a:cxnSpLocks/>
          </p:cNvCxnSpPr>
          <p:nvPr/>
        </p:nvCxnSpPr>
        <p:spPr>
          <a:xfrm>
            <a:off x="5831528" y="5417757"/>
            <a:ext cx="11998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CDD476-B325-41ED-A095-8AAD582194AE}"/>
              </a:ext>
            </a:extLst>
          </p:cNvPr>
          <p:cNvCxnSpPr>
            <a:cxnSpLocks/>
          </p:cNvCxnSpPr>
          <p:nvPr/>
        </p:nvCxnSpPr>
        <p:spPr>
          <a:xfrm flipV="1">
            <a:off x="3441843" y="5432336"/>
            <a:ext cx="838024" cy="122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95178A-A297-5C14-DE36-1F9804ECFB84}"/>
              </a:ext>
            </a:extLst>
          </p:cNvPr>
          <p:cNvSpPr txBox="1"/>
          <p:nvPr/>
        </p:nvSpPr>
        <p:spPr>
          <a:xfrm>
            <a:off x="6732627" y="6322440"/>
            <a:ext cx="130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DAQ setting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F3AA7-B35C-FFFF-3A0C-74EF9C24A8F3}"/>
              </a:ext>
            </a:extLst>
          </p:cNvPr>
          <p:cNvSpPr txBox="1"/>
          <p:nvPr/>
        </p:nvSpPr>
        <p:spPr>
          <a:xfrm>
            <a:off x="9332917" y="4202039"/>
            <a:ext cx="23092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/>
              <a:t>Suggestion new laser codes</a:t>
            </a:r>
            <a:r>
              <a:rPr lang="en-GB" sz="1400" dirty="0"/>
              <a:t>: </a:t>
            </a:r>
          </a:p>
          <a:p>
            <a:endParaRPr lang="en-GB" sz="1400" dirty="0"/>
          </a:p>
          <a:p>
            <a:r>
              <a:rPr lang="en-GB" sz="1400" dirty="0"/>
              <a:t>0: not used</a:t>
            </a:r>
          </a:p>
          <a:p>
            <a:r>
              <a:rPr lang="en-GB" sz="1400" dirty="0"/>
              <a:t>1: legacy green </a:t>
            </a:r>
          </a:p>
          <a:p>
            <a:r>
              <a:rPr lang="en-GB" sz="1400" dirty="0"/>
              <a:t>2: Blue (Phot 1 or 2) </a:t>
            </a:r>
          </a:p>
          <a:p>
            <a:r>
              <a:rPr lang="en-GB" sz="1400" dirty="0"/>
              <a:t>3: new green </a:t>
            </a:r>
          </a:p>
          <a:p>
            <a:r>
              <a:rPr lang="en-GB" sz="1400" dirty="0"/>
              <a:t>4: not used </a:t>
            </a:r>
          </a:p>
        </p:txBody>
      </p:sp>
    </p:spTree>
    <p:extLst>
      <p:ext uri="{BB962C8B-B14F-4D97-AF65-F5344CB8AC3E}">
        <p14:creationId xmlns:p14="http://schemas.microsoft.com/office/powerpoint/2010/main" val="134091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01032-E7F6-945F-803C-BF297EAE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69"/>
          <a:stretch/>
        </p:blipFill>
        <p:spPr>
          <a:xfrm>
            <a:off x="355570" y="5032019"/>
            <a:ext cx="5057094" cy="1631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E23CD-4C03-6A6B-3264-1F83A304F333}"/>
              </a:ext>
            </a:extLst>
          </p:cNvPr>
          <p:cNvSpPr txBox="1"/>
          <p:nvPr/>
        </p:nvSpPr>
        <p:spPr>
          <a:xfrm>
            <a:off x="3991384" y="290167"/>
            <a:ext cx="486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Philippe G. </a:t>
            </a:r>
            <a:r>
              <a:rPr lang="en-GB" b="1" dirty="0"/>
              <a:t>March2012</a:t>
            </a:r>
            <a:r>
              <a:rPr lang="en-GB" dirty="0"/>
              <a:t> for new blue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1C5E8B-5EE9-A733-495A-A6C2A3D5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498" y="1023705"/>
            <a:ext cx="5118515" cy="3825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A5676-BC62-7F82-27D9-E3F95B1B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21" y="1010471"/>
            <a:ext cx="4861193" cy="36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16A998-8F15-C684-BD8B-F6E0D8147B5A}"/>
              </a:ext>
            </a:extLst>
          </p:cNvPr>
          <p:cNvSpPr txBox="1"/>
          <p:nvPr/>
        </p:nvSpPr>
        <p:spPr>
          <a:xfrm>
            <a:off x="4204108" y="0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23 August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9BBEB-39F7-D393-F794-2A0C2A3C16C0}"/>
              </a:ext>
            </a:extLst>
          </p:cNvPr>
          <p:cNvSpPr txBox="1"/>
          <p:nvPr/>
        </p:nvSpPr>
        <p:spPr>
          <a:xfrm>
            <a:off x="288759" y="770022"/>
            <a:ext cx="893946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Put the new green laser instead of the blue one : better for </a:t>
            </a:r>
            <a:r>
              <a:rPr lang="en-GB" sz="1400" dirty="0" err="1"/>
              <a:t>Matacq</a:t>
            </a:r>
            <a:r>
              <a:rPr lang="en-GB" sz="1400" dirty="0"/>
              <a:t>, and easy way before </a:t>
            </a:r>
            <a:r>
              <a:rPr lang="en-GB" sz="1400" dirty="0" err="1"/>
              <a:t>Saclay</a:t>
            </a:r>
            <a:r>
              <a:rPr lang="en-GB" sz="1400" dirty="0"/>
              <a:t> modification on green control.. </a:t>
            </a:r>
          </a:p>
          <a:p>
            <a:endParaRPr lang="en-GB" sz="1400" dirty="0"/>
          </a:p>
          <a:p>
            <a:pPr marL="342900" indent="-342900">
              <a:buAutoNum type="arabicPeriod"/>
            </a:pPr>
            <a:r>
              <a:rPr lang="en-GB" sz="1400" dirty="0"/>
              <a:t>Connect fibre green instead of blue:  change channel_map2 files:</a:t>
            </a:r>
          </a:p>
          <a:p>
            <a:pPr marL="342900" indent="-342900">
              <a:buAutoNum type="arabicPeriod"/>
            </a:pPr>
            <a:endParaRPr lang="en-GB" sz="1400" dirty="0"/>
          </a:p>
          <a:p>
            <a:r>
              <a:rPr lang="en-GB" sz="1400" dirty="0"/>
              <a:t>1 1</a:t>
            </a:r>
          </a:p>
          <a:p>
            <a:r>
              <a:rPr lang="en-GB" sz="1400" dirty="0"/>
              <a:t>2 3 laser 2 selected choose fibre 3 where green laser is. </a:t>
            </a:r>
          </a:p>
          <a:p>
            <a:r>
              <a:rPr lang="en-GB" sz="1400" dirty="0"/>
              <a:t>3 2 laser 3 which is nothing… put switch </a:t>
            </a:r>
            <a:r>
              <a:rPr lang="en-GB" sz="1400" dirty="0" err="1"/>
              <a:t>ch</a:t>
            </a:r>
            <a:r>
              <a:rPr lang="en-GB" sz="1400" dirty="0"/>
              <a:t> 2</a:t>
            </a:r>
          </a:p>
          <a:p>
            <a:r>
              <a:rPr lang="en-GB" sz="1400" dirty="0"/>
              <a:t>4 4 </a:t>
            </a:r>
          </a:p>
          <a:p>
            <a:r>
              <a:rPr lang="en-GB" sz="1400" dirty="0"/>
              <a:t>5 5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dirty="0"/>
              <a:t>2. Change </a:t>
            </a:r>
            <a:r>
              <a:rPr lang="en-GB" dirty="0" err="1"/>
              <a:t>laser_h.cfg</a:t>
            </a:r>
            <a:r>
              <a:rPr lang="en-GB" dirty="0"/>
              <a:t> : else the shutter of green laser will stay closed </a:t>
            </a:r>
          </a:p>
          <a:p>
            <a:endParaRPr lang="en-GB" dirty="0"/>
          </a:p>
          <a:p>
            <a:r>
              <a:rPr lang="en-GB" dirty="0"/>
              <a:t>Bypass the line </a:t>
            </a:r>
          </a:p>
          <a:p>
            <a:r>
              <a:rPr lang="en-GB" dirty="0"/>
              <a:t>*SR470	 2 	SR470-2	 2	 7 </a:t>
            </a:r>
          </a:p>
          <a:p>
            <a:r>
              <a:rPr lang="en-GB" dirty="0"/>
              <a:t>Change the line : </a:t>
            </a:r>
          </a:p>
          <a:p>
            <a:r>
              <a:rPr lang="en-GB" dirty="0"/>
              <a:t>SR470 	3 </a:t>
            </a:r>
          </a:p>
          <a:p>
            <a:r>
              <a:rPr lang="en-GB" dirty="0"/>
              <a:t>by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9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87E243-8E06-22A8-1FA7-B90D8F0DC909}"/>
              </a:ext>
            </a:extLst>
          </p:cNvPr>
          <p:cNvSpPr txBox="1"/>
          <p:nvPr/>
        </p:nvSpPr>
        <p:spPr>
          <a:xfrm>
            <a:off x="4204108" y="0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24 August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8AC73-C7A9-F43F-EF91-5E8BD4F0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1250794"/>
            <a:ext cx="2875548" cy="5195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12C2C-EF5B-BA16-D10C-465CF1B3A43B}"/>
              </a:ext>
            </a:extLst>
          </p:cNvPr>
          <p:cNvSpPr txBox="1"/>
          <p:nvPr/>
        </p:nvSpPr>
        <p:spPr>
          <a:xfrm>
            <a:off x="433137" y="703847"/>
            <a:ext cx="3525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Test </a:t>
            </a:r>
            <a:r>
              <a:rPr lang="fr-CH" sz="1400" dirty="0" err="1"/>
              <a:t>only</a:t>
            </a:r>
            <a:r>
              <a:rPr lang="fr-CH" sz="1400" dirty="0"/>
              <a:t> </a:t>
            </a:r>
            <a:r>
              <a:rPr lang="fr-CH" sz="1400" dirty="0" err="1"/>
              <a:t>with</a:t>
            </a:r>
            <a:r>
              <a:rPr lang="fr-CH" sz="1400" dirty="0"/>
              <a:t> </a:t>
            </a:r>
            <a:r>
              <a:rPr lang="fr-CH" sz="1400" dirty="0" err="1"/>
              <a:t>Matacq</a:t>
            </a:r>
            <a:r>
              <a:rPr lang="fr-CH" sz="1400" dirty="0"/>
              <a:t> : </a:t>
            </a:r>
          </a:p>
          <a:p>
            <a:r>
              <a:rPr lang="fr-CH" sz="1400" dirty="0"/>
              <a:t>Scan all </a:t>
            </a:r>
            <a:r>
              <a:rPr lang="fr-CH" sz="1400" dirty="0" err="1"/>
              <a:t>those</a:t>
            </a:r>
            <a:r>
              <a:rPr lang="fr-CH" sz="1400" dirty="0"/>
              <a:t> value:  no pulse on </a:t>
            </a:r>
            <a:r>
              <a:rPr lang="fr-CH" sz="1400" dirty="0" err="1"/>
              <a:t>matacq</a:t>
            </a:r>
            <a:r>
              <a:rPr lang="fr-CH" sz="1400" dirty="0"/>
              <a:t>..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EAAB1-E665-91CD-583B-37988BFBF963}"/>
              </a:ext>
            </a:extLst>
          </p:cNvPr>
          <p:cNvSpPr txBox="1"/>
          <p:nvPr/>
        </p:nvSpPr>
        <p:spPr>
          <a:xfrm>
            <a:off x="4913194" y="703846"/>
            <a:ext cx="40703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2) Run in  global: </a:t>
            </a:r>
            <a:r>
              <a:rPr lang="fr-CH" sz="1400" dirty="0" err="1"/>
              <a:t>other</a:t>
            </a:r>
            <a:r>
              <a:rPr lang="fr-CH" sz="1400" dirty="0"/>
              <a:t> solution by </a:t>
            </a:r>
            <a:r>
              <a:rPr lang="fr-CH" sz="1400" dirty="0" err="1"/>
              <a:t>lookign</a:t>
            </a:r>
            <a:r>
              <a:rPr lang="fr-CH" sz="1400" dirty="0"/>
              <a:t> the data . </a:t>
            </a:r>
          </a:p>
          <a:p>
            <a:endParaRPr lang="fr-CH" sz="1400" dirty="0"/>
          </a:p>
          <a:p>
            <a:r>
              <a:rPr lang="fr-CH" sz="1400" dirty="0"/>
              <a:t>But: </a:t>
            </a:r>
          </a:p>
          <a:p>
            <a:r>
              <a:rPr lang="fr-CH" sz="1400" dirty="0"/>
              <a:t>New </a:t>
            </a:r>
            <a:r>
              <a:rPr lang="fr-CH" sz="1400" dirty="0" err="1"/>
              <a:t>feature</a:t>
            </a:r>
            <a:r>
              <a:rPr lang="fr-CH" sz="1400" dirty="0"/>
              <a:t> : </a:t>
            </a:r>
            <a:r>
              <a:rPr lang="fr-CH" sz="1400" dirty="0" err="1"/>
              <a:t>it</a:t>
            </a:r>
            <a:r>
              <a:rPr lang="fr-CH" sz="1400" dirty="0"/>
              <a:t> </a:t>
            </a:r>
            <a:r>
              <a:rPr lang="fr-CH" sz="1400" dirty="0" err="1"/>
              <a:t>was</a:t>
            </a:r>
            <a:r>
              <a:rPr lang="fr-CH" sz="1400" dirty="0"/>
              <a:t> </a:t>
            </a:r>
            <a:r>
              <a:rPr lang="fr-CH" sz="1400" dirty="0" err="1"/>
              <a:t>well</a:t>
            </a:r>
            <a:r>
              <a:rPr lang="fr-CH" sz="1400" dirty="0"/>
              <a:t> but --n phot2 600  =&gt; DP2-1 </a:t>
            </a:r>
            <a:r>
              <a:rPr lang="fr-CH" sz="1400" dirty="0" err="1"/>
              <a:t>is</a:t>
            </a:r>
            <a:r>
              <a:rPr lang="fr-CH" sz="1400" dirty="0"/>
              <a:t> </a:t>
            </a:r>
            <a:r>
              <a:rPr lang="fr-CH" sz="1400" dirty="0" err="1"/>
              <a:t>selected</a:t>
            </a:r>
            <a:r>
              <a:rPr lang="fr-CH" sz="1400" dirty="0"/>
              <a:t> !!! How </a:t>
            </a:r>
            <a:r>
              <a:rPr lang="fr-CH" sz="1400" dirty="0" err="1"/>
              <a:t>it</a:t>
            </a:r>
            <a:r>
              <a:rPr lang="fr-CH" sz="1400" dirty="0"/>
              <a:t> can </a:t>
            </a:r>
            <a:r>
              <a:rPr lang="fr-CH" sz="1400" dirty="0" err="1"/>
              <a:t>be</a:t>
            </a:r>
            <a:r>
              <a:rPr lang="fr-CH" sz="1400" dirty="0"/>
              <a:t> ?</a:t>
            </a:r>
          </a:p>
          <a:p>
            <a:r>
              <a:rPr lang="fr-CH" sz="1400" dirty="0"/>
              <a:t>It </a:t>
            </a:r>
            <a:r>
              <a:rPr lang="fr-CH" sz="1400" dirty="0" err="1"/>
              <a:t>is</a:t>
            </a:r>
            <a:r>
              <a:rPr lang="fr-CH" sz="1400" dirty="0"/>
              <a:t> </a:t>
            </a:r>
            <a:r>
              <a:rPr lang="fr-CH" sz="1400" dirty="0" err="1"/>
              <a:t>confirmed</a:t>
            </a:r>
            <a:r>
              <a:rPr lang="fr-CH" sz="1400" dirty="0"/>
              <a:t> </a:t>
            </a:r>
            <a:r>
              <a:rPr lang="fr-CH" sz="1400" dirty="0" err="1"/>
              <a:t>with</a:t>
            </a:r>
            <a:r>
              <a:rPr lang="fr-CH" sz="1400" dirty="0"/>
              <a:t> </a:t>
            </a:r>
            <a:r>
              <a:rPr lang="fr-CH" sz="1400" dirty="0" err="1"/>
              <a:t>Matacq</a:t>
            </a:r>
            <a:r>
              <a:rPr lang="fr-CH" sz="1400" dirty="0"/>
              <a:t>, </a:t>
            </a:r>
            <a:r>
              <a:rPr lang="fr-CH" sz="1400" dirty="0" err="1"/>
              <a:t>wrong</a:t>
            </a:r>
            <a:r>
              <a:rPr lang="fr-CH" sz="1400" dirty="0"/>
              <a:t> </a:t>
            </a:r>
            <a:r>
              <a:rPr lang="fr-CH" sz="1400" dirty="0" err="1"/>
              <a:t>blue</a:t>
            </a:r>
            <a:r>
              <a:rPr lang="fr-CH" sz="1400" dirty="0"/>
              <a:t>. </a:t>
            </a:r>
          </a:p>
          <a:p>
            <a:r>
              <a:rPr lang="fr-CH" sz="1400" dirty="0"/>
              <a:t>Try to put DP2-2 on laser control, but move to DP2-1 </a:t>
            </a:r>
            <a:r>
              <a:rPr lang="fr-CH" sz="1400" dirty="0" err="1"/>
              <a:t>immediatly</a:t>
            </a:r>
            <a:r>
              <a:rPr lang="fr-CH" sz="1400" dirty="0"/>
              <a:t>..  </a:t>
            </a:r>
          </a:p>
          <a:p>
            <a:endParaRPr lang="fr-CH" sz="1400" dirty="0"/>
          </a:p>
          <a:p>
            <a:r>
              <a:rPr lang="fr-CH" sz="1400" dirty="0"/>
              <a:t>Giacomo </a:t>
            </a:r>
            <a:r>
              <a:rPr lang="fr-CH" sz="1400" dirty="0" err="1"/>
              <a:t>confirmed</a:t>
            </a:r>
            <a:r>
              <a:rPr lang="fr-CH" sz="1400" dirty="0"/>
              <a:t> </a:t>
            </a:r>
            <a:r>
              <a:rPr lang="fr-CH" sz="1400" dirty="0" err="1"/>
              <a:t>it</a:t>
            </a:r>
            <a:r>
              <a:rPr lang="fr-CH" sz="1400" dirty="0"/>
              <a:t> </a:t>
            </a:r>
            <a:r>
              <a:rPr lang="fr-CH" sz="1400" dirty="0" err="1"/>
              <a:t>is</a:t>
            </a:r>
            <a:r>
              <a:rPr lang="fr-CH" sz="1400" dirty="0"/>
              <a:t> the </a:t>
            </a:r>
            <a:r>
              <a:rPr lang="fr-CH" sz="1400" dirty="0" err="1"/>
              <a:t>same</a:t>
            </a:r>
            <a:r>
              <a:rPr lang="fr-CH" sz="1400" dirty="0"/>
              <a:t> setting </a:t>
            </a:r>
            <a:r>
              <a:rPr lang="fr-CH" sz="1400" dirty="0" err="1"/>
              <a:t>betwen</a:t>
            </a:r>
            <a:r>
              <a:rPr lang="fr-CH" sz="1400" dirty="0"/>
              <a:t> mini </a:t>
            </a:r>
            <a:r>
              <a:rPr lang="fr-CH" sz="1400" dirty="0" err="1"/>
              <a:t>daq</a:t>
            </a:r>
            <a:r>
              <a:rPr lang="fr-CH" sz="1400" dirty="0"/>
              <a:t> and global.. </a:t>
            </a:r>
          </a:p>
          <a:p>
            <a:endParaRPr lang="fr-CH" sz="1400" dirty="0"/>
          </a:p>
          <a:p>
            <a:r>
              <a:rPr lang="fr-CH" sz="1400" i="1" dirty="0">
                <a:solidFill>
                  <a:schemeClr val="tx2"/>
                </a:solidFill>
              </a:rPr>
              <a:t>Try –n phot-1 600 =&gt; OK ! So  </a:t>
            </a:r>
            <a:r>
              <a:rPr lang="fr-CH" sz="1400" i="1" dirty="0" err="1">
                <a:solidFill>
                  <a:schemeClr val="tx2"/>
                </a:solidFill>
              </a:rPr>
              <a:t>there</a:t>
            </a:r>
            <a:r>
              <a:rPr lang="fr-CH" sz="1400" i="1" dirty="0">
                <a:solidFill>
                  <a:schemeClr val="tx2"/>
                </a:solidFill>
              </a:rPr>
              <a:t> </a:t>
            </a:r>
            <a:r>
              <a:rPr lang="fr-CH" sz="1400" i="1" dirty="0" err="1">
                <a:solidFill>
                  <a:schemeClr val="tx2"/>
                </a:solidFill>
              </a:rPr>
              <a:t>is</a:t>
            </a:r>
            <a:r>
              <a:rPr lang="fr-CH" sz="1400" i="1" dirty="0">
                <a:solidFill>
                  <a:schemeClr val="tx2"/>
                </a:solidFill>
              </a:rPr>
              <a:t> </a:t>
            </a:r>
            <a:r>
              <a:rPr lang="fr-CH" sz="1400" i="1" dirty="0" err="1">
                <a:solidFill>
                  <a:schemeClr val="tx2"/>
                </a:solidFill>
              </a:rPr>
              <a:t>investion</a:t>
            </a:r>
            <a:r>
              <a:rPr lang="fr-CH" sz="1400" i="1" dirty="0">
                <a:solidFill>
                  <a:schemeClr val="tx2"/>
                </a:solidFill>
              </a:rPr>
              <a:t> of the laser code </a:t>
            </a:r>
            <a:r>
              <a:rPr lang="fr-CH" sz="1400" i="1" dirty="0" err="1">
                <a:solidFill>
                  <a:schemeClr val="tx2"/>
                </a:solidFill>
              </a:rPr>
              <a:t>behind</a:t>
            </a:r>
            <a:r>
              <a:rPr lang="fr-CH" sz="1400" i="1" dirty="0">
                <a:solidFill>
                  <a:schemeClr val="tx2"/>
                </a:solidFill>
              </a:rPr>
              <a:t>…   ? </a:t>
            </a:r>
          </a:p>
          <a:p>
            <a:r>
              <a:rPr lang="fr-CH" sz="1400" dirty="0"/>
              <a:t> 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25488-88E6-84EA-D925-C8B723BA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220" y="1250794"/>
            <a:ext cx="2881565" cy="1593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EF9E1-93E2-EC4A-5FA5-F6215CF9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194" y="4601579"/>
            <a:ext cx="5124450" cy="1552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6342DA-02B2-2A08-F621-8C58F45AA253}"/>
              </a:ext>
            </a:extLst>
          </p:cNvPr>
          <p:cNvSpPr txBox="1"/>
          <p:nvPr/>
        </p:nvSpPr>
        <p:spPr>
          <a:xfrm flipH="1">
            <a:off x="4828973" y="3885293"/>
            <a:ext cx="3729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Test </a:t>
            </a:r>
            <a:r>
              <a:rPr lang="fr-CH" sz="1400" dirty="0" err="1"/>
              <a:t>localy</a:t>
            </a:r>
            <a:r>
              <a:rPr lang="fr-CH" sz="1400" dirty="0"/>
              <a:t>:   laser code = 2 =&gt; DP2-1</a:t>
            </a:r>
          </a:p>
          <a:p>
            <a:r>
              <a:rPr lang="fr-CH" sz="1400" dirty="0"/>
              <a:t>	laser code = 4 =&gt; DP2-2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8463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8ACB0-1B81-DF50-B07B-76BB54C73A58}"/>
              </a:ext>
            </a:extLst>
          </p:cNvPr>
          <p:cNvSpPr txBox="1"/>
          <p:nvPr/>
        </p:nvSpPr>
        <p:spPr>
          <a:xfrm flipH="1">
            <a:off x="312819" y="782053"/>
            <a:ext cx="72309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u="sng" dirty="0"/>
              <a:t>1st test in Global </a:t>
            </a:r>
            <a:r>
              <a:rPr lang="fr-CH" sz="1400" b="1" u="sng" dirty="0" err="1"/>
              <a:t>with</a:t>
            </a:r>
            <a:r>
              <a:rPr lang="fr-CH" sz="1400" b="1" u="sng" dirty="0"/>
              <a:t> DQM : </a:t>
            </a:r>
          </a:p>
          <a:p>
            <a:endParaRPr lang="fr-CH" sz="1400" dirty="0"/>
          </a:p>
          <a:p>
            <a:r>
              <a:rPr lang="fr-CH" sz="1400" dirty="0"/>
              <a:t>Delay A= 9450 us : Nothing. Nothing in </a:t>
            </a:r>
            <a:r>
              <a:rPr lang="fr-CH" sz="1400" dirty="0" err="1"/>
              <a:t>physics</a:t>
            </a:r>
            <a:r>
              <a:rPr lang="fr-CH" sz="1400" dirty="0"/>
              <a:t>. </a:t>
            </a:r>
          </a:p>
          <a:p>
            <a:endParaRPr lang="fr-CH" sz="1400" dirty="0"/>
          </a:p>
          <a:p>
            <a:r>
              <a:rPr lang="fr-CH" sz="1400" dirty="0" err="1"/>
              <a:t>After</a:t>
            </a:r>
            <a:r>
              <a:rPr lang="fr-CH" sz="1400" dirty="0"/>
              <a:t> lunch : </a:t>
            </a:r>
          </a:p>
          <a:p>
            <a:r>
              <a:rPr lang="fr-CH" sz="1400" dirty="0" err="1"/>
              <a:t>Ask</a:t>
            </a:r>
            <a:r>
              <a:rPr lang="fr-CH" sz="1400" dirty="0"/>
              <a:t> new trigger rate 50kHz </a:t>
            </a:r>
            <a:r>
              <a:rPr lang="fr-CH" sz="1400" dirty="0" err="1"/>
              <a:t>then</a:t>
            </a:r>
            <a:r>
              <a:rPr lang="fr-CH" sz="1400" dirty="0"/>
              <a:t> 100Khz. </a:t>
            </a:r>
          </a:p>
          <a:p>
            <a:endParaRPr lang="fr-CH" sz="1400" dirty="0"/>
          </a:p>
          <a:p>
            <a:r>
              <a:rPr lang="fr-CH" sz="1400" dirty="0"/>
              <a:t>- Delay </a:t>
            </a:r>
            <a:r>
              <a:rPr lang="fr-CH" sz="1400" b="1" dirty="0"/>
              <a:t>A= 0 us </a:t>
            </a:r>
            <a:r>
              <a:rPr lang="fr-CH" sz="1400" dirty="0"/>
              <a:t>: </a:t>
            </a:r>
            <a:r>
              <a:rPr lang="fr-CH" sz="1400" dirty="0" err="1"/>
              <a:t>something</a:t>
            </a:r>
            <a:r>
              <a:rPr lang="fr-CH" sz="1400" dirty="0"/>
              <a:t> at 2250 </a:t>
            </a:r>
            <a:r>
              <a:rPr lang="fr-CH" sz="1400" dirty="0" err="1"/>
              <a:t>bx</a:t>
            </a:r>
            <a:r>
              <a:rPr lang="fr-CH" sz="1400" dirty="0"/>
              <a:t>. </a:t>
            </a:r>
          </a:p>
          <a:p>
            <a:r>
              <a:rPr lang="fr-CH" sz="1400" dirty="0"/>
              <a:t>Move by 850x25ns .</a:t>
            </a:r>
          </a:p>
          <a:p>
            <a:r>
              <a:rPr lang="fr-CH" sz="1400" dirty="0"/>
              <a:t>- Delay </a:t>
            </a:r>
            <a:r>
              <a:rPr lang="fr-CH" sz="1400" b="1" dirty="0"/>
              <a:t>A= 21us </a:t>
            </a:r>
            <a:r>
              <a:rPr lang="fr-CH" sz="1400" dirty="0"/>
              <a:t>: </a:t>
            </a:r>
            <a:r>
              <a:rPr lang="fr-CH" sz="1400" dirty="0" err="1"/>
              <a:t>something</a:t>
            </a:r>
            <a:r>
              <a:rPr lang="fr-CH" sz="1400" dirty="0"/>
              <a:t> at 3000 </a:t>
            </a:r>
            <a:r>
              <a:rPr lang="fr-CH" sz="1400" dirty="0" err="1"/>
              <a:t>bx</a:t>
            </a:r>
            <a:r>
              <a:rPr lang="fr-CH" sz="1400" dirty="0"/>
              <a:t>.</a:t>
            </a:r>
          </a:p>
          <a:p>
            <a:r>
              <a:rPr lang="fr-CH" sz="1400" dirty="0" err="1"/>
              <a:t>Add</a:t>
            </a:r>
            <a:r>
              <a:rPr lang="fr-CH" sz="1400" dirty="0"/>
              <a:t> 450x25ns : </a:t>
            </a:r>
          </a:p>
          <a:p>
            <a:r>
              <a:rPr lang="fr-CH" sz="1400" dirty="0"/>
              <a:t>- Delay </a:t>
            </a:r>
            <a:r>
              <a:rPr lang="fr-CH" sz="1400" b="1" dirty="0"/>
              <a:t>A= 35us</a:t>
            </a:r>
            <a:r>
              <a:rPr lang="fr-CH" sz="1400" dirty="0"/>
              <a:t>.   : </a:t>
            </a:r>
            <a:r>
              <a:rPr lang="fr-CH" sz="1400" dirty="0" err="1"/>
              <a:t>too</a:t>
            </a:r>
            <a:r>
              <a:rPr lang="fr-CH" sz="1400" dirty="0"/>
              <a:t> </a:t>
            </a:r>
            <a:r>
              <a:rPr lang="fr-CH" sz="1400" dirty="0" err="1"/>
              <a:t>much</a:t>
            </a:r>
            <a:endParaRPr lang="fr-CH" sz="1400" dirty="0"/>
          </a:p>
          <a:p>
            <a:r>
              <a:rPr lang="fr-CH" sz="1400" dirty="0"/>
              <a:t>- Delay </a:t>
            </a:r>
            <a:r>
              <a:rPr lang="fr-CH" sz="1400" b="1" dirty="0"/>
              <a:t>A= 33us</a:t>
            </a:r>
            <a:r>
              <a:rPr lang="fr-CH" sz="1400" dirty="0"/>
              <a:t>.  </a:t>
            </a:r>
          </a:p>
          <a:p>
            <a:r>
              <a:rPr lang="fr-CH" sz="1400" dirty="0"/>
              <a:t>- Delay </a:t>
            </a:r>
            <a:r>
              <a:rPr lang="fr-CH" sz="1400" b="1" dirty="0"/>
              <a:t>A=32.125us </a:t>
            </a:r>
            <a:r>
              <a:rPr lang="fr-CH" sz="1400" dirty="0"/>
              <a:t>: ok best but </a:t>
            </a:r>
            <a:r>
              <a:rPr lang="fr-CH" sz="1400" dirty="0" err="1"/>
              <a:t>still</a:t>
            </a:r>
            <a:r>
              <a:rPr lang="fr-CH" sz="1400" dirty="0"/>
              <a:t> in </a:t>
            </a:r>
            <a:r>
              <a:rPr lang="fr-CH" sz="1400" dirty="0" err="1"/>
              <a:t>physic</a:t>
            </a:r>
            <a:r>
              <a:rPr lang="fr-CH" sz="1400" dirty="0"/>
              <a:t> !? </a:t>
            </a:r>
            <a:r>
              <a:rPr lang="fr-CH" sz="1400" b="1" dirty="0"/>
              <a:t>Bx </a:t>
            </a:r>
            <a:r>
              <a:rPr lang="fr-CH" sz="1400" b="1" dirty="0" err="1"/>
              <a:t>is</a:t>
            </a:r>
            <a:r>
              <a:rPr lang="fr-CH" sz="1400" b="1" dirty="0"/>
              <a:t> 3490bx </a:t>
            </a:r>
            <a:r>
              <a:rPr lang="fr-CH" sz="1400" dirty="0"/>
              <a:t>for the </a:t>
            </a:r>
            <a:r>
              <a:rPr lang="fr-CH" sz="1400" dirty="0" err="1"/>
              <a:t>physic</a:t>
            </a:r>
            <a:endParaRPr lang="fr-CH" sz="1400" dirty="0"/>
          </a:p>
          <a:p>
            <a:pPr marL="285750" indent="-285750">
              <a:buFontTx/>
              <a:buChar char="-"/>
            </a:pPr>
            <a:r>
              <a:rPr lang="fr-CH" sz="1400" dirty="0"/>
              <a:t>Delay </a:t>
            </a:r>
            <a:r>
              <a:rPr lang="fr-CH" sz="1400" b="1" dirty="0"/>
              <a:t>A=34us </a:t>
            </a:r>
          </a:p>
          <a:p>
            <a:pPr marL="285750" indent="-285750">
              <a:buFontTx/>
              <a:buChar char="-"/>
            </a:pPr>
            <a:r>
              <a:rPr lang="fr-CH" sz="1400" dirty="0"/>
              <a:t>Delay </a:t>
            </a:r>
            <a:r>
              <a:rPr lang="fr-CH" sz="1400" b="1" dirty="0"/>
              <a:t>A=36us . </a:t>
            </a:r>
            <a:r>
              <a:rPr lang="fr-CH" sz="1400" dirty="0" err="1"/>
              <a:t>Result</a:t>
            </a:r>
            <a:r>
              <a:rPr lang="fr-CH" sz="1400" dirty="0"/>
              <a:t> </a:t>
            </a:r>
            <a:r>
              <a:rPr lang="fr-CH" sz="1400" dirty="0" err="1"/>
              <a:t>is</a:t>
            </a:r>
            <a:r>
              <a:rPr lang="fr-CH" sz="1400" dirty="0"/>
              <a:t> the </a:t>
            </a:r>
            <a:r>
              <a:rPr lang="fr-CH" sz="1400" dirty="0" err="1"/>
              <a:t>same</a:t>
            </a:r>
            <a:r>
              <a:rPr lang="fr-CH" sz="1400" dirty="0"/>
              <a:t>, </a:t>
            </a:r>
            <a:r>
              <a:rPr lang="fr-CH" sz="1400" dirty="0" err="1"/>
              <a:t>see</a:t>
            </a:r>
            <a:r>
              <a:rPr lang="fr-CH" sz="1400" dirty="0"/>
              <a:t> 2 </a:t>
            </a:r>
            <a:r>
              <a:rPr lang="fr-CH" sz="1400" dirty="0" err="1"/>
              <a:t>peaks</a:t>
            </a:r>
            <a:r>
              <a:rPr lang="fr-CH" sz="1400" dirty="0"/>
              <a:t> </a:t>
            </a:r>
            <a:r>
              <a:rPr lang="fr-CH" sz="1400" dirty="0" err="1"/>
              <a:t>separate</a:t>
            </a:r>
            <a:r>
              <a:rPr lang="fr-CH" sz="1400" dirty="0"/>
              <a:t> by 1us (</a:t>
            </a:r>
            <a:r>
              <a:rPr lang="fr-CH" sz="1400" dirty="0" err="1"/>
              <a:t>bx</a:t>
            </a:r>
            <a:r>
              <a:rPr lang="fr-CH" sz="1400" dirty="0"/>
              <a:t> </a:t>
            </a:r>
            <a:r>
              <a:rPr lang="fr-CH" sz="1400" dirty="0" err="1"/>
              <a:t>difference</a:t>
            </a:r>
            <a:r>
              <a:rPr lang="fr-CH" sz="1400" dirty="0"/>
              <a:t>)</a:t>
            </a:r>
          </a:p>
          <a:p>
            <a:pPr marL="285750" indent="-285750">
              <a:buFontTx/>
              <a:buChar char="-"/>
            </a:pPr>
            <a:r>
              <a:rPr lang="fr-CH" sz="1400" dirty="0"/>
              <a:t>Delay A= 32.275us , 15h35. shooting at  BX=3496</a:t>
            </a:r>
          </a:p>
          <a:p>
            <a:pPr marL="285750" indent="-285750">
              <a:buFontTx/>
              <a:buChar char="-"/>
            </a:pPr>
            <a:r>
              <a:rPr lang="fr-CH" sz="1400" dirty="0"/>
              <a:t>Delay A=9391.3 us (Amina) : 112 x 88.92 – 600 + 32.275. shooting at Bx=810-850</a:t>
            </a:r>
          </a:p>
          <a:p>
            <a:pPr marL="285750" indent="-285750">
              <a:buFontTx/>
              <a:buChar char="-"/>
            </a:pPr>
            <a:r>
              <a:rPr lang="fr-CH" sz="1400" dirty="0"/>
              <a:t>A=111x88.92 + 32.275 = 9902.395. </a:t>
            </a:r>
            <a:r>
              <a:rPr lang="fr-CH" sz="1400" dirty="0" err="1"/>
              <a:t>still</a:t>
            </a:r>
            <a:r>
              <a:rPr lang="fr-CH" sz="1400" dirty="0"/>
              <a:t> in </a:t>
            </a:r>
            <a:r>
              <a:rPr lang="fr-CH" sz="1400" dirty="0" err="1"/>
              <a:t>physics</a:t>
            </a:r>
            <a:endParaRPr lang="fr-CH" sz="1400" dirty="0"/>
          </a:p>
          <a:p>
            <a:pPr marL="285750" indent="-285750">
              <a:buFontTx/>
              <a:buChar char="-"/>
            </a:pPr>
            <a:r>
              <a:rPr lang="fr-CH" sz="1400" dirty="0"/>
              <a:t>A=112x88.925 + 32.275 = 9991.975</a:t>
            </a:r>
          </a:p>
          <a:p>
            <a:pPr marL="285750" indent="-285750">
              <a:buFontTx/>
              <a:buChar char="-"/>
            </a:pPr>
            <a:endParaRPr lang="fr-CH" sz="1400" dirty="0"/>
          </a:p>
          <a:p>
            <a:pPr marL="285750" indent="-285750">
              <a:buFontTx/>
              <a:buChar char="-"/>
            </a:pPr>
            <a:endParaRPr lang="fr-CH" sz="1400" dirty="0"/>
          </a:p>
          <a:p>
            <a:pPr marL="285750" indent="-285750">
              <a:buFontTx/>
              <a:buChar char="-"/>
            </a:pPr>
            <a:endParaRPr lang="fr-CH" sz="1400" dirty="0"/>
          </a:p>
          <a:p>
            <a:endParaRPr lang="fr-CH" sz="1400" dirty="0"/>
          </a:p>
          <a:p>
            <a:pPr marL="285750" indent="-285750">
              <a:buFontTx/>
              <a:buChar char="-"/>
            </a:pPr>
            <a:endParaRPr lang="fr-CH" sz="1400" dirty="0"/>
          </a:p>
          <a:p>
            <a:pPr marL="285750" indent="-285750">
              <a:buFontTx/>
              <a:buChar char="-"/>
            </a:pPr>
            <a:endParaRPr lang="fr-CH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AB7C9-28B5-AC25-9DA4-93D5A12C3BDF}"/>
              </a:ext>
            </a:extLst>
          </p:cNvPr>
          <p:cNvSpPr txBox="1"/>
          <p:nvPr/>
        </p:nvSpPr>
        <p:spPr>
          <a:xfrm>
            <a:off x="4204108" y="0"/>
            <a:ext cx="32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24 August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999D4-BC98-0E78-2CAE-7176A51EFE32}"/>
              </a:ext>
            </a:extLst>
          </p:cNvPr>
          <p:cNvSpPr txBox="1"/>
          <p:nvPr/>
        </p:nvSpPr>
        <p:spPr>
          <a:xfrm>
            <a:off x="7543799" y="970310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Blue </a:t>
            </a:r>
            <a:r>
              <a:rPr lang="fr-CH" sz="1400" dirty="0" err="1"/>
              <a:t>delay</a:t>
            </a:r>
            <a:r>
              <a:rPr lang="fr-CH" sz="1400" dirty="0"/>
              <a:t> </a:t>
            </a:r>
            <a:r>
              <a:rPr lang="fr-CH" sz="1400" dirty="0" err="1"/>
              <a:t>is</a:t>
            </a:r>
            <a:r>
              <a:rPr lang="fr-CH" sz="1400" dirty="0"/>
              <a:t> : </a:t>
            </a:r>
          </a:p>
          <a:p>
            <a:r>
              <a:rPr lang="fr-CH" sz="1400" dirty="0"/>
              <a:t>A+B= 12.56 + 88us  = 100.56 us</a:t>
            </a: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864C4-372B-C2BB-74AE-2E5EFBD2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83" y="1579512"/>
            <a:ext cx="4563981" cy="16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E2E508-0BAD-CD19-2E8B-84A8A69D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697" y="905277"/>
            <a:ext cx="3856990" cy="374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22877-E197-BF95-77D3-397ACB060C33}"/>
              </a:ext>
            </a:extLst>
          </p:cNvPr>
          <p:cNvSpPr txBox="1"/>
          <p:nvPr/>
        </p:nvSpPr>
        <p:spPr>
          <a:xfrm flipH="1">
            <a:off x="400050" y="905277"/>
            <a:ext cx="6248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No </a:t>
            </a:r>
            <a:r>
              <a:rPr lang="fr-CH" sz="1400" dirty="0" err="1"/>
              <a:t>beam</a:t>
            </a:r>
            <a:r>
              <a:rPr lang="fr-CH" sz="1400" dirty="0"/>
              <a:t> for the </a:t>
            </a:r>
            <a:r>
              <a:rPr lang="fr-CH" sz="1400" dirty="0" err="1"/>
              <a:t>day</a:t>
            </a:r>
            <a:r>
              <a:rPr lang="fr-CH" sz="1400" dirty="0"/>
              <a:t>:  new test. </a:t>
            </a:r>
          </a:p>
          <a:p>
            <a:endParaRPr lang="fr-CH" sz="1400" dirty="0"/>
          </a:p>
          <a:p>
            <a:r>
              <a:rPr lang="en-GB" sz="1400" dirty="0"/>
              <a:t>1) delay A= 9415,845us</a:t>
            </a:r>
          </a:p>
          <a:p>
            <a:r>
              <a:rPr lang="en-GB" sz="1400" dirty="0"/>
              <a:t>2) delay A= 9416.0uu</a:t>
            </a:r>
          </a:p>
          <a:p>
            <a:r>
              <a:rPr lang="en-GB" sz="1400" dirty="0"/>
              <a:t>3) delay A= 9468.65us</a:t>
            </a:r>
          </a:p>
          <a:p>
            <a:r>
              <a:rPr lang="en-GB" sz="1400" dirty="0"/>
              <a:t>4) Delay A= 9457.25us</a:t>
            </a:r>
          </a:p>
          <a:p>
            <a:endParaRPr lang="fr-CH" sz="1400" dirty="0"/>
          </a:p>
          <a:p>
            <a:r>
              <a:rPr lang="fr-CH" sz="1400" dirty="0" err="1"/>
              <a:t>Choose</a:t>
            </a:r>
            <a:r>
              <a:rPr lang="fr-CH" sz="1400" dirty="0"/>
              <a:t> IR code : not </a:t>
            </a:r>
            <a:r>
              <a:rPr lang="fr-CH" sz="1400" dirty="0" err="1"/>
              <a:t>working</a:t>
            </a:r>
            <a:r>
              <a:rPr lang="fr-CH" sz="1400" dirty="0"/>
              <a:t> </a:t>
            </a:r>
            <a:r>
              <a:rPr lang="fr-CH" sz="1400" dirty="0" err="1"/>
              <a:t>with</a:t>
            </a:r>
            <a:r>
              <a:rPr lang="fr-CH" sz="1400" dirty="0"/>
              <a:t> dp3n. Switch not </a:t>
            </a:r>
            <a:r>
              <a:rPr lang="fr-CH" sz="1400" dirty="0" err="1"/>
              <a:t>moving</a:t>
            </a:r>
            <a:r>
              <a:rPr lang="fr-CH" sz="1400" dirty="0"/>
              <a:t>.   OK </a:t>
            </a:r>
            <a:r>
              <a:rPr lang="fr-CH" sz="1400" dirty="0" err="1"/>
              <a:t>with</a:t>
            </a:r>
            <a:r>
              <a:rPr lang="fr-CH" sz="1400" dirty="0"/>
              <a:t> dp2n. </a:t>
            </a:r>
          </a:p>
          <a:p>
            <a:r>
              <a:rPr lang="fr-CH" sz="1400" dirty="0"/>
              <a:t>Use the </a:t>
            </a:r>
            <a:r>
              <a:rPr lang="fr-CH" sz="1400" dirty="0" err="1"/>
              <a:t>legacy</a:t>
            </a:r>
            <a:r>
              <a:rPr lang="fr-CH" sz="1400" dirty="0"/>
              <a:t> code dp2n to select IR laser code.</a:t>
            </a:r>
          </a:p>
          <a:p>
            <a:endParaRPr lang="fr-CH" sz="1400" dirty="0"/>
          </a:p>
          <a:p>
            <a:r>
              <a:rPr lang="fr-CH" sz="1400" dirty="0" err="1"/>
              <a:t>Then</a:t>
            </a:r>
            <a:r>
              <a:rPr lang="fr-CH" sz="1400" dirty="0"/>
              <a:t> go back to new code </a:t>
            </a:r>
            <a:r>
              <a:rPr lang="fr-CH" sz="1400" dirty="0" err="1"/>
              <a:t>with</a:t>
            </a:r>
            <a:r>
              <a:rPr lang="fr-CH" sz="1400" dirty="0"/>
              <a:t> </a:t>
            </a:r>
            <a:r>
              <a:rPr lang="fr-CH" sz="1400" dirty="0" err="1"/>
              <a:t>only</a:t>
            </a:r>
            <a:r>
              <a:rPr lang="fr-CH" sz="1400" dirty="0"/>
              <a:t> green </a:t>
            </a:r>
            <a:r>
              <a:rPr lang="fr-CH" sz="1400" dirty="0" err="1"/>
              <a:t>selected</a:t>
            </a:r>
            <a:r>
              <a:rPr lang="fr-CH" sz="1400" dirty="0"/>
              <a:t> </a:t>
            </a:r>
            <a:r>
              <a:rPr lang="fr-CH" sz="1400" dirty="0" err="1"/>
              <a:t>instead</a:t>
            </a:r>
            <a:r>
              <a:rPr lang="fr-CH" sz="1400" dirty="0"/>
              <a:t> of </a:t>
            </a:r>
            <a:r>
              <a:rPr lang="fr-CH" sz="1400" dirty="0" err="1"/>
              <a:t>blue</a:t>
            </a:r>
            <a:r>
              <a:rPr lang="fr-CH" sz="1400" dirty="0"/>
              <a:t>: </a:t>
            </a:r>
            <a:r>
              <a:rPr lang="fr-CH" sz="1400" dirty="0" err="1"/>
              <a:t>see</a:t>
            </a:r>
            <a:r>
              <a:rPr lang="fr-CH" sz="1400" dirty="0"/>
              <a:t> the pulse on </a:t>
            </a:r>
            <a:r>
              <a:rPr lang="fr-CH" sz="1400" dirty="0" err="1"/>
              <a:t>matacq</a:t>
            </a:r>
            <a:r>
              <a:rPr lang="fr-CH" sz="1400" dirty="0"/>
              <a:t> </a:t>
            </a:r>
            <a:r>
              <a:rPr lang="fr-CH" sz="1400" dirty="0" err="1"/>
              <a:t>expect</a:t>
            </a:r>
            <a:r>
              <a:rPr lang="fr-CH" sz="1400" dirty="0"/>
              <a:t> for timing . </a:t>
            </a:r>
          </a:p>
          <a:p>
            <a:endParaRPr lang="fr-CH" sz="1400" dirty="0"/>
          </a:p>
          <a:p>
            <a:endParaRPr lang="fr-CH" sz="1400" dirty="0"/>
          </a:p>
          <a:p>
            <a:r>
              <a:rPr lang="fr-CH" sz="1400" dirty="0"/>
              <a:t>5) A essayer :</a:t>
            </a:r>
          </a:p>
          <a:p>
            <a:r>
              <a:rPr lang="fr-CH" sz="1400" dirty="0"/>
              <a:t>A=2*112*88924 - ((1525050-1524931)*88924 + (327-3490)*25)</a:t>
            </a:r>
          </a:p>
          <a:p>
            <a:endParaRPr lang="fr-CH" sz="1400" dirty="0"/>
          </a:p>
          <a:p>
            <a:r>
              <a:rPr lang="fr-CH" sz="1400" dirty="0" err="1"/>
              <a:t>delay</a:t>
            </a:r>
            <a:r>
              <a:rPr lang="fr-CH" sz="1400" dirty="0"/>
              <a:t> A + 250ns (10x25ns) = </a:t>
            </a:r>
            <a:r>
              <a:rPr lang="fr-CH" sz="1600" b="1" dirty="0"/>
              <a:t>9416,095 us</a:t>
            </a:r>
          </a:p>
          <a:p>
            <a:endParaRPr lang="fr-CH" sz="1400" dirty="0"/>
          </a:p>
          <a:p>
            <a:endParaRPr lang="fr-CH" sz="1400" dirty="0"/>
          </a:p>
          <a:p>
            <a:endParaRPr lang="fr-CH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7F265-5452-7A42-B554-BFA25922798B}"/>
              </a:ext>
            </a:extLst>
          </p:cNvPr>
          <p:cNvSpPr txBox="1"/>
          <p:nvPr/>
        </p:nvSpPr>
        <p:spPr>
          <a:xfrm>
            <a:off x="4231817" y="0"/>
            <a:ext cx="290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6 Sept 2023</a:t>
            </a:r>
          </a:p>
        </p:txBody>
      </p:sp>
    </p:spTree>
    <p:extLst>
      <p:ext uri="{BB962C8B-B14F-4D97-AF65-F5344CB8AC3E}">
        <p14:creationId xmlns:p14="http://schemas.microsoft.com/office/powerpoint/2010/main" val="304133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B2DACA-BE4F-1B69-6EDB-509D80540F10}"/>
              </a:ext>
            </a:extLst>
          </p:cNvPr>
          <p:cNvSpPr txBox="1"/>
          <p:nvPr/>
        </p:nvSpPr>
        <p:spPr>
          <a:xfrm>
            <a:off x="4287235" y="110837"/>
            <a:ext cx="30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New green laser 14 Sept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E5BBC-BC86-7FE6-4719-BF47493A243F}"/>
              </a:ext>
            </a:extLst>
          </p:cNvPr>
          <p:cNvSpPr txBox="1"/>
          <p:nvPr/>
        </p:nvSpPr>
        <p:spPr>
          <a:xfrm>
            <a:off x="418408" y="959683"/>
            <a:ext cx="48802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u="sng" dirty="0"/>
              <a:t>Test </a:t>
            </a:r>
            <a:r>
              <a:rPr lang="fr-CH" sz="1600" b="1" u="sng" dirty="0" err="1"/>
              <a:t>with</a:t>
            </a:r>
            <a:r>
              <a:rPr lang="fr-CH" sz="1600" b="1" u="sng" dirty="0"/>
              <a:t> scope : </a:t>
            </a:r>
          </a:p>
          <a:p>
            <a:endParaRPr lang="fr-CH" sz="1600" dirty="0"/>
          </a:p>
          <a:p>
            <a:r>
              <a:rPr lang="fr-CH" sz="1600" dirty="0" err="1"/>
              <a:t>Send</a:t>
            </a:r>
            <a:r>
              <a:rPr lang="fr-CH" sz="1600" dirty="0"/>
              <a:t> trigger 100Hz to </a:t>
            </a:r>
            <a:r>
              <a:rPr lang="fr-CH" sz="1600" dirty="0" err="1"/>
              <a:t>both</a:t>
            </a:r>
            <a:r>
              <a:rPr lang="fr-CH" sz="1600" dirty="0"/>
              <a:t> lasers. </a:t>
            </a:r>
          </a:p>
          <a:p>
            <a:endParaRPr lang="fr-CH" sz="1600" dirty="0"/>
          </a:p>
          <a:p>
            <a:r>
              <a:rPr lang="fr-CH" sz="1600" dirty="0"/>
              <a:t>Try to </a:t>
            </a:r>
            <a:r>
              <a:rPr lang="fr-CH" sz="1600" dirty="0" err="1"/>
              <a:t>see</a:t>
            </a:r>
            <a:r>
              <a:rPr lang="fr-CH" sz="1600" dirty="0"/>
              <a:t> if green pulse </a:t>
            </a:r>
            <a:r>
              <a:rPr lang="fr-CH" sz="1600" dirty="0" err="1"/>
              <a:t>is</a:t>
            </a:r>
            <a:r>
              <a:rPr lang="fr-CH" sz="1600" dirty="0"/>
              <a:t> </a:t>
            </a:r>
            <a:r>
              <a:rPr lang="fr-CH" sz="1600" dirty="0" err="1"/>
              <a:t>matching</a:t>
            </a:r>
            <a:r>
              <a:rPr lang="fr-CH" sz="1600" dirty="0"/>
              <a:t> </a:t>
            </a:r>
            <a:r>
              <a:rPr lang="fr-CH" sz="1600" dirty="0" err="1"/>
              <a:t>with</a:t>
            </a:r>
            <a:r>
              <a:rPr lang="fr-CH" sz="1600" dirty="0"/>
              <a:t> </a:t>
            </a:r>
            <a:r>
              <a:rPr lang="fr-CH" sz="1600" dirty="0" err="1"/>
              <a:t>blue</a:t>
            </a:r>
            <a:r>
              <a:rPr lang="fr-CH" sz="1600" dirty="0"/>
              <a:t> one and </a:t>
            </a:r>
            <a:r>
              <a:rPr lang="fr-CH" sz="1600" dirty="0" err="1"/>
              <a:t>adjust</a:t>
            </a:r>
            <a:r>
              <a:rPr lang="fr-CH" sz="1600" dirty="0"/>
              <a:t> the </a:t>
            </a:r>
            <a:r>
              <a:rPr lang="fr-CH" sz="1600" dirty="0" err="1"/>
              <a:t>delay</a:t>
            </a:r>
            <a:r>
              <a:rPr lang="fr-CH" sz="1600" dirty="0"/>
              <a:t> if </a:t>
            </a:r>
            <a:r>
              <a:rPr lang="fr-CH" sz="1600" dirty="0" err="1"/>
              <a:t>needed</a:t>
            </a:r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Channel 1 for bleu</a:t>
            </a:r>
          </a:p>
          <a:p>
            <a:r>
              <a:rPr lang="fr-CH" sz="1600" dirty="0"/>
              <a:t>Channel 2 for new green </a:t>
            </a:r>
          </a:p>
          <a:p>
            <a:r>
              <a:rPr lang="fr-CH" sz="1600" dirty="0" err="1"/>
              <a:t>External</a:t>
            </a:r>
            <a:r>
              <a:rPr lang="fr-CH" sz="1600" dirty="0"/>
              <a:t> trigger = trigger source 100Hz</a:t>
            </a:r>
          </a:p>
          <a:p>
            <a:endParaRPr lang="fr-CH" sz="1600" dirty="0"/>
          </a:p>
          <a:p>
            <a:r>
              <a:rPr lang="fr-CH" sz="1600" dirty="0"/>
              <a:t>Delay of 9399 us </a:t>
            </a:r>
            <a:r>
              <a:rPr lang="fr-CH" sz="1600" dirty="0" err="1"/>
              <a:t>is</a:t>
            </a:r>
            <a:r>
              <a:rPr lang="fr-CH" sz="1600" dirty="0"/>
              <a:t> more or </a:t>
            </a:r>
            <a:r>
              <a:rPr lang="fr-CH" sz="1600" dirty="0" err="1"/>
              <a:t>less</a:t>
            </a:r>
            <a:r>
              <a:rPr lang="fr-CH" sz="1600" dirty="0"/>
              <a:t> ok. </a:t>
            </a:r>
            <a:r>
              <a:rPr lang="en-GB" sz="1600" dirty="0"/>
              <a:t> +-2-3 us</a:t>
            </a:r>
          </a:p>
          <a:p>
            <a:endParaRPr lang="fr-CH" sz="1600" dirty="0"/>
          </a:p>
        </p:txBody>
      </p:sp>
      <p:pic>
        <p:nvPicPr>
          <p:cNvPr id="6" name="video_scope">
            <a:hlinkClick r:id="" action="ppaction://media"/>
            <a:extLst>
              <a:ext uri="{FF2B5EF4-FFF2-40B4-BE49-F238E27FC236}">
                <a16:creationId xmlns:a16="http://schemas.microsoft.com/office/drawing/2014/main" id="{CBB32E25-55F0-9AFF-1CC0-D5C6608B2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354" y="3246017"/>
            <a:ext cx="3118299" cy="1754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9370E-58DB-77AC-4B38-E97BFEB92249}"/>
              </a:ext>
            </a:extLst>
          </p:cNvPr>
          <p:cNvSpPr txBox="1"/>
          <p:nvPr/>
        </p:nvSpPr>
        <p:spPr>
          <a:xfrm>
            <a:off x="6771428" y="2811714"/>
            <a:ext cx="14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Delay 9416us</a:t>
            </a:r>
          </a:p>
        </p:txBody>
      </p:sp>
      <p:pic>
        <p:nvPicPr>
          <p:cNvPr id="11" name="Picture 10" descr="9399usA &#10;">
            <a:extLst>
              <a:ext uri="{FF2B5EF4-FFF2-40B4-BE49-F238E27FC236}">
                <a16:creationId xmlns:a16="http://schemas.microsoft.com/office/drawing/2014/main" id="{2FB90D64-8956-727B-BEFE-4E18D29D8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65" y="3083510"/>
            <a:ext cx="2772927" cy="20790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123B0E-60BE-D4C1-215A-0CEB86F3FDD5}"/>
              </a:ext>
            </a:extLst>
          </p:cNvPr>
          <p:cNvSpPr txBox="1"/>
          <p:nvPr/>
        </p:nvSpPr>
        <p:spPr>
          <a:xfrm>
            <a:off x="6253855" y="5206857"/>
            <a:ext cx="549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Delay 9399us to have more or less the 2 pulses together </a:t>
            </a:r>
          </a:p>
        </p:txBody>
      </p:sp>
      <p:pic>
        <p:nvPicPr>
          <p:cNvPr id="14" name="Picture 13" descr="A screen with buttons and buttons&#10;&#10;Description automatically generated">
            <a:extLst>
              <a:ext uri="{FF2B5EF4-FFF2-40B4-BE49-F238E27FC236}">
                <a16:creationId xmlns:a16="http://schemas.microsoft.com/office/drawing/2014/main" id="{AA9F0888-F029-50A5-1BB9-04D0DA7D4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05" y="471940"/>
            <a:ext cx="3017364" cy="22630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A09CE1-0B71-AD3E-ADFA-C279319C8BC1}"/>
              </a:ext>
            </a:extLst>
          </p:cNvPr>
          <p:cNvSpPr txBox="1"/>
          <p:nvPr/>
        </p:nvSpPr>
        <p:spPr>
          <a:xfrm>
            <a:off x="8302165" y="2811155"/>
            <a:ext cx="33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2 pulses have 17us difference</a:t>
            </a:r>
          </a:p>
        </p:txBody>
      </p:sp>
    </p:spTree>
    <p:extLst>
      <p:ext uri="{BB962C8B-B14F-4D97-AF65-F5344CB8AC3E}">
        <p14:creationId xmlns:p14="http://schemas.microsoft.com/office/powerpoint/2010/main" val="13204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12616</TotalTime>
  <Words>1607</Words>
  <Application>Microsoft Office PowerPoint</Application>
  <PresentationFormat>Widescreen</PresentationFormat>
  <Paragraphs>218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Symbol</vt:lpstr>
      <vt:lpstr>Office Theme</vt:lpstr>
      <vt:lpstr>PowerPoint Presentation</vt:lpstr>
      <vt:lpstr>DAQ command from 2003: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2003, H4 DAQ command: </dc:title>
  <dc:creator>David Bailleux</dc:creator>
  <cp:lastModifiedBy>David Bailleux</cp:lastModifiedBy>
  <cp:revision>61</cp:revision>
  <dcterms:created xsi:type="dcterms:W3CDTF">2023-08-22T16:15:46Z</dcterms:created>
  <dcterms:modified xsi:type="dcterms:W3CDTF">2023-10-25T09:44:52Z</dcterms:modified>
</cp:coreProperties>
</file>